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6" r:id="rId2"/>
    <p:sldId id="291" r:id="rId3"/>
    <p:sldId id="292" r:id="rId4"/>
    <p:sldId id="294" r:id="rId5"/>
    <p:sldId id="316" r:id="rId6"/>
    <p:sldId id="257" r:id="rId7"/>
    <p:sldId id="293" r:id="rId8"/>
    <p:sldId id="267" r:id="rId9"/>
    <p:sldId id="258" r:id="rId10"/>
    <p:sldId id="295" r:id="rId11"/>
    <p:sldId id="296" r:id="rId12"/>
    <p:sldId id="268" r:id="rId13"/>
    <p:sldId id="322" r:id="rId14"/>
    <p:sldId id="323" r:id="rId15"/>
    <p:sldId id="321" r:id="rId16"/>
    <p:sldId id="275" r:id="rId17"/>
    <p:sldId id="297" r:id="rId18"/>
    <p:sldId id="298" r:id="rId19"/>
    <p:sldId id="299" r:id="rId20"/>
    <p:sldId id="260" r:id="rId21"/>
    <p:sldId id="301" r:id="rId22"/>
    <p:sldId id="300" r:id="rId23"/>
    <p:sldId id="304" r:id="rId24"/>
    <p:sldId id="303" r:id="rId25"/>
    <p:sldId id="305" r:id="rId26"/>
    <p:sldId id="290" r:id="rId27"/>
    <p:sldId id="302" r:id="rId28"/>
    <p:sldId id="306" r:id="rId29"/>
    <p:sldId id="319" r:id="rId3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  <a:srgbClr val="055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/>
    <p:restoredTop sz="94674"/>
  </p:normalViewPr>
  <p:slideViewPr>
    <p:cSldViewPr>
      <p:cViewPr varScale="1">
        <p:scale>
          <a:sx n="119" d="100"/>
          <a:sy n="119" d="100"/>
        </p:scale>
        <p:origin x="189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7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B2663-E404-3642-8A2F-BDC01D02F2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0B78F-030C-A04E-A0CA-63654E6E3B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450D983-A84A-7641-9DB5-AE23B9178B62}" type="datetime1">
              <a:rPr lang="it-IT" altLang="it-IT"/>
              <a:pPr>
                <a:defRPr/>
              </a:pPr>
              <a:t>04/06/22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72444-F036-E143-9BB3-A658941A8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440E7-483F-AB4F-A156-939FEF74FA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C5684A3-85D4-E74D-A84F-B050973B00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F41499-146D-A74B-AB58-D3F34D3600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6578A-017E-8C47-A867-C482239172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A2486D8-99C2-0546-A8A2-313116427B4F}" type="datetime1">
              <a:rPr lang="it-IT" altLang="it-IT"/>
              <a:pPr>
                <a:defRPr/>
              </a:pPr>
              <a:t>04/06/22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17BAAEF-FAEA-BC4D-B787-A1B02B61BE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AC32F1E-F26B-1F4D-89E2-160C6814E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38326-5153-0B49-8B4C-9F41F015CD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ACF84-CB1F-0C40-AF15-0F88FFE78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3EC530F-DB75-CD44-ADE7-4BFC45AC97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C530F-DB75-CD44-ADE7-4BFC45AC9705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389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AF731FF2-343C-C145-ACA6-F10FDA9ED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161E4C8-371C-6240-AB6A-0137CFB8D0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71FEFB0-443D-FE4C-BB8A-E6E51545E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31556C-57EF-1741-B65A-7F22D33582B1}" type="slidenum">
              <a:rPr lang="it-IT" altLang="it-IT"/>
              <a:pPr>
                <a:spcBef>
                  <a:spcPct val="0"/>
                </a:spcBef>
              </a:pPr>
              <a:t>18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3A0C875A-D313-AF42-AA9D-C425770BF0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D87D042B-BECF-B04A-B0FC-14607D0D0A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798ACE62-4946-9149-B61C-AC5AEB02F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ADF2EB-E145-9743-A000-2323EDA569EB}" type="slidenum">
              <a:rPr lang="it-IT" altLang="it-IT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21EF42-6AA1-C54D-9560-DB560C467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BC0F7-B009-7241-90FA-D6C48D664A15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03DF16-C455-0E47-9E9E-3DF5812E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8D8711-DA52-044C-8F26-2B9A69C3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8C9BB-305A-FF4E-8CD4-A7B0DDFF58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456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F0F5D1-53E5-3343-B6B8-0A5A84EE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5AA74-0C36-174B-8161-997B405B6A68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B506D7-68A8-1D47-8033-C5819DC9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F12928-479E-2C42-9F46-303231A5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BCCC9-9F7F-0347-BCE0-F1EA12618F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60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EDD817-A92E-5C4D-9ABD-5B7A35B0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6C476-652A-8E44-92E1-9B6F1966AAE6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D0739-CBE6-024E-A2E6-33499CD0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B3DC31-4E25-7E40-B03C-F9A75D2E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CB95A-504C-444A-938A-40555630C8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48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CEDED4-40AB-D548-A0F9-80AD967D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0042-80BD-3846-8955-70BEEC6CF94E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A617B-F325-C244-9D50-EEC40424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5CCCD8-3774-8D46-8C82-8D0933C5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0B7B-15CA-C045-8738-06C847A5C9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64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B875B1-4254-4C46-BF52-A1D359B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A6399-899F-B04D-B079-7D08454BA03D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200E71-7142-C74A-9342-1D12C78E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45D0C2-9678-5045-AA9A-6822441C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04545-72E5-1A4C-A203-0E499B0F5B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982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840119B-543A-E24D-80E0-65065149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4899-C29E-AA4F-BA21-4ECDC1C900B4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52937B1-DF89-3A4A-ABF7-63B5A325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770E679-9E36-C448-BF6B-11B61D8D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389B-0C6E-604B-8172-149922A7EA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590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3D31FA8D-994F-1643-B442-13DA820C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9DCB8-9425-564B-82B4-CC20CCA91A22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35391500-EF05-184A-981E-980198A5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696A6734-3591-CE40-9F3E-F9071BE0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92EF9-3527-F34D-8603-4269F63FDD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00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511488B6-8503-EA49-8C1C-B61CB3F1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67781-50D2-CD4E-B4B1-3F84F6340781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E662EA92-FC53-A348-8623-4C5BF70A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26C82F1-6EB1-E34C-8969-155B3753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48924-B0BE-E342-AF5B-6EC56F6B00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9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FB929150-2744-E845-96E7-34BB62F3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C2CB-E573-334B-9E1F-0A8FE71F865C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1CBC4CF9-1BE3-5545-B5A0-D783A067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E72D774-CCAE-BF48-ABE2-B8666DFC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DE3BC-7ADB-8648-B11D-68688D5CDA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076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9227F42-A424-DA42-A306-F6A35F50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4AFC0-BED8-7249-AD61-13B89851392B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B8FFBDE-A724-7F4C-A9A0-AB8D8CFD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19421D6-2DA3-F949-8EC5-25EED241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DAE91-E6BF-124E-BAD3-503239DE59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306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A01812C-2E6A-3047-83E3-42460ABA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8416D-DD01-084E-8D50-9D2224CD245E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75C8D14-9D76-9346-9A0B-EE3D67F2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E65ABA1-04E6-0F49-BB17-FE8C51DF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63A3-3D46-8243-977F-A02E713269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510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E5C94426-28EC-5D48-BB6C-F30CC617D5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0BE376FD-DED6-D642-8D51-F8256F3B53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EB906B-2EDA-354C-8DC3-867B4DDAA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DDBDCE-3E5C-DF42-A3BE-0AF885ECEA5C}" type="datetime1">
              <a:rPr lang="it-IT" altLang="it-IT" smtClean="0"/>
              <a:t>04/06/22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2086FF-6803-234C-882A-7F297A116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0C3D2D-100C-C545-B5F0-8E9B28678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ABE4C4-06BC-7B43-815B-3E5BF19871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A0FCEAE8-F34D-D34F-8FC4-3463592D2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001000" cy="1470025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Problemi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di ottimizzazione 1</a:t>
            </a:r>
            <a:endParaRPr lang="it-IT" altLang="it-IT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Slide Number Placeholder 3">
            <a:extLst>
              <a:ext uri="{FF2B5EF4-FFF2-40B4-BE49-F238E27FC236}">
                <a16:creationId xmlns:a16="http://schemas.microsoft.com/office/drawing/2014/main" id="{1FD095BA-1A7D-CC42-B92F-9BA9CD59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12D2DE-E284-074F-8DC8-A14F53F5AFE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5363" name="Footer Placeholder 5">
            <a:extLst>
              <a:ext uri="{FF2B5EF4-FFF2-40B4-BE49-F238E27FC236}">
                <a16:creationId xmlns:a16="http://schemas.microsoft.com/office/drawing/2014/main" id="{780122B7-1E46-F84C-B90D-9AB53401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asellaDiTesto 1">
            <a:extLst>
              <a:ext uri="{FF2B5EF4-FFF2-40B4-BE49-F238E27FC236}">
                <a16:creationId xmlns:a16="http://schemas.microsoft.com/office/drawing/2014/main" id="{A6737149-AB2C-434E-B603-57A3853AF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845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Osservo il grafico insieme alla retta tangente</a:t>
            </a:r>
          </a:p>
        </p:txBody>
      </p:sp>
      <p:sp>
        <p:nvSpPr>
          <p:cNvPr id="24578" name="Slide Number Placeholder 4">
            <a:extLst>
              <a:ext uri="{FF2B5EF4-FFF2-40B4-BE49-F238E27FC236}">
                <a16:creationId xmlns:a16="http://schemas.microsoft.com/office/drawing/2014/main" id="{4084C5CE-D4DF-784B-9DD9-04FA7D36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8AE531-780A-6042-ABA4-588038210D0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4579" name="Footer Placeholder 5">
            <a:extLst>
              <a:ext uri="{FF2B5EF4-FFF2-40B4-BE49-F238E27FC236}">
                <a16:creationId xmlns:a16="http://schemas.microsoft.com/office/drawing/2014/main" id="{BD20EDC8-165F-B640-92D6-68D9B416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ABB1066-31A7-674D-95D7-5A05A00A8CF3}"/>
              </a:ext>
            </a:extLst>
          </p:cNvPr>
          <p:cNvGrpSpPr/>
          <p:nvPr/>
        </p:nvGrpSpPr>
        <p:grpSpPr>
          <a:xfrm>
            <a:off x="381000" y="1066800"/>
            <a:ext cx="8439472" cy="5238750"/>
            <a:chOff x="381000" y="1066800"/>
            <a:chExt cx="8439472" cy="5238750"/>
          </a:xfrm>
        </p:grpSpPr>
        <p:sp>
          <p:nvSpPr>
            <p:cNvPr id="24580" name="TextBox 8">
              <a:extLst>
                <a:ext uri="{FF2B5EF4-FFF2-40B4-BE49-F238E27FC236}">
                  <a16:creationId xmlns:a16="http://schemas.microsoft.com/office/drawing/2014/main" id="{305D607C-A039-4A4C-BB00-A6C944E1E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4114800"/>
              <a:ext cx="35052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Se m</a:t>
              </a:r>
              <a:r>
                <a:rPr lang="it-IT" altLang="it-IT" sz="2400" b="1" baseline="-25000" dirty="0">
                  <a:latin typeface="Arial Narrow" panose="020B0604020202020204" pitchFamily="34" charset="0"/>
                </a:rPr>
                <a:t>t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è positiva, </a:t>
              </a:r>
              <a:r>
                <a:rPr lang="it-IT" altLang="it-IT" sz="2400" b="1" dirty="0" err="1">
                  <a:latin typeface="Arial Narrow" panose="020B0604020202020204" pitchFamily="34" charset="0"/>
                </a:rPr>
                <a:t>P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si trova su un arco crescente</a:t>
              </a:r>
            </a:p>
          </p:txBody>
        </p:sp>
        <p:sp>
          <p:nvSpPr>
            <p:cNvPr id="24581" name="TextBox 10">
              <a:extLst>
                <a:ext uri="{FF2B5EF4-FFF2-40B4-BE49-F238E27FC236}">
                  <a16:creationId xmlns:a16="http://schemas.microsoft.com/office/drawing/2014/main" id="{5AB979F9-763B-4F4B-888D-0E80C38886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4114800"/>
              <a:ext cx="36576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Se m</a:t>
              </a:r>
              <a:r>
                <a:rPr lang="it-IT" altLang="it-IT" sz="2400" b="1" baseline="-25000" dirty="0">
                  <a:latin typeface="Arial Narrow" panose="020B0604020202020204" pitchFamily="34" charset="0"/>
                </a:rPr>
                <a:t>t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è negativa, </a:t>
              </a:r>
              <a:r>
                <a:rPr lang="it-IT" altLang="it-IT" sz="2400" b="1" dirty="0" err="1">
                  <a:latin typeface="Arial Narrow" panose="020B0604020202020204" pitchFamily="34" charset="0"/>
                </a:rPr>
                <a:t>P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si trova su un arco decrescente</a:t>
              </a:r>
              <a:r>
                <a:rPr lang="it-IT" altLang="it-IT" sz="2400" b="1" dirty="0"/>
                <a:t>.</a:t>
              </a:r>
            </a:p>
          </p:txBody>
        </p:sp>
        <p:sp>
          <p:nvSpPr>
            <p:cNvPr id="24582" name="TextBox 15">
              <a:extLst>
                <a:ext uri="{FF2B5EF4-FFF2-40B4-BE49-F238E27FC236}">
                  <a16:creationId xmlns:a16="http://schemas.microsoft.com/office/drawing/2014/main" id="{E09D1497-27CD-844E-AFFF-5957EA41A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105400"/>
              <a:ext cx="8439472" cy="12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/>
                <a:t>E raggiungo l’ordinata massima nel punto </a:t>
              </a:r>
              <a:r>
                <a:rPr lang="it-IT" altLang="it-IT" sz="2400" b="1" i="1" dirty="0"/>
                <a:t>M</a:t>
              </a:r>
              <a:r>
                <a:rPr lang="it-IT" altLang="it-IT" sz="2400" b="1" dirty="0"/>
                <a:t> in cui l’arco passa da crescente a decrescente e quindi m</a:t>
              </a:r>
              <a:r>
                <a:rPr lang="it-IT" altLang="it-IT" sz="2400" b="1" baseline="-25000" dirty="0"/>
                <a:t>t</a:t>
              </a:r>
              <a:r>
                <a:rPr lang="it-IT" altLang="it-IT" sz="2400" b="1" dirty="0"/>
                <a:t> passa da positiva a negativa. </a:t>
              </a:r>
              <a:r>
                <a:rPr lang="it-IT" altLang="it-IT" sz="2400" b="1" dirty="0">
                  <a:solidFill>
                    <a:srgbClr val="055EF0"/>
                  </a:solidFill>
                </a:rPr>
                <a:t>Mi aspetto di trovare nel punto M la pendenza m</a:t>
              </a:r>
              <a:r>
                <a:rPr lang="it-IT" altLang="it-IT" sz="2400" b="1" baseline="-25000" dirty="0">
                  <a:solidFill>
                    <a:srgbClr val="055EF0"/>
                  </a:solidFill>
                </a:rPr>
                <a:t>t </a:t>
              </a:r>
              <a:r>
                <a:rPr lang="it-IT" altLang="it-IT" sz="2400" b="1" dirty="0">
                  <a:solidFill>
                    <a:srgbClr val="055EF0"/>
                  </a:solidFill>
                </a:rPr>
                <a:t>= 0.</a:t>
              </a:r>
            </a:p>
          </p:txBody>
        </p:sp>
        <p:pic>
          <p:nvPicPr>
            <p:cNvPr id="24583" name="Picture 18" descr="Schermata 2016-01-07 alle 13.35.38.png">
              <a:extLst>
                <a:ext uri="{FF2B5EF4-FFF2-40B4-BE49-F238E27FC236}">
                  <a16:creationId xmlns:a16="http://schemas.microsoft.com/office/drawing/2014/main" id="{68DAEF79-84D9-3F4E-AC38-D246C8D4A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066800"/>
              <a:ext cx="3703638" cy="292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19" descr="Schermata 2016-01-07 alle 13.37.24.png">
              <a:extLst>
                <a:ext uri="{FF2B5EF4-FFF2-40B4-BE49-F238E27FC236}">
                  <a16:creationId xmlns:a16="http://schemas.microsoft.com/office/drawing/2014/main" id="{02158708-9298-0646-916C-3807748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6800"/>
              <a:ext cx="3714750" cy="295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2">
            <a:extLst>
              <a:ext uri="{FF2B5EF4-FFF2-40B4-BE49-F238E27FC236}">
                <a16:creationId xmlns:a16="http://schemas.microsoft.com/office/drawing/2014/main" id="{D653E539-3671-8340-8FA2-38FF013E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0BA314-578D-1946-8651-AA5E25B496C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5602" name="Footer Placeholder 3">
            <a:extLst>
              <a:ext uri="{FF2B5EF4-FFF2-40B4-BE49-F238E27FC236}">
                <a16:creationId xmlns:a16="http://schemas.microsoft.com/office/drawing/2014/main" id="{F7F80549-E0F1-5E41-B592-48513D8F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25604" name="CasellaDiTesto 1">
            <a:extLst>
              <a:ext uri="{FF2B5EF4-FFF2-40B4-BE49-F238E27FC236}">
                <a16:creationId xmlns:a16="http://schemas.microsoft.com/office/drawing/2014/main" id="{F493C48A-CCFF-404E-97C8-5B777ED69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Osservo il grafico insieme alla retta tangente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13A03DE-87E3-AA4F-99B8-C60B4713494E}"/>
              </a:ext>
            </a:extLst>
          </p:cNvPr>
          <p:cNvGrpSpPr/>
          <p:nvPr/>
        </p:nvGrpSpPr>
        <p:grpSpPr>
          <a:xfrm>
            <a:off x="304800" y="1529355"/>
            <a:ext cx="8458200" cy="4007845"/>
            <a:chOff x="304800" y="1529355"/>
            <a:chExt cx="8458200" cy="4007845"/>
          </a:xfrm>
        </p:grpSpPr>
        <p:sp>
          <p:nvSpPr>
            <p:cNvPr id="25603" name="TextBox 6">
              <a:extLst>
                <a:ext uri="{FF2B5EF4-FFF2-40B4-BE49-F238E27FC236}">
                  <a16:creationId xmlns:a16="http://schemas.microsoft.com/office/drawing/2014/main" id="{9A387F58-FA10-544A-8116-24142591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1529355"/>
              <a:ext cx="8382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Ma con il solo il grafico non trovo il punto in cui m</a:t>
              </a:r>
              <a:r>
                <a:rPr lang="it-IT" altLang="it-IT" sz="2800" b="1" baseline="-25000" dirty="0"/>
                <a:t>t</a:t>
              </a:r>
              <a:r>
                <a:rPr lang="it-IT" altLang="it-IT" sz="2800" b="1" dirty="0"/>
                <a:t> = 0.</a:t>
              </a:r>
            </a:p>
          </p:txBody>
        </p:sp>
        <p:pic>
          <p:nvPicPr>
            <p:cNvPr id="25605" name="Picture 10" descr="Schermata 2016-01-07 alle 15.31.56.png">
              <a:extLst>
                <a:ext uri="{FF2B5EF4-FFF2-40B4-BE49-F238E27FC236}">
                  <a16:creationId xmlns:a16="http://schemas.microsoft.com/office/drawing/2014/main" id="{F89F5625-1AFA-0F47-810D-749BF7BD5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286000"/>
              <a:ext cx="408305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Picture 11" descr="Schermata 2016-01-07 alle 15.33.35.png">
              <a:extLst>
                <a:ext uri="{FF2B5EF4-FFF2-40B4-BE49-F238E27FC236}">
                  <a16:creationId xmlns:a16="http://schemas.microsoft.com/office/drawing/2014/main" id="{696DBF2C-5A47-8A4F-9E46-7E67B874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286000"/>
              <a:ext cx="4083050" cy="32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2">
            <a:extLst>
              <a:ext uri="{FF2B5EF4-FFF2-40B4-BE49-F238E27FC236}">
                <a16:creationId xmlns:a16="http://schemas.microsoft.com/office/drawing/2014/main" id="{21C43A69-DEE5-FB42-9BCE-B70035D5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E99B1-CFE2-8742-99D3-44053A1741F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6626" name="Footer Placeholder 3">
            <a:extLst>
              <a:ext uri="{FF2B5EF4-FFF2-40B4-BE49-F238E27FC236}">
                <a16:creationId xmlns:a16="http://schemas.microsoft.com/office/drawing/2014/main" id="{55969C08-513B-9140-9F55-C923ECF3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52D1201A-50CF-F949-829A-0B60C07F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92696"/>
            <a:ext cx="8856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Pendenza della tangente e funzione derivata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3B893D3-E260-F44B-B42B-A727F4A2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204864"/>
            <a:ext cx="74271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Come risolvo il problema?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Esamino la funzione derivata che, per ogni ascissa, mostra la pendenza della tangente al grafico della funzione.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2">
            <a:extLst>
              <a:ext uri="{FF2B5EF4-FFF2-40B4-BE49-F238E27FC236}">
                <a16:creationId xmlns:a16="http://schemas.microsoft.com/office/drawing/2014/main" id="{21C43A69-DEE5-FB42-9BCE-B70035D5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E99B1-CFE2-8742-99D3-44053A1741F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6626" name="Footer Placeholder 3">
            <a:extLst>
              <a:ext uri="{FF2B5EF4-FFF2-40B4-BE49-F238E27FC236}">
                <a16:creationId xmlns:a16="http://schemas.microsoft.com/office/drawing/2014/main" id="{55969C08-513B-9140-9F55-C923ECF3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52D1201A-50CF-F949-829A-0B60C07F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92696"/>
            <a:ext cx="8856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Pendenza della tangente e funzione derivata</a:t>
            </a:r>
          </a:p>
        </p:txBody>
      </p:sp>
      <p:pic>
        <p:nvPicPr>
          <p:cNvPr id="2" name="1b.Der8_Video2.mp4">
            <a:hlinkClick r:id="" action="ppaction://media"/>
            <a:extLst>
              <a:ext uri="{FF2B5EF4-FFF2-40B4-BE49-F238E27FC236}">
                <a16:creationId xmlns:a16="http://schemas.microsoft.com/office/drawing/2014/main" id="{36E9BB95-96DA-944B-A856-893514E9C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650" b="21650"/>
          <a:stretch/>
        </p:blipFill>
        <p:spPr>
          <a:xfrm>
            <a:off x="508000" y="1700808"/>
            <a:ext cx="8128000" cy="34563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DF103B-AFAB-C949-8A8E-6D66EE9906CC}"/>
              </a:ext>
            </a:extLst>
          </p:cNvPr>
          <p:cNvSpPr txBox="1"/>
          <p:nvPr/>
        </p:nvSpPr>
        <p:spPr>
          <a:xfrm>
            <a:off x="4139952" y="589468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Video 2</a:t>
            </a:r>
          </a:p>
        </p:txBody>
      </p:sp>
    </p:spTree>
    <p:extLst>
      <p:ext uri="{BB962C8B-B14F-4D97-AF65-F5344CB8AC3E}">
        <p14:creationId xmlns:p14="http://schemas.microsoft.com/office/powerpoint/2010/main" val="14036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0">
            <a:extLst>
              <a:ext uri="{FF2B5EF4-FFF2-40B4-BE49-F238E27FC236}">
                <a16:creationId xmlns:a16="http://schemas.microsoft.com/office/drawing/2014/main" id="{51584DE4-B84E-C64B-B296-B334961F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A7A50-B1B2-D945-BB09-8CE0404CCD3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7650" name="Footer Placeholder 11">
            <a:extLst>
              <a:ext uri="{FF2B5EF4-FFF2-40B4-BE49-F238E27FC236}">
                <a16:creationId xmlns:a16="http://schemas.microsoft.com/office/drawing/2014/main" id="{F6359AC7-C14C-0147-8BDB-60533FC1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2778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7651" name="TextBox 18">
            <a:extLst>
              <a:ext uri="{FF2B5EF4-FFF2-40B4-BE49-F238E27FC236}">
                <a16:creationId xmlns:a16="http://schemas.microsoft.com/office/drawing/2014/main" id="{3885A9A8-5713-4E47-8471-0EF094AB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796" y="537767"/>
            <a:ext cx="613940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Segno di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’(x) e crescita di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C0DE397-E930-454D-B96F-4F83EDF01EFD}"/>
              </a:ext>
            </a:extLst>
          </p:cNvPr>
          <p:cNvGrpSpPr/>
          <p:nvPr/>
        </p:nvGrpSpPr>
        <p:grpSpPr>
          <a:xfrm>
            <a:off x="947075" y="1217851"/>
            <a:ext cx="7956520" cy="5011368"/>
            <a:chOff x="947075" y="1217851"/>
            <a:chExt cx="7956520" cy="5011368"/>
          </a:xfrm>
        </p:grpSpPr>
        <p:sp>
          <p:nvSpPr>
            <p:cNvPr id="27652" name="TextBox 4">
              <a:extLst>
                <a:ext uri="{FF2B5EF4-FFF2-40B4-BE49-F238E27FC236}">
                  <a16:creationId xmlns:a16="http://schemas.microsoft.com/office/drawing/2014/main" id="{22111DB7-38ED-554D-9B12-93DCFEBF7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744" y="1217851"/>
              <a:ext cx="4876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Conclusioni suggerite dal video 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17579AC-785D-234A-9A87-DF942D9A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75" y="1974228"/>
              <a:ext cx="3102787" cy="4254991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EA00D0F5-5A48-8E46-ABC7-1A2402EC7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423" y="2165053"/>
              <a:ext cx="2936172" cy="4037236"/>
            </a:xfrm>
            <a:prstGeom prst="rect">
              <a:avLst/>
            </a:prstGeom>
          </p:spPr>
        </p:pic>
        <p:sp>
          <p:nvSpPr>
            <p:cNvPr id="30" name="Right Arrow 13">
              <a:extLst>
                <a:ext uri="{FF2B5EF4-FFF2-40B4-BE49-F238E27FC236}">
                  <a16:creationId xmlns:a16="http://schemas.microsoft.com/office/drawing/2014/main" id="{CD37BE49-8023-144B-AB27-6A7032640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9863" y="2911373"/>
              <a:ext cx="1917560" cy="413097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 sz="18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59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0">
            <a:extLst>
              <a:ext uri="{FF2B5EF4-FFF2-40B4-BE49-F238E27FC236}">
                <a16:creationId xmlns:a16="http://schemas.microsoft.com/office/drawing/2014/main" id="{51584DE4-B84E-C64B-B296-B334961F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A7A50-B1B2-D945-BB09-8CE0404CCD3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7650" name="Footer Placeholder 11">
            <a:extLst>
              <a:ext uri="{FF2B5EF4-FFF2-40B4-BE49-F238E27FC236}">
                <a16:creationId xmlns:a16="http://schemas.microsoft.com/office/drawing/2014/main" id="{F6359AC7-C14C-0147-8BDB-60533FC1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2778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7651" name="TextBox 18">
            <a:extLst>
              <a:ext uri="{FF2B5EF4-FFF2-40B4-BE49-F238E27FC236}">
                <a16:creationId xmlns:a16="http://schemas.microsoft.com/office/drawing/2014/main" id="{3885A9A8-5713-4E47-8471-0EF094AB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537" y="399370"/>
            <a:ext cx="67874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Segno di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’(x) e decrescita di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D794AAE-DD52-4442-BDA3-3AB66E9FEDA6}"/>
              </a:ext>
            </a:extLst>
          </p:cNvPr>
          <p:cNvGrpSpPr/>
          <p:nvPr/>
        </p:nvGrpSpPr>
        <p:grpSpPr>
          <a:xfrm>
            <a:off x="112420" y="1484784"/>
            <a:ext cx="8919159" cy="3545142"/>
            <a:chOff x="155452" y="1181730"/>
            <a:chExt cx="8919159" cy="3545142"/>
          </a:xfrm>
        </p:grpSpPr>
        <p:sp>
          <p:nvSpPr>
            <p:cNvPr id="27652" name="TextBox 4">
              <a:extLst>
                <a:ext uri="{FF2B5EF4-FFF2-40B4-BE49-F238E27FC236}">
                  <a16:creationId xmlns:a16="http://schemas.microsoft.com/office/drawing/2014/main" id="{22111DB7-38ED-554D-9B12-93DCFEBF7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696" y="1181730"/>
              <a:ext cx="4876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Conclusioni suggerite dal video </a:t>
              </a:r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544C2F05-9C81-BB4B-8437-688926778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433" y="1826322"/>
              <a:ext cx="3664178" cy="2900550"/>
            </a:xfrm>
            <a:prstGeom prst="rect">
              <a:avLst/>
            </a:prstGeom>
          </p:spPr>
        </p:pic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F8374EA0-9285-964C-8547-A29D1EF07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2" y="2021291"/>
              <a:ext cx="3808669" cy="2705581"/>
            </a:xfrm>
            <a:prstGeom prst="rect">
              <a:avLst/>
            </a:prstGeom>
          </p:spPr>
        </p:pic>
        <p:sp>
          <p:nvSpPr>
            <p:cNvPr id="37" name="Right Arrow 16">
              <a:extLst>
                <a:ext uri="{FF2B5EF4-FFF2-40B4-BE49-F238E27FC236}">
                  <a16:creationId xmlns:a16="http://schemas.microsoft.com/office/drawing/2014/main" id="{0727829A-F145-8446-B70B-4EC3AF429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121" y="2365511"/>
              <a:ext cx="1446312" cy="325919"/>
            </a:xfrm>
            <a:prstGeom prst="rightArrow">
              <a:avLst>
                <a:gd name="adj1" fmla="val 65587"/>
                <a:gd name="adj2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sellaDiTesto 1">
            <a:extLst>
              <a:ext uri="{FF2B5EF4-FFF2-40B4-BE49-F238E27FC236}">
                <a16:creationId xmlns:a16="http://schemas.microsoft.com/office/drawing/2014/main" id="{7382C308-82B0-5341-9DE6-798F2CD5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88" y="501650"/>
            <a:ext cx="6610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Ecco come trovo x per avere la scatola di volume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(x) massimo</a:t>
            </a:r>
            <a:endParaRPr lang="it-IT" altLang="it-IT" sz="3600" dirty="0">
              <a:solidFill>
                <a:srgbClr val="FF0000"/>
              </a:solidFill>
            </a:endParaRPr>
          </a:p>
        </p:txBody>
      </p:sp>
      <p:sp>
        <p:nvSpPr>
          <p:cNvPr id="28674" name="Slide Number Placeholder 2">
            <a:extLst>
              <a:ext uri="{FF2B5EF4-FFF2-40B4-BE49-F238E27FC236}">
                <a16:creationId xmlns:a16="http://schemas.microsoft.com/office/drawing/2014/main" id="{B657D880-DA55-5743-B754-5137032C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741AF9-89B3-E94B-A569-8E4D4AA8957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8675" name="Footer Placeholder 3">
            <a:extLst>
              <a:ext uri="{FF2B5EF4-FFF2-40B4-BE49-F238E27FC236}">
                <a16:creationId xmlns:a16="http://schemas.microsoft.com/office/drawing/2014/main" id="{FDF560A7-22CE-B043-8DF1-5EA4C86C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1C91844-95C0-1C4E-B77B-9E44B1598BDC}"/>
              </a:ext>
            </a:extLst>
          </p:cNvPr>
          <p:cNvGrpSpPr/>
          <p:nvPr/>
        </p:nvGrpSpPr>
        <p:grpSpPr>
          <a:xfrm>
            <a:off x="533400" y="1828800"/>
            <a:ext cx="7927032" cy="4127500"/>
            <a:chOff x="533400" y="1828800"/>
            <a:chExt cx="7927032" cy="4127500"/>
          </a:xfrm>
        </p:grpSpPr>
        <p:sp>
          <p:nvSpPr>
            <p:cNvPr id="28676" name="Rectangle 5">
              <a:extLst>
                <a:ext uri="{FF2B5EF4-FFF2-40B4-BE49-F238E27FC236}">
                  <a16:creationId xmlns:a16="http://schemas.microsoft.com/office/drawing/2014/main" id="{1078A2C7-A120-DF47-B844-63D5E039C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828800"/>
              <a:ext cx="7927032" cy="280035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marL="361950" indent="-3619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AutoNum type="arabicPeriod"/>
              </a:pPr>
              <a:r>
                <a:rPr lang="it-IT" altLang="it-IT" sz="2800" b="1" dirty="0"/>
                <a:t>Calcolo la derivata della funzione </a:t>
              </a:r>
              <a:r>
                <a:rPr lang="it-IT" altLang="it-IT" sz="2800" b="1" dirty="0" err="1"/>
                <a:t>f</a:t>
              </a:r>
              <a:r>
                <a:rPr lang="it-IT" altLang="it-IT" sz="2800" b="1" dirty="0"/>
                <a:t>(x):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	      </a:t>
              </a:r>
              <a:r>
                <a:rPr lang="it-IT" altLang="it-IT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12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−160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+ 400  con 0 ≤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≤ 10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cs typeface="Times New Roman" panose="02020603050405020304" pitchFamily="18" charset="0"/>
                </a:rPr>
                <a:t>2. Calcolo la </a:t>
              </a:r>
              <a:r>
                <a:rPr lang="it-IT" altLang="it-IT" sz="2800" b="1" i="1" dirty="0">
                  <a:cs typeface="Times New Roman" panose="02020603050405020304" pitchFamily="18" charset="0"/>
                </a:rPr>
                <a:t>x </a:t>
              </a:r>
              <a:r>
                <a:rPr lang="it-IT" altLang="it-IT" sz="2800" b="1" dirty="0">
                  <a:cs typeface="Times New Roman" panose="02020603050405020304" pitchFamily="18" charset="0"/>
                </a:rPr>
                <a:t>che rende zero la derivata, cioè risolvo l’equazione: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>
                  <a:cs typeface="Times New Roman" panose="02020603050405020304" pitchFamily="18" charset="0"/>
                </a:rPr>
                <a:t>           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−160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+ 400 = 0   con 0 ≤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≤ 10</a:t>
              </a:r>
            </a:p>
            <a:p>
              <a:pPr indent="-42863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cs typeface="Times New Roman" panose="02020603050405020304" pitchFamily="18" charset="0"/>
                </a:rPr>
                <a:t>Per facilitare i calcoli osservo che risulta: </a:t>
              </a:r>
            </a:p>
          </p:txBody>
        </p:sp>
        <p:sp>
          <p:nvSpPr>
            <p:cNvPr id="28677" name="Rectangle 6">
              <a:extLst>
                <a:ext uri="{FF2B5EF4-FFF2-40B4-BE49-F238E27FC236}">
                  <a16:creationId xmlns:a16="http://schemas.microsoft.com/office/drawing/2014/main" id="{57B13FD9-4FFF-0949-B160-67808B39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4572000"/>
              <a:ext cx="7622232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12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−160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+ 400 = 4(3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− 40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+ 100)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cs typeface="Times New Roman" panose="02020603050405020304" pitchFamily="18" charset="0"/>
                </a:rPr>
                <a:t>Perciò basta risolvere l’equazione di 2</a:t>
              </a:r>
              <a:r>
                <a:rPr lang="it-IT" altLang="it-IT" sz="2800" b="1" baseline="30000" dirty="0">
                  <a:cs typeface="Times New Roman" panose="02020603050405020304" pitchFamily="18" charset="0"/>
                </a:rPr>
                <a:t>0</a:t>
              </a:r>
              <a:r>
                <a:rPr lang="it-IT" altLang="it-IT" sz="2800" b="1" dirty="0">
                  <a:cs typeface="Times New Roman" panose="02020603050405020304" pitchFamily="18" charset="0"/>
                </a:rPr>
                <a:t> grado: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3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− 40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+ 100 = 0  </a:t>
              </a:r>
              <a:endParaRPr lang="it-IT" altLang="it-IT" sz="2800" dirty="0"/>
            </a:p>
          </p:txBody>
        </p:sp>
      </p:grpSp>
      <p:graphicFrame>
        <p:nvGraphicFramePr>
          <p:cNvPr id="28678" name="Object 2">
            <a:extLst>
              <a:ext uri="{FF2B5EF4-FFF2-40B4-BE49-F238E27FC236}">
                <a16:creationId xmlns:a16="http://schemas.microsoft.com/office/drawing/2014/main" id="{35C76BFA-A16B-3241-9D08-9E14DEF4A7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3263900"/>
          <a:ext cx="152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9" name="Equation" r:id="rId3" imgW="8229600" imgH="17830800" progId="Equation.3">
                  <p:embed/>
                </p:oleObj>
              </mc:Choice>
              <mc:Fallback>
                <p:oleObj name="Equation" r:id="rId3" imgW="8229600" imgH="17830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63900"/>
                        <a:ext cx="1524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asellaDiTesto 1">
            <a:extLst>
              <a:ext uri="{FF2B5EF4-FFF2-40B4-BE49-F238E27FC236}">
                <a16:creationId xmlns:a16="http://schemas.microsoft.com/office/drawing/2014/main" id="{441AF4F1-AC5D-6A4E-865A-128FF1975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37375"/>
            <a:ext cx="7483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Le soluzioni dell’equazione di 2</a:t>
            </a:r>
            <a:r>
              <a:rPr lang="it-IT" altLang="it-IT" sz="3600" b="1" baseline="30000" dirty="0">
                <a:solidFill>
                  <a:srgbClr val="FF0000"/>
                </a:solidFill>
              </a:rPr>
              <a:t>0</a:t>
            </a:r>
            <a:r>
              <a:rPr lang="it-IT" altLang="it-IT" sz="3600" b="1" dirty="0">
                <a:solidFill>
                  <a:srgbClr val="FF0000"/>
                </a:solidFill>
              </a:rPr>
              <a:t> grado</a:t>
            </a:r>
            <a:endParaRPr lang="it-IT" altLang="it-IT" sz="3600" dirty="0">
              <a:solidFill>
                <a:srgbClr val="FF0000"/>
              </a:solidFill>
            </a:endParaRPr>
          </a:p>
        </p:txBody>
      </p:sp>
      <p:sp>
        <p:nvSpPr>
          <p:cNvPr id="29698" name="Slide Number Placeholder 2">
            <a:extLst>
              <a:ext uri="{FF2B5EF4-FFF2-40B4-BE49-F238E27FC236}">
                <a16:creationId xmlns:a16="http://schemas.microsoft.com/office/drawing/2014/main" id="{51261ABC-CA6A-D24C-B897-2812F9EBF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A8E5F4-25CA-094D-BCFE-75E96AEBF5A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9699" name="Footer Placeholder 3">
            <a:extLst>
              <a:ext uri="{FF2B5EF4-FFF2-40B4-BE49-F238E27FC236}">
                <a16:creationId xmlns:a16="http://schemas.microsoft.com/office/drawing/2014/main" id="{F7FD1C72-50FB-FD45-A9C9-5CD0553C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F7452EC5-BE68-6540-81F5-3D3F857F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71600"/>
            <a:ext cx="769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 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9701" name="Object 2">
            <a:extLst>
              <a:ext uri="{FF2B5EF4-FFF2-40B4-BE49-F238E27FC236}">
                <a16:creationId xmlns:a16="http://schemas.microsoft.com/office/drawing/2014/main" id="{B0AFBDE0-8EE6-7548-AA7D-DD3A3248B8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2362200"/>
          <a:ext cx="4656138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5" name="Equation" r:id="rId3" imgW="8737600" imgH="3860800" progId="Equation.3">
                  <p:embed/>
                </p:oleObj>
              </mc:Choice>
              <mc:Fallback>
                <p:oleObj name="Equation" r:id="rId3" imgW="8737600" imgH="3860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362200"/>
                        <a:ext cx="4656138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9A720B18-655A-2149-8E32-86049613A6A2}"/>
              </a:ext>
            </a:extLst>
          </p:cNvPr>
          <p:cNvGrpSpPr/>
          <p:nvPr/>
        </p:nvGrpSpPr>
        <p:grpSpPr>
          <a:xfrm>
            <a:off x="394556" y="1238297"/>
            <a:ext cx="8583488" cy="4883016"/>
            <a:chOff x="394556" y="1238297"/>
            <a:chExt cx="8583488" cy="4883016"/>
          </a:xfrm>
        </p:grpSpPr>
        <p:sp>
          <p:nvSpPr>
            <p:cNvPr id="29704" name="TextBox 8">
              <a:extLst>
                <a:ext uri="{FF2B5EF4-FFF2-40B4-BE49-F238E27FC236}">
                  <a16:creationId xmlns:a16="http://schemas.microsoft.com/office/drawing/2014/main" id="{EA34ABEF-15A0-2A44-AA92-C2E36B51D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556" y="5598093"/>
              <a:ext cx="85834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Ed ecco come completo la ricerca del volume massimo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8806F3D-C3CF-3242-95FE-E2787E70E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32" y="1238297"/>
              <a:ext cx="7596336" cy="43052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asellaDiTesto 1">
            <a:extLst>
              <a:ext uri="{FF2B5EF4-FFF2-40B4-BE49-F238E27FC236}">
                <a16:creationId xmlns:a16="http://schemas.microsoft.com/office/drawing/2014/main" id="{BEDB1AE9-EF3E-5041-8C18-5C572240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04805"/>
            <a:ext cx="61995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Segno di  </a:t>
            </a:r>
            <a:r>
              <a:rPr lang="it-IT" altLang="it-IT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alt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sz="3600" b="1" dirty="0">
                <a:solidFill>
                  <a:srgbClr val="FF0000"/>
                </a:solidFill>
              </a:rPr>
              <a:t>e grafico di </a:t>
            </a:r>
            <a:r>
              <a:rPr lang="it-IT" altLang="it-IT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 sz="3600" dirty="0">
              <a:solidFill>
                <a:srgbClr val="FF0000"/>
              </a:solidFill>
            </a:endParaRPr>
          </a:p>
        </p:txBody>
      </p:sp>
      <p:sp>
        <p:nvSpPr>
          <p:cNvPr id="30722" name="Slide Number Placeholder 2">
            <a:extLst>
              <a:ext uri="{FF2B5EF4-FFF2-40B4-BE49-F238E27FC236}">
                <a16:creationId xmlns:a16="http://schemas.microsoft.com/office/drawing/2014/main" id="{FAC8350F-7F63-1845-A39B-97ED2A6C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24600"/>
            <a:ext cx="609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93D27D-EC9D-8A44-8A48-85028D56B9D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0723" name="Footer Placeholder 3">
            <a:extLst>
              <a:ext uri="{FF2B5EF4-FFF2-40B4-BE49-F238E27FC236}">
                <a16:creationId xmlns:a16="http://schemas.microsoft.com/office/drawing/2014/main" id="{44957BA1-8BA5-284C-B101-1D3534EA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38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C783D40-851E-D946-B5E3-818CF51F7DC1}"/>
              </a:ext>
            </a:extLst>
          </p:cNvPr>
          <p:cNvGrpSpPr/>
          <p:nvPr/>
        </p:nvGrpSpPr>
        <p:grpSpPr>
          <a:xfrm>
            <a:off x="0" y="1022951"/>
            <a:ext cx="8474075" cy="5700713"/>
            <a:chOff x="0" y="1022951"/>
            <a:chExt cx="8474075" cy="5700713"/>
          </a:xfrm>
        </p:grpSpPr>
        <p:sp>
          <p:nvSpPr>
            <p:cNvPr id="30724" name="Rectangle 5">
              <a:extLst>
                <a:ext uri="{FF2B5EF4-FFF2-40B4-BE49-F238E27FC236}">
                  <a16:creationId xmlns:a16="http://schemas.microsoft.com/office/drawing/2014/main" id="{6B586CE4-BA87-1848-99F7-EA7F9D036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2623151"/>
              <a:ext cx="1981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Segno di  </a:t>
              </a:r>
              <a:r>
                <a:rPr lang="it-IT" altLang="it-IT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  <a:r>
                <a:rPr lang="it-IT" altLang="it-IT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altLang="it-IT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  <p:pic>
          <p:nvPicPr>
            <p:cNvPr id="30725" name="Picture 9" descr="Schermata 2016-01-07 alle 18.12.53.png">
              <a:extLst>
                <a:ext uri="{FF2B5EF4-FFF2-40B4-BE49-F238E27FC236}">
                  <a16:creationId xmlns:a16="http://schemas.microsoft.com/office/drawing/2014/main" id="{5C29D8A2-A9F0-244C-B4D6-A19F75235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1022951"/>
              <a:ext cx="4343400" cy="230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11" descr="Schermata 2016-01-09 alle 13.29.28.png">
              <a:extLst>
                <a:ext uri="{FF2B5EF4-FFF2-40B4-BE49-F238E27FC236}">
                  <a16:creationId xmlns:a16="http://schemas.microsoft.com/office/drawing/2014/main" id="{A558BA4C-FF37-EB4C-8887-B2E788FCA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461351"/>
              <a:ext cx="5197475" cy="326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Rectangle 12">
              <a:extLst>
                <a:ext uri="{FF2B5EF4-FFF2-40B4-BE49-F238E27FC236}">
                  <a16:creationId xmlns:a16="http://schemas.microsoft.com/office/drawing/2014/main" id="{3922CB9F-A427-2545-AEB5-8B9C0C9A4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4680551"/>
              <a:ext cx="2133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Grafico di  </a:t>
              </a:r>
              <a:r>
                <a:rPr lang="it-IT" altLang="it-IT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it-IT" altLang="it-IT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altLang="it-IT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  <p:pic>
          <p:nvPicPr>
            <p:cNvPr id="30728" name="Picture 10" descr="Schermata 2016-01-07 alle 18.31.01.png">
              <a:extLst>
                <a:ext uri="{FF2B5EF4-FFF2-40B4-BE49-F238E27FC236}">
                  <a16:creationId xmlns:a16="http://schemas.microsoft.com/office/drawing/2014/main" id="{A87D4F28-7480-E84C-BA0F-B781E36D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"/>
            <a:stretch>
              <a:fillRect/>
            </a:stretch>
          </p:blipFill>
          <p:spPr bwMode="auto">
            <a:xfrm>
              <a:off x="0" y="1022951"/>
              <a:ext cx="3963988" cy="158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asellaDiTesto 1">
            <a:extLst>
              <a:ext uri="{FF2B5EF4-FFF2-40B4-BE49-F238E27FC236}">
                <a16:creationId xmlns:a16="http://schemas.microsoft.com/office/drawing/2014/main" id="{327D5471-2651-E74D-B877-A8CC41EFC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1000"/>
            <a:ext cx="6732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Segno di  </a:t>
            </a:r>
            <a:r>
              <a:rPr lang="it-IT" altLang="it-IT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alt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sz="3600" b="1" dirty="0">
                <a:solidFill>
                  <a:srgbClr val="FF0000"/>
                </a:solidFill>
              </a:rPr>
              <a:t>e massimo di </a:t>
            </a:r>
            <a:r>
              <a:rPr lang="it-IT" altLang="it-IT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 sz="3600" dirty="0">
              <a:solidFill>
                <a:srgbClr val="FF0000"/>
              </a:solidFill>
            </a:endParaRPr>
          </a:p>
        </p:txBody>
      </p:sp>
      <p:sp>
        <p:nvSpPr>
          <p:cNvPr id="32770" name="Slide Number Placeholder 2">
            <a:extLst>
              <a:ext uri="{FF2B5EF4-FFF2-40B4-BE49-F238E27FC236}">
                <a16:creationId xmlns:a16="http://schemas.microsoft.com/office/drawing/2014/main" id="{AFB19B52-6F31-DD4E-ADDC-08F01685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5B8C02-C0C7-2140-A763-DDCF0286B4F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32771" name="Footer Placeholder 3">
            <a:extLst>
              <a:ext uri="{FF2B5EF4-FFF2-40B4-BE49-F238E27FC236}">
                <a16:creationId xmlns:a16="http://schemas.microsoft.com/office/drawing/2014/main" id="{44B4EAAE-CC57-8B47-B2E8-0A3D6EE3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251678AF-D3EF-764A-9E02-482E2C91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71600"/>
            <a:ext cx="769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 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36A53F6-3047-B341-A90B-05519BAD4D87}"/>
              </a:ext>
            </a:extLst>
          </p:cNvPr>
          <p:cNvGrpSpPr/>
          <p:nvPr/>
        </p:nvGrpSpPr>
        <p:grpSpPr>
          <a:xfrm>
            <a:off x="381000" y="1143000"/>
            <a:ext cx="8458200" cy="4937125"/>
            <a:chOff x="381000" y="1143000"/>
            <a:chExt cx="8458200" cy="4937125"/>
          </a:xfrm>
        </p:grpSpPr>
        <p:pic>
          <p:nvPicPr>
            <p:cNvPr id="32773" name="Picture 10" descr="Schermata 2016-01-07 alle 18.31.01.png">
              <a:extLst>
                <a:ext uri="{FF2B5EF4-FFF2-40B4-BE49-F238E27FC236}">
                  <a16:creationId xmlns:a16="http://schemas.microsoft.com/office/drawing/2014/main" id="{10725D34-DE76-C047-9B42-2155E5CC4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"/>
            <a:stretch>
              <a:fillRect/>
            </a:stretch>
          </p:blipFill>
          <p:spPr bwMode="auto">
            <a:xfrm>
              <a:off x="381000" y="1371600"/>
              <a:ext cx="3581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12" descr="Analisi6_Approfondi1a.jpg">
              <a:extLst>
                <a:ext uri="{FF2B5EF4-FFF2-40B4-BE49-F238E27FC236}">
                  <a16:creationId xmlns:a16="http://schemas.microsoft.com/office/drawing/2014/main" id="{15B215BE-7F7E-6B4D-A42D-CBD810F2A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200400"/>
              <a:ext cx="1930400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Box 13">
              <a:extLst>
                <a:ext uri="{FF2B5EF4-FFF2-40B4-BE49-F238E27FC236}">
                  <a16:creationId xmlns:a16="http://schemas.microsoft.com/office/drawing/2014/main" id="{0904C1C1-44FA-5546-9859-D4ED98F9B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4572000"/>
              <a:ext cx="8229600" cy="150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latin typeface="Arial Narrow" panose="020B0604020202020204" pitchFamily="34" charset="0"/>
                </a:rPr>
                <a:t>Ho così trovato la </a:t>
              </a:r>
              <a:r>
                <a:rPr lang="it-IT" altLang="it-IT" sz="2800" b="1" i="1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x</a:t>
              </a:r>
              <a:r>
                <a:rPr lang="it-IT" altLang="it-IT" sz="2800" b="1" dirty="0">
                  <a:latin typeface="Arial Narrow" panose="020B0604020202020204" pitchFamily="34" charset="0"/>
                </a:rPr>
                <a:t> per avere il volume massimo: è </a:t>
              </a:r>
              <a:r>
                <a:rPr lang="it-IT" altLang="it-IT" sz="2800" b="1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10/3</a:t>
              </a:r>
              <a:r>
                <a:rPr lang="it-IT" altLang="it-IT" sz="2800" b="1" dirty="0">
                  <a:latin typeface="Arial Narrow" panose="020B0604020202020204" pitchFamily="34" charset="0"/>
                </a:rPr>
                <a:t>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latin typeface="Arial Narrow" panose="020B0604020202020204" pitchFamily="34" charset="0"/>
                </a:rPr>
                <a:t>E il volume massimo vale (in cm</a:t>
              </a:r>
              <a:r>
                <a:rPr lang="it-IT" altLang="it-IT" sz="2800" b="1" baseline="30000" dirty="0">
                  <a:latin typeface="Arial Narrow" panose="020B0604020202020204" pitchFamily="34" charset="0"/>
                </a:rPr>
                <a:t>3</a:t>
              </a:r>
              <a:r>
                <a:rPr lang="it-IT" altLang="it-IT" sz="2800" b="1" dirty="0">
                  <a:latin typeface="Arial Narrow" panose="020B0604020202020204" pitchFamily="34" charset="0"/>
                </a:rPr>
                <a:t>):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dirty="0">
                  <a:latin typeface="Arial Narrow" panose="020B0604020202020204" pitchFamily="34" charset="0"/>
                </a:rPr>
                <a:t>        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      </a:t>
              </a:r>
              <a:r>
                <a:rPr lang="it-IT" altLang="it-IT" sz="2800" b="1" i="1" dirty="0" err="1">
                  <a:solidFill>
                    <a:srgbClr val="FF0000"/>
                  </a:solidFill>
                  <a:latin typeface="Arial Narrow" panose="020B0604020202020204" pitchFamily="34" charset="0"/>
                </a:rPr>
                <a:t>f</a:t>
              </a:r>
              <a:r>
                <a:rPr lang="it-IT" altLang="it-IT" sz="2800" b="1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(10/3) </a:t>
              </a:r>
              <a:r>
                <a:rPr lang="it-IT" altLang="it-IT" sz="3600" b="1" dirty="0">
                  <a:solidFill>
                    <a:srgbClr val="FF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≅</a:t>
              </a:r>
              <a:r>
                <a:rPr lang="it-IT" altLang="it-IT" sz="2800" b="1" dirty="0">
                  <a:solidFill>
                    <a:srgbClr val="FF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</a:t>
              </a:r>
              <a:r>
                <a:rPr lang="it-IT" altLang="it-IT" sz="2800" b="1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592,6</a:t>
              </a:r>
              <a:r>
                <a:rPr lang="it-IT" altLang="it-IT" sz="2800" b="1" dirty="0">
                  <a:solidFill>
                    <a:srgbClr val="FF0000"/>
                  </a:solidFill>
                </a:rPr>
                <a:t> </a:t>
              </a:r>
            </a:p>
          </p:txBody>
        </p:sp>
        <p:pic>
          <p:nvPicPr>
            <p:cNvPr id="32776" name="Picture 10" descr="Schermata 2016-01-09 alle 13.29.28.png">
              <a:extLst>
                <a:ext uri="{FF2B5EF4-FFF2-40B4-BE49-F238E27FC236}">
                  <a16:creationId xmlns:a16="http://schemas.microsoft.com/office/drawing/2014/main" id="{CB2C85AA-077F-1A4A-9075-1CFD0D12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143000"/>
              <a:ext cx="4613275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3">
            <a:extLst>
              <a:ext uri="{FF2B5EF4-FFF2-40B4-BE49-F238E27FC236}">
                <a16:creationId xmlns:a16="http://schemas.microsoft.com/office/drawing/2014/main" id="{63F282A3-3720-D947-BFC3-94A28B4D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76DC33-051A-CA4F-BC6F-D4C4F730FD9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6386" name="TextBox 4">
            <a:extLst>
              <a:ext uri="{FF2B5EF4-FFF2-40B4-BE49-F238E27FC236}">
                <a16:creationId xmlns:a16="http://schemas.microsoft.com/office/drawing/2014/main" id="{192A7E07-65A1-D140-97CC-889C4D33E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96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FF0000"/>
                </a:solidFill>
              </a:rPr>
              <a:t>Costruire una scatola</a:t>
            </a:r>
          </a:p>
        </p:txBody>
      </p:sp>
      <p:sp>
        <p:nvSpPr>
          <p:cNvPr id="16387" name="Footer Placeholder 6">
            <a:extLst>
              <a:ext uri="{FF2B5EF4-FFF2-40B4-BE49-F238E27FC236}">
                <a16:creationId xmlns:a16="http://schemas.microsoft.com/office/drawing/2014/main" id="{635962E2-DADA-5542-AB99-DEFBD4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CF3D599-EB9D-8B45-87EF-35C909BE2323}"/>
              </a:ext>
            </a:extLst>
          </p:cNvPr>
          <p:cNvGrpSpPr/>
          <p:nvPr/>
        </p:nvGrpSpPr>
        <p:grpSpPr>
          <a:xfrm>
            <a:off x="609600" y="1295400"/>
            <a:ext cx="8153400" cy="4191000"/>
            <a:chOff x="609600" y="1295400"/>
            <a:chExt cx="8153400" cy="4191000"/>
          </a:xfrm>
        </p:grpSpPr>
        <p:pic>
          <p:nvPicPr>
            <p:cNvPr id="16388" name="Picture 5" descr="Schermata 2016-01-04 alle 15.13.27.png">
              <a:extLst>
                <a:ext uri="{FF2B5EF4-FFF2-40B4-BE49-F238E27FC236}">
                  <a16:creationId xmlns:a16="http://schemas.microsoft.com/office/drawing/2014/main" id="{D2A461F0-3383-7C4B-92F1-50E0BC4EA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1" t="5659" r="4651" b="3773"/>
            <a:stretch>
              <a:fillRect/>
            </a:stretch>
          </p:blipFill>
          <p:spPr bwMode="auto">
            <a:xfrm>
              <a:off x="4953000" y="3048000"/>
              <a:ext cx="29718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6" descr="Schermata 2016-01-04 alle 15.12.58.png">
              <a:extLst>
                <a:ext uri="{FF2B5EF4-FFF2-40B4-BE49-F238E27FC236}">
                  <a16:creationId xmlns:a16="http://schemas.microsoft.com/office/drawing/2014/main" id="{16902702-E610-E940-8D81-CF33E06D8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048000"/>
              <a:ext cx="3046413" cy="224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Rettangolo 12">
              <a:extLst>
                <a:ext uri="{FF2B5EF4-FFF2-40B4-BE49-F238E27FC236}">
                  <a16:creationId xmlns:a16="http://schemas.microsoft.com/office/drawing/2014/main" id="{1745E735-42B2-3748-983D-CE031CA48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1295400"/>
              <a:ext cx="81534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Per costruire una scatola uso un cartoncino quadrato. Ritaglio ai quattro vertici quattro quadratini uguali e ripiego le strisce ottenute.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2">
            <a:extLst>
              <a:ext uri="{FF2B5EF4-FFF2-40B4-BE49-F238E27FC236}">
                <a16:creationId xmlns:a16="http://schemas.microsoft.com/office/drawing/2014/main" id="{E293DCB3-6119-2248-92FB-2B581776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BC4F05-6550-CD4A-A3F7-F3C40B7A20E7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47058539-F248-4445-903C-FDF6977B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8600" y="63246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4819" name="TextBox 4">
            <a:extLst>
              <a:ext uri="{FF2B5EF4-FFF2-40B4-BE49-F238E27FC236}">
                <a16:creationId xmlns:a16="http://schemas.microsoft.com/office/drawing/2014/main" id="{ED1B4EA5-EEE9-394A-A471-EE3F448FF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098" y="504012"/>
            <a:ext cx="69932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Risolvere un problema di massimo</a:t>
            </a:r>
          </a:p>
        </p:txBody>
      </p:sp>
      <p:sp>
        <p:nvSpPr>
          <p:cNvPr id="34820" name="TextBox 6">
            <a:extLst>
              <a:ext uri="{FF2B5EF4-FFF2-40B4-BE49-F238E27FC236}">
                <a16:creationId xmlns:a16="http://schemas.microsoft.com/office/drawing/2014/main" id="{085067E9-95C5-5D4F-AF99-21B4102A0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264" y="1500360"/>
            <a:ext cx="835292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Per risolvere il ‘problema della scatola’ ho percorso due tappe fondamentali:</a:t>
            </a:r>
          </a:p>
          <a:p>
            <a:pPr marL="571500" indent="-347663" eaLnBrk="1" hangingPunct="1">
              <a:spcBef>
                <a:spcPct val="0"/>
              </a:spcBef>
              <a:buFont typeface="+mj-lt"/>
              <a:buAutoNum type="romanUcPeriod"/>
            </a:pPr>
            <a:r>
              <a:rPr lang="it-IT" altLang="it-IT" sz="2800" b="1" dirty="0"/>
              <a:t>Tradurre il problema in una funzione y =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(x) che lega il volume y da massimizzare ad una variabile x.</a:t>
            </a:r>
          </a:p>
          <a:p>
            <a:pPr marL="571500" indent="-347663" eaLnBrk="1" hangingPunct="1">
              <a:spcBef>
                <a:spcPct val="0"/>
              </a:spcBef>
              <a:buFont typeface="+mj-lt"/>
              <a:buAutoNum type="romanUcPeriod"/>
            </a:pPr>
            <a:endParaRPr lang="it-IT" altLang="it-IT" sz="1000" b="1" dirty="0"/>
          </a:p>
          <a:p>
            <a:pPr marL="571500" indent="-347663" eaLnBrk="1" hangingPunct="1">
              <a:spcBef>
                <a:spcPct val="0"/>
              </a:spcBef>
              <a:buFont typeface="+mj-lt"/>
              <a:buAutoNum type="romanUcPeriod"/>
            </a:pPr>
            <a:r>
              <a:rPr lang="it-IT" altLang="it-IT" sz="2800" b="1" dirty="0"/>
              <a:t>Determinare il massimo della funzione y =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(x).</a:t>
            </a:r>
          </a:p>
        </p:txBody>
      </p:sp>
      <p:sp>
        <p:nvSpPr>
          <p:cNvPr id="34821" name="TextBox 7">
            <a:extLst>
              <a:ext uri="{FF2B5EF4-FFF2-40B4-BE49-F238E27FC236}">
                <a16:creationId xmlns:a16="http://schemas.microsoft.com/office/drawing/2014/main" id="{24C07188-027C-B641-9614-2416ABB05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901017"/>
            <a:ext cx="85344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Mi allontano ora dal problema della scatola e rifletto sulla seconda tappa, per trovare un procedimento di carattere generale, a partire dalla seguente funzione: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/>
              <a:t>f</a:t>
            </a:r>
            <a:r>
              <a:rPr lang="it-IT" altLang="it-IT" sz="2800" dirty="0"/>
              <a:t>(x) = 4x</a:t>
            </a:r>
            <a:r>
              <a:rPr lang="it-IT" altLang="it-IT" sz="2800" baseline="30000" dirty="0"/>
              <a:t>3</a:t>
            </a:r>
            <a:r>
              <a:rPr lang="it-IT" altLang="it-IT" sz="2800" dirty="0"/>
              <a:t> – 80x</a:t>
            </a:r>
            <a:r>
              <a:rPr lang="it-IT" altLang="it-IT" sz="2800" baseline="30000" dirty="0"/>
              <a:t>2</a:t>
            </a:r>
            <a:r>
              <a:rPr lang="it-IT" altLang="it-IT" sz="2800" dirty="0"/>
              <a:t> + 400x + 100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definita nell’intervallo [-1, 14] 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2">
            <a:extLst>
              <a:ext uri="{FF2B5EF4-FFF2-40B4-BE49-F238E27FC236}">
                <a16:creationId xmlns:a16="http://schemas.microsoft.com/office/drawing/2014/main" id="{9B0AFC7E-4969-A643-9C38-CDDE3D01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21398E-12F7-254B-ABE3-522242222FE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5842" name="Footer Placeholder 3">
            <a:extLst>
              <a:ext uri="{FF2B5EF4-FFF2-40B4-BE49-F238E27FC236}">
                <a16:creationId xmlns:a16="http://schemas.microsoft.com/office/drawing/2014/main" id="{DDE7AA89-CBDB-CB4E-94E4-6482B5F7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5843" name="TextBox 4">
            <a:extLst>
              <a:ext uri="{FF2B5EF4-FFF2-40B4-BE49-F238E27FC236}">
                <a16:creationId xmlns:a16="http://schemas.microsoft.com/office/drawing/2014/main" id="{4E855634-A1DC-3F42-B825-D9C3469F5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Massimo (assoluto) della funzione y =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3CEFD9C-E5EF-1548-948C-8942F7B1B13D}"/>
              </a:ext>
            </a:extLst>
          </p:cNvPr>
          <p:cNvGrpSpPr/>
          <p:nvPr/>
        </p:nvGrpSpPr>
        <p:grpSpPr>
          <a:xfrm>
            <a:off x="299080" y="1235184"/>
            <a:ext cx="8610600" cy="5176729"/>
            <a:chOff x="299080" y="1235184"/>
            <a:chExt cx="8610600" cy="5176729"/>
          </a:xfrm>
        </p:grpSpPr>
        <p:pic>
          <p:nvPicPr>
            <p:cNvPr id="35844" name="Picture 5" descr="Schermata 2016-01-09 alle 16.48.47.png">
              <a:extLst>
                <a:ext uri="{FF2B5EF4-FFF2-40B4-BE49-F238E27FC236}">
                  <a16:creationId xmlns:a16="http://schemas.microsoft.com/office/drawing/2014/main" id="{402D00E0-F424-B24E-8C4D-9C3E3E554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905000"/>
              <a:ext cx="6324600" cy="450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5" name="TextBox 6">
              <a:extLst>
                <a:ext uri="{FF2B5EF4-FFF2-40B4-BE49-F238E27FC236}">
                  <a16:creationId xmlns:a16="http://schemas.microsoft.com/office/drawing/2014/main" id="{2B4698F2-C0DE-E549-AA17-6CDF01B73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2286000"/>
              <a:ext cx="13716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Arial Narrow" panose="020B0604020202020204" pitchFamily="34" charset="0"/>
                </a:rPr>
                <a:t>Massimo (assoluto)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9E646CE-EB3C-0740-A5DB-260AEBECE869}"/>
                </a:ext>
              </a:extLst>
            </p:cNvPr>
            <p:cNvCxnSpPr>
              <a:cxnSpLocks noChangeShapeType="1"/>
              <a:stCxn id="35845" idx="3"/>
            </p:cNvCxnSpPr>
            <p:nvPr/>
          </p:nvCxnSpPr>
          <p:spPr bwMode="auto">
            <a:xfrm flipV="1">
              <a:off x="1676400" y="2514600"/>
              <a:ext cx="838200" cy="12541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47" name="TextBox 9">
              <a:extLst>
                <a:ext uri="{FF2B5EF4-FFF2-40B4-BE49-F238E27FC236}">
                  <a16:creationId xmlns:a16="http://schemas.microsoft.com/office/drawing/2014/main" id="{E52C6423-2E42-5146-9ABA-0A5D91358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80" y="1235184"/>
              <a:ext cx="8610600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È il più grande valore che assume y, quando x varia nel dominio dato.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2">
            <a:extLst>
              <a:ext uri="{FF2B5EF4-FFF2-40B4-BE49-F238E27FC236}">
                <a16:creationId xmlns:a16="http://schemas.microsoft.com/office/drawing/2014/main" id="{36AD475F-CB74-7D4B-88AB-0751C407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4AA1B0-1EC9-E140-9B01-722E95E1BA8D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6" name="Footer Placeholder 3">
            <a:extLst>
              <a:ext uri="{FF2B5EF4-FFF2-40B4-BE49-F238E27FC236}">
                <a16:creationId xmlns:a16="http://schemas.microsoft.com/office/drawing/2014/main" id="{C0398EC9-1705-5C4D-9E9C-E194A38CF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73D7DE48-743D-9443-8698-8AFC840FA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666" y="417915"/>
            <a:ext cx="9144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400" b="1" dirty="0">
                <a:solidFill>
                  <a:srgbClr val="FF0000"/>
                </a:solidFill>
              </a:rPr>
              <a:t>Punto di massimo relativo della funzione y = </a:t>
            </a:r>
            <a:r>
              <a:rPr lang="it-IT" altLang="it-IT" sz="3400" b="1" dirty="0" err="1">
                <a:solidFill>
                  <a:srgbClr val="FF0000"/>
                </a:solidFill>
              </a:rPr>
              <a:t>f</a:t>
            </a:r>
            <a:r>
              <a:rPr lang="it-IT" altLang="it-IT" sz="3400" b="1" dirty="0">
                <a:solidFill>
                  <a:srgbClr val="FF0000"/>
                </a:solidFill>
              </a:rPr>
              <a:t>(x)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F19EB5E-44DA-0A40-AA6E-A7CDD0D0430C}"/>
              </a:ext>
            </a:extLst>
          </p:cNvPr>
          <p:cNvGrpSpPr/>
          <p:nvPr/>
        </p:nvGrpSpPr>
        <p:grpSpPr>
          <a:xfrm>
            <a:off x="533400" y="1211268"/>
            <a:ext cx="8382000" cy="5547935"/>
            <a:chOff x="533400" y="1211268"/>
            <a:chExt cx="8382000" cy="5547935"/>
          </a:xfrm>
        </p:grpSpPr>
        <p:pic>
          <p:nvPicPr>
            <p:cNvPr id="36868" name="Picture 5" descr="Schermata 2016-01-09 alle 16.48.47.png">
              <a:extLst>
                <a:ext uri="{FF2B5EF4-FFF2-40B4-BE49-F238E27FC236}">
                  <a16:creationId xmlns:a16="http://schemas.microsoft.com/office/drawing/2014/main" id="{4FF8A310-A776-9E40-8AD0-287B4FFE1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958728"/>
              <a:ext cx="5334000" cy="380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69" name="TextBox 9">
              <a:extLst>
                <a:ext uri="{FF2B5EF4-FFF2-40B4-BE49-F238E27FC236}">
                  <a16:creationId xmlns:a16="http://schemas.microsoft.com/office/drawing/2014/main" id="{915F01AE-939B-8648-BE78-022AA2787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211268"/>
              <a:ext cx="8382000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È  il punto M di ascissa 10/3, in cui:</a:t>
              </a:r>
            </a:p>
            <a:p>
              <a:pPr marL="342900" indent="-342900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y ha il valore più grande rispetto ai punti vicini;</a:t>
              </a:r>
            </a:p>
            <a:p>
              <a:pPr marL="342900" indent="-342900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it-IT" altLang="it-IT" sz="2400" b="1" dirty="0" err="1">
                  <a:latin typeface="Arial Narrow" panose="020B0604020202020204" pitchFamily="34" charset="0"/>
                </a:rPr>
                <a:t>f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’(10/3) = 0 e il grafico passa da andamento crescente a decrescente</a:t>
              </a:r>
            </a:p>
          </p:txBody>
        </p:sp>
        <p:sp>
          <p:nvSpPr>
            <p:cNvPr id="36870" name="TextBox 10">
              <a:extLst>
                <a:ext uri="{FF2B5EF4-FFF2-40B4-BE49-F238E27FC236}">
                  <a16:creationId xmlns:a16="http://schemas.microsoft.com/office/drawing/2014/main" id="{95FC9F7D-D5DA-9C47-8732-399A6EFAA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568" y="2990058"/>
              <a:ext cx="19050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Punto di massimo relativo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0E60FB-3AF5-0E4F-8B91-CE4A2D01FF73}"/>
                </a:ext>
              </a:extLst>
            </p:cNvPr>
            <p:cNvCxnSpPr>
              <a:cxnSpLocks noChangeShapeType="1"/>
              <a:stCxn id="36870" idx="3"/>
            </p:cNvCxnSpPr>
            <p:nvPr/>
          </p:nvCxnSpPr>
          <p:spPr bwMode="auto">
            <a:xfrm>
              <a:off x="2588568" y="3344071"/>
              <a:ext cx="1695400" cy="805009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2">
            <a:extLst>
              <a:ext uri="{FF2B5EF4-FFF2-40B4-BE49-F238E27FC236}">
                <a16:creationId xmlns:a16="http://schemas.microsoft.com/office/drawing/2014/main" id="{CA22B3DD-B8B0-8B46-9E41-B2F9D849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72400" y="6356350"/>
            <a:ext cx="514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57A620-7731-124B-A7EA-6BBA328DDAF7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7890" name="Footer Placeholder 3">
            <a:extLst>
              <a:ext uri="{FF2B5EF4-FFF2-40B4-BE49-F238E27FC236}">
                <a16:creationId xmlns:a16="http://schemas.microsoft.com/office/drawing/2014/main" id="{6CAF91E9-208F-E847-B8C2-3F3855E8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146727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7891" name="TextBox 8">
            <a:extLst>
              <a:ext uri="{FF2B5EF4-FFF2-40B4-BE49-F238E27FC236}">
                <a16:creationId xmlns:a16="http://schemas.microsoft.com/office/drawing/2014/main" id="{6EABA903-68E4-4E47-8602-8B7566BB0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007" y="284337"/>
            <a:ext cx="5894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Un confronto per riflettere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8AF0613-C3A7-9D40-8708-E9673E75E6DD}"/>
              </a:ext>
            </a:extLst>
          </p:cNvPr>
          <p:cNvGrpSpPr/>
          <p:nvPr/>
        </p:nvGrpSpPr>
        <p:grpSpPr>
          <a:xfrm>
            <a:off x="611560" y="992778"/>
            <a:ext cx="8305800" cy="5546134"/>
            <a:chOff x="571199" y="1041048"/>
            <a:chExt cx="8305800" cy="5546134"/>
          </a:xfrm>
        </p:grpSpPr>
        <p:sp>
          <p:nvSpPr>
            <p:cNvPr id="37893" name="TextBox 13">
              <a:extLst>
                <a:ext uri="{FF2B5EF4-FFF2-40B4-BE49-F238E27FC236}">
                  <a16:creationId xmlns:a16="http://schemas.microsoft.com/office/drawing/2014/main" id="{02BBA4EB-4CC4-4046-B79E-51F6C5663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999" y="4757529"/>
              <a:ext cx="4191000" cy="12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Il massimo della funzione è l’ordinata del punto B, che è uno degli estremi dell’arco dato.</a:t>
              </a: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03D21E66-057E-B243-88E7-FB8198667F1D}"/>
                </a:ext>
              </a:extLst>
            </p:cNvPr>
            <p:cNvGrpSpPr/>
            <p:nvPr/>
          </p:nvGrpSpPr>
          <p:grpSpPr>
            <a:xfrm>
              <a:off x="571199" y="1041048"/>
              <a:ext cx="8234363" cy="3495721"/>
              <a:chOff x="533400" y="1280784"/>
              <a:chExt cx="8234363" cy="3495721"/>
            </a:xfrm>
          </p:grpSpPr>
          <p:pic>
            <p:nvPicPr>
              <p:cNvPr id="37892" name="Picture 12" descr="Schermata 2016-01-09 alle 13.29.28.png">
                <a:extLst>
                  <a:ext uri="{FF2B5EF4-FFF2-40B4-BE49-F238E27FC236}">
                    <a16:creationId xmlns:a16="http://schemas.microsoft.com/office/drawing/2014/main" id="{38E110B4-4C92-034E-90F1-479723F82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28545"/>
                <a:ext cx="3657600" cy="2547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894" name="TextBox 16">
                <a:extLst>
                  <a:ext uri="{FF2B5EF4-FFF2-40B4-BE49-F238E27FC236}">
                    <a16:creationId xmlns:a16="http://schemas.microsoft.com/office/drawing/2014/main" id="{6C919BB2-1872-A648-BF98-B96D2BA91E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1400" y="1280784"/>
                <a:ext cx="1295400" cy="7080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55EF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 b="1" dirty="0">
                    <a:solidFill>
                      <a:srgbClr val="055EF0"/>
                    </a:solidFill>
                    <a:latin typeface="Arial Narrow" panose="020B0604020202020204" pitchFamily="34" charset="0"/>
                  </a:rPr>
                  <a:t>Massimo (assoluto)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050B3E4-9C2F-7741-9AAA-D2CA14E758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1371600" y="1814184"/>
                <a:ext cx="2209800" cy="609600"/>
              </a:xfrm>
              <a:prstGeom prst="straightConnector1">
                <a:avLst/>
              </a:prstGeom>
              <a:noFill/>
              <a:ln w="19050">
                <a:solidFill>
                  <a:srgbClr val="055EF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37896" name="Picture 23" descr="Schermata 2016-01-09 alle 16.48.47.png">
                <a:extLst>
                  <a:ext uri="{FF2B5EF4-FFF2-40B4-BE49-F238E27FC236}">
                    <a16:creationId xmlns:a16="http://schemas.microsoft.com/office/drawing/2014/main" id="{81FF03B3-AE3E-E44E-A3EB-EB9DD8E80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643"/>
              <a:stretch>
                <a:fillRect/>
              </a:stretch>
            </p:blipFill>
            <p:spPr bwMode="auto">
              <a:xfrm>
                <a:off x="4572000" y="2042784"/>
                <a:ext cx="4195763" cy="2733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863463A-CE4E-AF4D-AC7E-D8380BBD7A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4533900" y="2080884"/>
                <a:ext cx="533400" cy="304800"/>
              </a:xfrm>
              <a:prstGeom prst="straightConnector1">
                <a:avLst/>
              </a:prstGeom>
              <a:noFill/>
              <a:ln w="19050">
                <a:solidFill>
                  <a:srgbClr val="055EF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898" name="TextBox 38">
              <a:extLst>
                <a:ext uri="{FF2B5EF4-FFF2-40B4-BE49-F238E27FC236}">
                  <a16:creationId xmlns:a16="http://schemas.microsoft.com/office/drawing/2014/main" id="{D3F54C24-F256-7C4F-95FA-2E0F18AB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699" y="4725144"/>
              <a:ext cx="3276600" cy="12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Il massimo della funzione è l’ordinata del punto M, che è di massimo relativo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2F0D099-B13B-104E-9D22-0A18A5BED3C7}"/>
                </a:ext>
              </a:extLst>
            </p:cNvPr>
            <p:cNvSpPr txBox="1"/>
            <p:nvPr/>
          </p:nvSpPr>
          <p:spPr>
            <a:xfrm>
              <a:off x="2491700" y="6125517"/>
              <a:ext cx="4215980" cy="461665"/>
            </a:xfrm>
            <a:prstGeom prst="rect">
              <a:avLst/>
            </a:prstGeom>
            <a:solidFill>
              <a:srgbClr val="FFFEE8"/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Cambia il dominio della funzione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2">
            <a:extLst>
              <a:ext uri="{FF2B5EF4-FFF2-40B4-BE49-F238E27FC236}">
                <a16:creationId xmlns:a16="http://schemas.microsoft.com/office/drawing/2014/main" id="{4FB71495-8674-FB4E-9EC3-4A67C73E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8241C9-EEAF-A04E-9CD6-158761D1374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8914" name="Footer Placeholder 3">
            <a:extLst>
              <a:ext uri="{FF2B5EF4-FFF2-40B4-BE49-F238E27FC236}">
                <a16:creationId xmlns:a16="http://schemas.microsoft.com/office/drawing/2014/main" id="{9EE6ADC5-EDCD-AF4B-8DA4-D2FD3189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8915" name="TextBox 8">
            <a:extLst>
              <a:ext uri="{FF2B5EF4-FFF2-40B4-BE49-F238E27FC236}">
                <a16:creationId xmlns:a16="http://schemas.microsoft.com/office/drawing/2014/main" id="{69D7FE82-69FE-0E40-A199-F4B2C06F0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56" y="476672"/>
            <a:ext cx="747779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</a:rPr>
              <a:t>Procedimento per determinare il massimo (assoluto) di una funzione y = </a:t>
            </a:r>
            <a:r>
              <a:rPr lang="it-IT" altLang="it-IT" b="1" dirty="0" err="1">
                <a:solidFill>
                  <a:srgbClr val="FF0000"/>
                </a:solidFill>
              </a:rPr>
              <a:t>f</a:t>
            </a:r>
            <a:r>
              <a:rPr lang="it-IT" altLang="it-IT" b="1" dirty="0">
                <a:solidFill>
                  <a:srgbClr val="FF0000"/>
                </a:solidFill>
              </a:rPr>
              <a:t>(x), derivabile in </a:t>
            </a:r>
            <a:r>
              <a:rPr lang="it-IT" altLang="it-IT" sz="3400" b="1" dirty="0">
                <a:solidFill>
                  <a:srgbClr val="FF0000"/>
                </a:solidFill>
              </a:rPr>
              <a:t>un</a:t>
            </a:r>
            <a:r>
              <a:rPr lang="it-IT" altLang="it-IT" b="1" dirty="0">
                <a:solidFill>
                  <a:srgbClr val="FF0000"/>
                </a:solidFill>
              </a:rPr>
              <a:t> intervallo [a, b] </a:t>
            </a:r>
          </a:p>
        </p:txBody>
      </p:sp>
      <p:sp>
        <p:nvSpPr>
          <p:cNvPr id="38916" name="Rectangle 12">
            <a:extLst>
              <a:ext uri="{FF2B5EF4-FFF2-40B4-BE49-F238E27FC236}">
                <a16:creationId xmlns:a16="http://schemas.microsoft.com/office/drawing/2014/main" id="{9EC429C7-E620-AE4A-8215-872439EC5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204864"/>
            <a:ext cx="7859216" cy="357020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65125" indent="-3651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800" b="1" dirty="0"/>
              <a:t>Calcolo la derivata y’ =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’(x).</a:t>
            </a: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b="1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800" b="1" dirty="0"/>
              <a:t>Studio il segno di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’(x) per individuare i punti di massimo relativo.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it-IT" altLang="it-IT" sz="1000" b="1" dirty="0"/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3"/>
            </a:pPr>
            <a:r>
              <a:rPr lang="it-IT" altLang="it-IT" sz="2800" b="1" dirty="0"/>
              <a:t>Calcolo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(a),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(b) e le ordinate dei punti di massimo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 startAt="3"/>
            </a:pPr>
            <a:endParaRPr lang="it-IT" altLang="it-IT" sz="1000" b="1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 startAt="3"/>
            </a:pPr>
            <a:r>
              <a:rPr lang="it-IT" altLang="it-IT" sz="2800" b="1" dirty="0"/>
              <a:t>L’ordinata più grande è il massimo assoluto richiesto.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2">
            <a:extLst>
              <a:ext uri="{FF2B5EF4-FFF2-40B4-BE49-F238E27FC236}">
                <a16:creationId xmlns:a16="http://schemas.microsoft.com/office/drawing/2014/main" id="{ABD80710-1E62-E649-82CB-F6627158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7CD926-F69B-E749-88C6-4629A2FEF36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9938" name="Footer Placeholder 3">
            <a:extLst>
              <a:ext uri="{FF2B5EF4-FFF2-40B4-BE49-F238E27FC236}">
                <a16:creationId xmlns:a16="http://schemas.microsoft.com/office/drawing/2014/main" id="{5081B5C3-F188-1440-BBA3-5F733591B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9939" name="TextBox 8">
            <a:extLst>
              <a:ext uri="{FF2B5EF4-FFF2-40B4-BE49-F238E27FC236}">
                <a16:creationId xmlns:a16="http://schemas.microsoft.com/office/drawing/2014/main" id="{27186D38-FFA0-F846-A4A6-57A3862D2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492896"/>
            <a:ext cx="754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In modo analogo procedo per determinare il minimo della funzione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2">
            <a:extLst>
              <a:ext uri="{FF2B5EF4-FFF2-40B4-BE49-F238E27FC236}">
                <a16:creationId xmlns:a16="http://schemas.microsoft.com/office/drawing/2014/main" id="{3A6DBAAF-E916-2B4D-8CA2-6FF88FF0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3B77E8-38D0-954D-9F49-0C49225B918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0962" name="Footer Placeholder 3">
            <a:extLst>
              <a:ext uri="{FF2B5EF4-FFF2-40B4-BE49-F238E27FC236}">
                <a16:creationId xmlns:a16="http://schemas.microsoft.com/office/drawing/2014/main" id="{4CA6BE23-FDD4-1F46-AA39-74790895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148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40963" name="TextBox 4">
            <a:extLst>
              <a:ext uri="{FF2B5EF4-FFF2-40B4-BE49-F238E27FC236}">
                <a16:creationId xmlns:a16="http://schemas.microsoft.com/office/drawing/2014/main" id="{9098405E-1A62-2D41-84EA-AFA4AE472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2285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Minimo (assoluto) della funzione y =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50839C0-1263-CE4E-B780-A9528239715B}"/>
              </a:ext>
            </a:extLst>
          </p:cNvPr>
          <p:cNvGrpSpPr/>
          <p:nvPr/>
        </p:nvGrpSpPr>
        <p:grpSpPr>
          <a:xfrm>
            <a:off x="152400" y="1205706"/>
            <a:ext cx="8763000" cy="5445919"/>
            <a:chOff x="152400" y="1205706"/>
            <a:chExt cx="8763000" cy="5445919"/>
          </a:xfrm>
        </p:grpSpPr>
        <p:sp>
          <p:nvSpPr>
            <p:cNvPr id="40964" name="TextBox 6">
              <a:extLst>
                <a:ext uri="{FF2B5EF4-FFF2-40B4-BE49-F238E27FC236}">
                  <a16:creationId xmlns:a16="http://schemas.microsoft.com/office/drawing/2014/main" id="{69E270E8-3E67-3440-92E0-B3C114B4F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5943600"/>
              <a:ext cx="13716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Arial Narrow" panose="020B0604020202020204" pitchFamily="34" charset="0"/>
                </a:rPr>
                <a:t>Minimo (assoluto)</a:t>
              </a:r>
            </a:p>
          </p:txBody>
        </p:sp>
        <p:sp>
          <p:nvSpPr>
            <p:cNvPr id="40965" name="TextBox 9">
              <a:extLst>
                <a:ext uri="{FF2B5EF4-FFF2-40B4-BE49-F238E27FC236}">
                  <a16:creationId xmlns:a16="http://schemas.microsoft.com/office/drawing/2014/main" id="{FD13D834-5252-554F-B652-B38716391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205706"/>
              <a:ext cx="8610600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È il più piccolo valore che assume y, quando x varia nel dominio dato.</a:t>
              </a:r>
            </a:p>
          </p:txBody>
        </p:sp>
        <p:pic>
          <p:nvPicPr>
            <p:cNvPr id="40966" name="Picture 10" descr="Schermata 2016-01-09 alle 17.26.02.png">
              <a:extLst>
                <a:ext uri="{FF2B5EF4-FFF2-40B4-BE49-F238E27FC236}">
                  <a16:creationId xmlns:a16="http://schemas.microsoft.com/office/drawing/2014/main" id="{9BF41BD1-660C-734E-A3CB-B2F88660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752600"/>
              <a:ext cx="6638925" cy="416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76705B0-4EC9-2A47-8A76-2158B574BF96}"/>
                </a:ext>
              </a:extLst>
            </p:cNvPr>
            <p:cNvCxnSpPr>
              <a:cxnSpLocks noChangeShapeType="1"/>
              <a:stCxn id="40964" idx="3"/>
            </p:cNvCxnSpPr>
            <p:nvPr/>
          </p:nvCxnSpPr>
          <p:spPr bwMode="auto">
            <a:xfrm flipV="1">
              <a:off x="1524000" y="5867400"/>
              <a:ext cx="990600" cy="43021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2">
            <a:extLst>
              <a:ext uri="{FF2B5EF4-FFF2-40B4-BE49-F238E27FC236}">
                <a16:creationId xmlns:a16="http://schemas.microsoft.com/office/drawing/2014/main" id="{42AAC57E-06E9-444B-96B8-00CA41D9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DF35D8-A024-8348-9983-66A62E30C43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1986" name="Footer Placeholder 3">
            <a:extLst>
              <a:ext uri="{FF2B5EF4-FFF2-40B4-BE49-F238E27FC236}">
                <a16:creationId xmlns:a16="http://schemas.microsoft.com/office/drawing/2014/main" id="{9912A908-1BDB-ED41-81EB-A93B192F8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41987" name="TextBox 4">
            <a:extLst>
              <a:ext uri="{FF2B5EF4-FFF2-40B4-BE49-F238E27FC236}">
                <a16:creationId xmlns:a16="http://schemas.microsoft.com/office/drawing/2014/main" id="{062C166F-8230-5E4A-B6F2-88E2C9CC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4" y="272863"/>
            <a:ext cx="8775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400" b="1" dirty="0">
                <a:solidFill>
                  <a:srgbClr val="FF0000"/>
                </a:solidFill>
              </a:rPr>
              <a:t>Punto di minimo relativo della funzione y = </a:t>
            </a:r>
            <a:r>
              <a:rPr lang="it-IT" altLang="it-IT" sz="3400" b="1" dirty="0" err="1">
                <a:solidFill>
                  <a:srgbClr val="FF0000"/>
                </a:solidFill>
              </a:rPr>
              <a:t>f</a:t>
            </a:r>
            <a:r>
              <a:rPr lang="it-IT" altLang="it-IT" sz="3400" b="1" dirty="0">
                <a:solidFill>
                  <a:srgbClr val="FF0000"/>
                </a:solidFill>
              </a:rPr>
              <a:t>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C3C5DCB-C973-B64A-8D00-EE74159FD4DB}"/>
              </a:ext>
            </a:extLst>
          </p:cNvPr>
          <p:cNvGrpSpPr/>
          <p:nvPr/>
        </p:nvGrpSpPr>
        <p:grpSpPr>
          <a:xfrm>
            <a:off x="457200" y="1066800"/>
            <a:ext cx="7924800" cy="5400675"/>
            <a:chOff x="457200" y="1066800"/>
            <a:chExt cx="7924800" cy="5400675"/>
          </a:xfrm>
        </p:grpSpPr>
        <p:sp>
          <p:nvSpPr>
            <p:cNvPr id="41988" name="TextBox 9">
              <a:extLst>
                <a:ext uri="{FF2B5EF4-FFF2-40B4-BE49-F238E27FC236}">
                  <a16:creationId xmlns:a16="http://schemas.microsoft.com/office/drawing/2014/main" id="{1C3451DF-2E75-E24B-80E4-8BD162790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1066800"/>
              <a:ext cx="7315200" cy="1570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È  il punto </a:t>
              </a:r>
              <a:r>
                <a:rPr lang="it-IT" altLang="it-IT" sz="2400" b="1" dirty="0" err="1">
                  <a:latin typeface="Arial Narrow" panose="020B0604020202020204" pitchFamily="34" charset="0"/>
                </a:rPr>
                <a:t>N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di ascissa 10, in cui:</a:t>
              </a:r>
            </a:p>
            <a:p>
              <a:pPr marL="342900" indent="-342900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y ha il valore più piccolo rispetto ai punti vicini;</a:t>
              </a:r>
            </a:p>
            <a:p>
              <a:pPr marL="342900" indent="-342900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 risulta </a:t>
              </a:r>
              <a:r>
                <a:rPr lang="it-IT" altLang="it-IT" sz="2400" b="1" dirty="0" err="1">
                  <a:latin typeface="Arial Narrow" panose="020B0604020202020204" pitchFamily="34" charset="0"/>
                </a:rPr>
                <a:t>f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’(10) = 0 e il grafico passa da andamento decrescente a crescente.</a:t>
              </a:r>
            </a:p>
          </p:txBody>
        </p:sp>
        <p:sp>
          <p:nvSpPr>
            <p:cNvPr id="41989" name="TextBox 10">
              <a:extLst>
                <a:ext uri="{FF2B5EF4-FFF2-40B4-BE49-F238E27FC236}">
                  <a16:creationId xmlns:a16="http://schemas.microsoft.com/office/drawing/2014/main" id="{4221405E-BF46-E74D-8D41-D1A837C31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5638800"/>
              <a:ext cx="19050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66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660066"/>
                  </a:solidFill>
                  <a:latin typeface="Arial Narrow" panose="020B0604020202020204" pitchFamily="34" charset="0"/>
                </a:rPr>
                <a:t>Punto di minimo relativo</a:t>
              </a:r>
            </a:p>
          </p:txBody>
        </p:sp>
        <p:pic>
          <p:nvPicPr>
            <p:cNvPr id="41990" name="Picture 12" descr="Schermata 2016-01-09 alle 17.26.02.png">
              <a:extLst>
                <a:ext uri="{FF2B5EF4-FFF2-40B4-BE49-F238E27FC236}">
                  <a16:creationId xmlns:a16="http://schemas.microsoft.com/office/drawing/2014/main" id="{97C737FA-85BD-1942-8C3E-39477B159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43200"/>
              <a:ext cx="5943600" cy="372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E40651-FB64-D242-BF23-1A86C349EA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4572000" y="5105400"/>
              <a:ext cx="1905000" cy="53340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2">
            <a:extLst>
              <a:ext uri="{FF2B5EF4-FFF2-40B4-BE49-F238E27FC236}">
                <a16:creationId xmlns:a16="http://schemas.microsoft.com/office/drawing/2014/main" id="{D45183CE-C943-0144-9C97-C604584C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F08F31-FA19-694B-8C94-3C93C2C90D7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3010" name="Footer Placeholder 3">
            <a:extLst>
              <a:ext uri="{FF2B5EF4-FFF2-40B4-BE49-F238E27FC236}">
                <a16:creationId xmlns:a16="http://schemas.microsoft.com/office/drawing/2014/main" id="{9A83E016-A1B4-F240-97EC-D509BFC1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43011" name="TextBox 8">
            <a:extLst>
              <a:ext uri="{FF2B5EF4-FFF2-40B4-BE49-F238E27FC236}">
                <a16:creationId xmlns:a16="http://schemas.microsoft.com/office/drawing/2014/main" id="{56C37604-0C0F-3841-A940-D77D4F11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548680"/>
            <a:ext cx="71692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</a:rPr>
              <a:t>Procedimento per determinare il minimo (assoluto) di una funzione y = </a:t>
            </a:r>
            <a:r>
              <a:rPr lang="it-IT" altLang="it-IT" b="1" dirty="0" err="1">
                <a:solidFill>
                  <a:srgbClr val="FF0000"/>
                </a:solidFill>
              </a:rPr>
              <a:t>f</a:t>
            </a:r>
            <a:r>
              <a:rPr lang="it-IT" altLang="it-IT" b="1" dirty="0">
                <a:solidFill>
                  <a:srgbClr val="FF0000"/>
                </a:solidFill>
              </a:rPr>
              <a:t>(x), derivabile in un intervallo [a, b] </a:t>
            </a:r>
          </a:p>
        </p:txBody>
      </p:sp>
      <p:sp>
        <p:nvSpPr>
          <p:cNvPr id="43012" name="Rectangle 12">
            <a:extLst>
              <a:ext uri="{FF2B5EF4-FFF2-40B4-BE49-F238E27FC236}">
                <a16:creationId xmlns:a16="http://schemas.microsoft.com/office/drawing/2014/main" id="{FF3ED13C-D58D-F240-BF66-DED41966E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348880"/>
            <a:ext cx="6696744" cy="357020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65125" indent="-3651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800" b="1" dirty="0"/>
              <a:t>Calcolo la derivata y’ =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’(x).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it-IT" altLang="it-IT" sz="1000" b="1" dirty="0"/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2"/>
            </a:pPr>
            <a:r>
              <a:rPr lang="it-IT" altLang="it-IT" sz="2800" b="1" dirty="0"/>
              <a:t>Studio il segno di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’(x) per individuare i punti di minimo relativo.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it-IT" altLang="it-IT" sz="1000" b="1" dirty="0"/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3"/>
            </a:pPr>
            <a:r>
              <a:rPr lang="it-IT" altLang="it-IT" sz="2800" b="1" dirty="0"/>
              <a:t>Calcolo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(a),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(b) e le ordinate dei punti di minimo relativo.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it-IT" altLang="it-IT" sz="1000" b="1" dirty="0"/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4"/>
            </a:pPr>
            <a:r>
              <a:rPr lang="it-IT" altLang="it-IT" sz="2800" b="1" dirty="0"/>
              <a:t>L’ordinata più piccola è il minimo assoluto richiesto.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2">
            <a:extLst>
              <a:ext uri="{FF2B5EF4-FFF2-40B4-BE49-F238E27FC236}">
                <a16:creationId xmlns:a16="http://schemas.microsoft.com/office/drawing/2014/main" id="{0E208178-AA6D-0F40-A15F-9DBFDC88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547C37-B43E-CB47-A548-AF6F3072275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4034" name="Footer Placeholder 3">
            <a:extLst>
              <a:ext uri="{FF2B5EF4-FFF2-40B4-BE49-F238E27FC236}">
                <a16:creationId xmlns:a16="http://schemas.microsoft.com/office/drawing/2014/main" id="{39F00A70-DDC3-AA49-AF47-01B8FF7A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1176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44035" name="Title 4">
            <a:extLst>
              <a:ext uri="{FF2B5EF4-FFF2-40B4-BE49-F238E27FC236}">
                <a16:creationId xmlns:a16="http://schemas.microsoft.com/office/drawing/2014/main" id="{2642EB94-EE6D-A046-9040-9D29A1D9D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Vocabolario matematico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7333212-97E5-3547-AE6B-7F22554AF025}"/>
              </a:ext>
            </a:extLst>
          </p:cNvPr>
          <p:cNvGrpSpPr/>
          <p:nvPr/>
        </p:nvGrpSpPr>
        <p:grpSpPr>
          <a:xfrm>
            <a:off x="1763688" y="1227571"/>
            <a:ext cx="6248400" cy="4805363"/>
            <a:chOff x="1752600" y="1143000"/>
            <a:chExt cx="6248400" cy="4805363"/>
          </a:xfrm>
        </p:grpSpPr>
        <p:pic>
          <p:nvPicPr>
            <p:cNvPr id="44036" name="Picture 9" descr="Schermata 2016-01-26 alle 10.57.48.png">
              <a:extLst>
                <a:ext uri="{FF2B5EF4-FFF2-40B4-BE49-F238E27FC236}">
                  <a16:creationId xmlns:a16="http://schemas.microsoft.com/office/drawing/2014/main" id="{718E1801-8BB1-B842-A831-1168D0B34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143000"/>
              <a:ext cx="5245100" cy="356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0D5F6A6-5F61-1944-8997-5ECD16FFB5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562600" y="3505200"/>
              <a:ext cx="1524000" cy="60960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38" name="TextBox 10">
              <a:extLst>
                <a:ext uri="{FF2B5EF4-FFF2-40B4-BE49-F238E27FC236}">
                  <a16:creationId xmlns:a16="http://schemas.microsoft.com/office/drawing/2014/main" id="{C82530C7-C4D2-E84B-84DB-B13AAF560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4191000"/>
              <a:ext cx="1905000" cy="708025"/>
            </a:xfrm>
            <a:prstGeom prst="rect">
              <a:avLst/>
            </a:prstGeom>
            <a:solidFill>
              <a:srgbClr val="FFFEF5"/>
            </a:solidFill>
            <a:ln w="19050">
              <a:solidFill>
                <a:srgbClr val="66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660066"/>
                  </a:solidFill>
                  <a:latin typeface="Arial Narrow" panose="020B0604020202020204" pitchFamily="34" charset="0"/>
                </a:rPr>
                <a:t>Punto di minimo relativo</a:t>
              </a:r>
            </a:p>
          </p:txBody>
        </p:sp>
        <p:sp>
          <p:nvSpPr>
            <p:cNvPr id="44039" name="TextBox 10">
              <a:extLst>
                <a:ext uri="{FF2B5EF4-FFF2-40B4-BE49-F238E27FC236}">
                  <a16:creationId xmlns:a16="http://schemas.microsoft.com/office/drawing/2014/main" id="{965615B4-FD22-FF40-978C-CC6D1C20B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800" y="4267200"/>
              <a:ext cx="1905000" cy="708025"/>
            </a:xfrm>
            <a:prstGeom prst="rect">
              <a:avLst/>
            </a:prstGeom>
            <a:solidFill>
              <a:srgbClr val="FFFEF5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Punto di massimo relativo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989DFB-DE4C-AD47-915B-EA222C3B69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943100" y="2857500"/>
              <a:ext cx="2286000" cy="533400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1" name="TextBox 10">
              <a:extLst>
                <a:ext uri="{FF2B5EF4-FFF2-40B4-BE49-F238E27FC236}">
                  <a16:creationId xmlns:a16="http://schemas.microsoft.com/office/drawing/2014/main" id="{6FC37F45-6C40-3943-BD24-DA7C636AC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000" y="5486400"/>
              <a:ext cx="3352800" cy="461963"/>
            </a:xfrm>
            <a:prstGeom prst="rect">
              <a:avLst/>
            </a:prstGeom>
            <a:solidFill>
              <a:srgbClr val="FEFFF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4020202020204" pitchFamily="34" charset="0"/>
                </a:rPr>
                <a:t>Punti di estremo relativo</a:t>
              </a: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D31F530C-70A1-4342-9AB2-8ADB450B30F4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4648200" y="2971800"/>
              <a:ext cx="533400" cy="4495800"/>
            </a:xfrm>
            <a:prstGeom prst="leftBrace">
              <a:avLst>
                <a:gd name="adj1" fmla="val 8351"/>
                <a:gd name="adj2" fmla="val 47111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 sz="18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ttangolo 12">
            <a:extLst>
              <a:ext uri="{FF2B5EF4-FFF2-40B4-BE49-F238E27FC236}">
                <a16:creationId xmlns:a16="http://schemas.microsoft.com/office/drawing/2014/main" id="{42547831-C0DC-3840-BFB8-6C658B4A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Per una produzione più ampia uso tanti cartoncini uguali, ma vario il lato del quadratino ritagliato.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Varia il volume delle scatole? </a:t>
            </a:r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FE129B81-3CD2-0643-8820-150A9BDF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2BB7C0-0CDE-EA43-BD00-FE5B32C39F83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7411" name="TextBox 4">
            <a:extLst>
              <a:ext uri="{FF2B5EF4-FFF2-40B4-BE49-F238E27FC236}">
                <a16:creationId xmlns:a16="http://schemas.microsoft.com/office/drawing/2014/main" id="{E1F2871A-F25D-1646-B5E1-F0083AE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FF0000"/>
                </a:solidFill>
              </a:rPr>
              <a:t>Il volume delle scatole</a:t>
            </a: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3A032012-641F-2348-B22F-94B0AD28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pic>
        <p:nvPicPr>
          <p:cNvPr id="17413" name="Picture 6" descr="Scatole2a.jpg">
            <a:extLst>
              <a:ext uri="{FF2B5EF4-FFF2-40B4-BE49-F238E27FC236}">
                <a16:creationId xmlns:a16="http://schemas.microsoft.com/office/drawing/2014/main" id="{2EFF7875-1B79-974E-92A9-DB3C50B7B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5092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>
            <a:extLst>
              <a:ext uri="{FF2B5EF4-FFF2-40B4-BE49-F238E27FC236}">
                <a16:creationId xmlns:a16="http://schemas.microsoft.com/office/drawing/2014/main" id="{02543E69-10C6-C74C-B141-B1E263F31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0D6A9A-FF0D-4140-AB37-501198DB787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8434" name="TextBox 4">
            <a:extLst>
              <a:ext uri="{FF2B5EF4-FFF2-40B4-BE49-F238E27FC236}">
                <a16:creationId xmlns:a16="http://schemas.microsoft.com/office/drawing/2014/main" id="{79F277D9-E63E-2A41-9458-BC23B0E98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332656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</a:rPr>
              <a:t>‘Vedere’ il volume delle scatole</a:t>
            </a:r>
          </a:p>
        </p:txBody>
      </p:sp>
      <p:sp>
        <p:nvSpPr>
          <p:cNvPr id="18435" name="Footer Placeholder 5">
            <a:extLst>
              <a:ext uri="{FF2B5EF4-FFF2-40B4-BE49-F238E27FC236}">
                <a16:creationId xmlns:a16="http://schemas.microsoft.com/office/drawing/2014/main" id="{EAE8546F-93BB-5042-B91A-B99509A8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14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pic>
        <p:nvPicPr>
          <p:cNvPr id="2" name="1a.Der8_video1.mp4">
            <a:hlinkClick r:id="" action="ppaction://media"/>
            <a:extLst>
              <a:ext uri="{FF2B5EF4-FFF2-40B4-BE49-F238E27FC236}">
                <a16:creationId xmlns:a16="http://schemas.microsoft.com/office/drawing/2014/main" id="{EAF12654-0C89-1944-9B42-408DAA574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819" b="11019"/>
          <a:stretch/>
        </p:blipFill>
        <p:spPr>
          <a:xfrm>
            <a:off x="558800" y="1196752"/>
            <a:ext cx="8128000" cy="47647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34A565-2397-CF44-8EA3-C6BE340C3629}"/>
              </a:ext>
            </a:extLst>
          </p:cNvPr>
          <p:cNvSpPr txBox="1"/>
          <p:nvPr/>
        </p:nvSpPr>
        <p:spPr>
          <a:xfrm>
            <a:off x="4256803" y="6171684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Video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5CE3F60C-240D-C74C-90A5-0057E672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105643-7116-8B4E-9C67-4F63223F4C3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9458" name="TextBox 4">
            <a:extLst>
              <a:ext uri="{FF2B5EF4-FFF2-40B4-BE49-F238E27FC236}">
                <a16:creationId xmlns:a16="http://schemas.microsoft.com/office/drawing/2014/main" id="{105C9C8F-631C-C242-B294-E437542E6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905000"/>
            <a:ext cx="670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</a:rPr>
              <a:t>Come posso trovare la scatola con volume massimo?</a:t>
            </a:r>
          </a:p>
        </p:txBody>
      </p:sp>
      <p:sp>
        <p:nvSpPr>
          <p:cNvPr id="19459" name="Footer Placeholder 5">
            <a:extLst>
              <a:ext uri="{FF2B5EF4-FFF2-40B4-BE49-F238E27FC236}">
                <a16:creationId xmlns:a16="http://schemas.microsoft.com/office/drawing/2014/main" id="{5203E378-C1E1-1F41-B198-A9F7BA85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14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>
            <a:extLst>
              <a:ext uri="{FF2B5EF4-FFF2-40B4-BE49-F238E27FC236}">
                <a16:creationId xmlns:a16="http://schemas.microsoft.com/office/drawing/2014/main" id="{AF5D51B5-DF45-684B-AC3F-EA62A6AF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97B3CF-28EE-DA4E-B321-6DA0C1DEC09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0482" name="TextBox 4">
            <a:extLst>
              <a:ext uri="{FF2B5EF4-FFF2-40B4-BE49-F238E27FC236}">
                <a16:creationId xmlns:a16="http://schemas.microsoft.com/office/drawing/2014/main" id="{B56DB049-8E83-4B46-9E8E-2991E6E5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FF0000"/>
                </a:solidFill>
              </a:rPr>
              <a:t>Esprimo il volume y in funzione di x</a:t>
            </a:r>
          </a:p>
        </p:txBody>
      </p:sp>
      <p:sp>
        <p:nvSpPr>
          <p:cNvPr id="20483" name="Footer Placeholder 5">
            <a:extLst>
              <a:ext uri="{FF2B5EF4-FFF2-40B4-BE49-F238E27FC236}">
                <a16:creationId xmlns:a16="http://schemas.microsoft.com/office/drawing/2014/main" id="{C0D13D89-492B-684E-B2D4-3F32B15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3DDE6D5-2A1B-0F46-9C00-E590581578F0}"/>
              </a:ext>
            </a:extLst>
          </p:cNvPr>
          <p:cNvGrpSpPr/>
          <p:nvPr/>
        </p:nvGrpSpPr>
        <p:grpSpPr>
          <a:xfrm>
            <a:off x="304800" y="1066800"/>
            <a:ext cx="8229600" cy="5324326"/>
            <a:chOff x="304800" y="1066800"/>
            <a:chExt cx="8229600" cy="5324326"/>
          </a:xfrm>
        </p:grpSpPr>
        <p:pic>
          <p:nvPicPr>
            <p:cNvPr id="20484" name="Picture 6" descr="Analisi6_Presenta1a.jpg">
              <a:extLst>
                <a:ext uri="{FF2B5EF4-FFF2-40B4-BE49-F238E27FC236}">
                  <a16:creationId xmlns:a16="http://schemas.microsoft.com/office/drawing/2014/main" id="{11A1E5F2-3BB3-DB4F-8691-18F9C2D7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676400"/>
              <a:ext cx="7315200" cy="399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TextBox 7">
              <a:extLst>
                <a:ext uri="{FF2B5EF4-FFF2-40B4-BE49-F238E27FC236}">
                  <a16:creationId xmlns:a16="http://schemas.microsoft.com/office/drawing/2014/main" id="{98428B41-C724-C148-A81C-69522F241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495" y="5806926"/>
              <a:ext cx="2667000" cy="5842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b="1" dirty="0"/>
                <a:t>y = x(20 – 2x)</a:t>
              </a:r>
              <a:r>
                <a:rPr lang="it-IT" altLang="it-IT" b="1" baseline="30000" dirty="0"/>
                <a:t>2</a:t>
              </a:r>
              <a:endParaRPr lang="it-IT" altLang="it-IT" b="1" dirty="0"/>
            </a:p>
          </p:txBody>
        </p:sp>
        <p:sp>
          <p:nvSpPr>
            <p:cNvPr id="20486" name="TextBox 6">
              <a:extLst>
                <a:ext uri="{FF2B5EF4-FFF2-40B4-BE49-F238E27FC236}">
                  <a16:creationId xmlns:a16="http://schemas.microsoft.com/office/drawing/2014/main" id="{FD4E0AFA-3EF5-8540-98FA-2029EC403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066800"/>
              <a:ext cx="82296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I fogli quadrati di cartoncino hanno il lato lungo 20cm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>
            <a:extLst>
              <a:ext uri="{FF2B5EF4-FFF2-40B4-BE49-F238E27FC236}">
                <a16:creationId xmlns:a16="http://schemas.microsoft.com/office/drawing/2014/main" id="{128971EC-2A35-464B-9B7F-F465D4CB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F45CDA-F86A-4C44-8BBC-4AA46922DAB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1506" name="TextBox 4">
            <a:extLst>
              <a:ext uri="{FF2B5EF4-FFF2-40B4-BE49-F238E27FC236}">
                <a16:creationId xmlns:a16="http://schemas.microsoft.com/office/drawing/2014/main" id="{A01F697E-23F2-2F4B-95BF-77D046F03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286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FF0000"/>
                </a:solidFill>
              </a:rPr>
              <a:t>Casi limite e dominio della funzione</a:t>
            </a:r>
          </a:p>
        </p:txBody>
      </p:sp>
      <p:sp>
        <p:nvSpPr>
          <p:cNvPr id="21507" name="Footer Placeholder 5">
            <a:extLst>
              <a:ext uri="{FF2B5EF4-FFF2-40B4-BE49-F238E27FC236}">
                <a16:creationId xmlns:a16="http://schemas.microsoft.com/office/drawing/2014/main" id="{F79B05D4-A27E-014D-8EC5-3FFF920E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172B9279-2404-334F-A3B9-6848668B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1600200"/>
            <a:ext cx="966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/>
              <a:t>x</a:t>
            </a:r>
            <a:r>
              <a:rPr lang="it-IT" altLang="it-IT" sz="2800" b="1"/>
              <a:t> = 0</a:t>
            </a:r>
            <a:r>
              <a:rPr lang="it-IT" altLang="it-IT" sz="2800" b="1" i="1"/>
              <a:t> </a:t>
            </a:r>
            <a:endParaRPr lang="it-IT" altLang="it-IT" sz="2800" b="1"/>
          </a:p>
        </p:txBody>
      </p:sp>
      <p:sp>
        <p:nvSpPr>
          <p:cNvPr id="21515" name="Rectangle 11">
            <a:extLst>
              <a:ext uri="{FF2B5EF4-FFF2-40B4-BE49-F238E27FC236}">
                <a16:creationId xmlns:a16="http://schemas.microsoft.com/office/drawing/2014/main" id="{93063F18-86C4-DD4A-9D40-BD87B92C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0" y="1524000"/>
            <a:ext cx="1149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/>
              <a:t>x</a:t>
            </a:r>
            <a:r>
              <a:rPr lang="it-IT" altLang="it-IT" sz="2800" b="1"/>
              <a:t> = 10</a:t>
            </a:r>
            <a:r>
              <a:rPr lang="it-IT" altLang="it-IT" sz="2800" b="1" i="1"/>
              <a:t> </a:t>
            </a:r>
            <a:endParaRPr lang="it-IT" altLang="it-IT" sz="2800" b="1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17B7C39-721A-3246-8EA5-3D521DB67B9A}"/>
              </a:ext>
            </a:extLst>
          </p:cNvPr>
          <p:cNvGrpSpPr/>
          <p:nvPr/>
        </p:nvGrpSpPr>
        <p:grpSpPr>
          <a:xfrm>
            <a:off x="457200" y="1009650"/>
            <a:ext cx="8686800" cy="5346700"/>
            <a:chOff x="457200" y="1066800"/>
            <a:chExt cx="8686800" cy="5346700"/>
          </a:xfrm>
        </p:grpSpPr>
        <p:sp>
          <p:nvSpPr>
            <p:cNvPr id="21508" name="TextBox 8">
              <a:extLst>
                <a:ext uri="{FF2B5EF4-FFF2-40B4-BE49-F238E27FC236}">
                  <a16:creationId xmlns:a16="http://schemas.microsoft.com/office/drawing/2014/main" id="{29FFC8F8-2063-ED4A-A6BE-A9ACF14B8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6150" y="1066800"/>
              <a:ext cx="1905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Casi limite</a:t>
              </a:r>
            </a:p>
          </p:txBody>
        </p:sp>
        <p:sp>
          <p:nvSpPr>
            <p:cNvPr id="21509" name="TextBox 9">
              <a:extLst>
                <a:ext uri="{FF2B5EF4-FFF2-40B4-BE49-F238E27FC236}">
                  <a16:creationId xmlns:a16="http://schemas.microsoft.com/office/drawing/2014/main" id="{896963FB-1C35-F14D-A58E-250F96510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800" y="3810000"/>
              <a:ext cx="5943600" cy="523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/>
                <a:t>In entrambi i casi il volume </a:t>
              </a:r>
              <a:r>
                <a:rPr lang="it-IT" altLang="it-IT" sz="2800" b="1" i="1"/>
                <a:t>y</a:t>
              </a:r>
              <a:r>
                <a:rPr lang="it-IT" altLang="it-IT" sz="2800" b="1"/>
                <a:t> vale zero.  </a:t>
              </a:r>
            </a:p>
          </p:txBody>
        </p:sp>
        <p:sp>
          <p:nvSpPr>
            <p:cNvPr id="21510" name="TextBox 11">
              <a:extLst>
                <a:ext uri="{FF2B5EF4-FFF2-40B4-BE49-F238E27FC236}">
                  <a16:creationId xmlns:a16="http://schemas.microsoft.com/office/drawing/2014/main" id="{9E23EA78-CCED-C345-97FF-ADD2CFA1E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4572000"/>
              <a:ext cx="4572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Dominio della funzione</a:t>
              </a:r>
            </a:p>
          </p:txBody>
        </p:sp>
        <p:sp>
          <p:nvSpPr>
            <p:cNvPr id="21511" name="TextBox 12">
              <a:extLst>
                <a:ext uri="{FF2B5EF4-FFF2-40B4-BE49-F238E27FC236}">
                  <a16:creationId xmlns:a16="http://schemas.microsoft.com/office/drawing/2014/main" id="{17DCD375-14DA-ED49-B199-3B41CFCF6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5029200"/>
              <a:ext cx="83820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Ottengo una scatola che ha volume y ≥ 0 solo se scelgo x compresa fra 0 e 10, perciò il dominio della funzione è: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                               </a:t>
              </a:r>
              <a:r>
                <a:rPr lang="it-IT" altLang="it-IT" sz="2800" b="1" dirty="0"/>
                <a:t>l’intervallo [0, 10]</a:t>
              </a:r>
            </a:p>
          </p:txBody>
        </p:sp>
        <p:pic>
          <p:nvPicPr>
            <p:cNvPr id="21512" name="Picture 8" descr="Schermata 2016-01-10 alle 17.57.31.png">
              <a:extLst>
                <a:ext uri="{FF2B5EF4-FFF2-40B4-BE49-F238E27FC236}">
                  <a16:creationId xmlns:a16="http://schemas.microsoft.com/office/drawing/2014/main" id="{8E90204C-D924-C64E-BD5C-FC13B7A4C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150" y="1371600"/>
              <a:ext cx="37528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9" descr="Schermata 2016-01-10 alle 17.57.59.png">
              <a:extLst>
                <a:ext uri="{FF2B5EF4-FFF2-40B4-BE49-F238E27FC236}">
                  <a16:creationId xmlns:a16="http://schemas.microsoft.com/office/drawing/2014/main" id="{879BE670-C0BB-E44A-A01C-9C34D4F12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50" y="1600200"/>
              <a:ext cx="3816350" cy="10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6" name="Rectangle 12">
              <a:extLst>
                <a:ext uri="{FF2B5EF4-FFF2-40B4-BE49-F238E27FC236}">
                  <a16:creationId xmlns:a16="http://schemas.microsoft.com/office/drawing/2014/main" id="{200C3577-B6B7-3349-BF0D-C3E4F9D39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50" y="2667000"/>
              <a:ext cx="30480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4020202020204" pitchFamily="34" charset="0"/>
                </a:rPr>
                <a:t>la scatola si schiaccia sul quadrato di lato 20</a:t>
              </a:r>
            </a:p>
          </p:txBody>
        </p:sp>
        <p:sp>
          <p:nvSpPr>
            <p:cNvPr id="21517" name="Rectangle 13">
              <a:extLst>
                <a:ext uri="{FF2B5EF4-FFF2-40B4-BE49-F238E27FC236}">
                  <a16:creationId xmlns:a16="http://schemas.microsoft.com/office/drawing/2014/main" id="{9B4CB272-2B3E-244C-9B81-6388ED01C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2895600"/>
              <a:ext cx="23622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4020202020204" pitchFamily="34" charset="0"/>
                </a:rPr>
                <a:t>la scatola diventa ‘un filo’ lungo 10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1">
            <a:extLst>
              <a:ext uri="{FF2B5EF4-FFF2-40B4-BE49-F238E27FC236}">
                <a16:creationId xmlns:a16="http://schemas.microsoft.com/office/drawing/2014/main" id="{80D9E5A1-4D87-8142-93DC-9255D37A2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316" y="263306"/>
            <a:ext cx="63795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Osservo il grafico della funzione </a:t>
            </a:r>
          </a:p>
        </p:txBody>
      </p:sp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16D56D3-805D-F640-A129-982A19D8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C39D2B-6F69-A64C-8449-E5CBCCEBA1F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2531" name="Footer Placeholder 5">
            <a:extLst>
              <a:ext uri="{FF2B5EF4-FFF2-40B4-BE49-F238E27FC236}">
                <a16:creationId xmlns:a16="http://schemas.microsoft.com/office/drawing/2014/main" id="{524056F1-AEFF-D24C-82E5-C9DA816F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A08D2BC-320F-734A-AD7A-3F80A770054E}"/>
              </a:ext>
            </a:extLst>
          </p:cNvPr>
          <p:cNvGrpSpPr/>
          <p:nvPr/>
        </p:nvGrpSpPr>
        <p:grpSpPr>
          <a:xfrm>
            <a:off x="304800" y="990600"/>
            <a:ext cx="8610600" cy="5311775"/>
            <a:chOff x="304800" y="990600"/>
            <a:chExt cx="8610600" cy="5311775"/>
          </a:xfrm>
        </p:grpSpPr>
        <p:sp>
          <p:nvSpPr>
            <p:cNvPr id="22532" name="TextBox 4">
              <a:extLst>
                <a:ext uri="{FF2B5EF4-FFF2-40B4-BE49-F238E27FC236}">
                  <a16:creationId xmlns:a16="http://schemas.microsoft.com/office/drawing/2014/main" id="{B2F2519B-2148-3F44-A6E8-263C52491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990600"/>
              <a:ext cx="75418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Il video ha mostrato il grafico di questa funzione</a:t>
              </a:r>
            </a:p>
          </p:txBody>
        </p:sp>
        <p:sp>
          <p:nvSpPr>
            <p:cNvPr id="22533" name="TextBox 6">
              <a:extLst>
                <a:ext uri="{FF2B5EF4-FFF2-40B4-BE49-F238E27FC236}">
                  <a16:creationId xmlns:a16="http://schemas.microsoft.com/office/drawing/2014/main" id="{A0716EBA-6D73-574D-807B-8AC56333E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410200"/>
              <a:ext cx="8610600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600" b="1" dirty="0">
                  <a:latin typeface="Arial Narrow" panose="020B0604020202020204" pitchFamily="34" charset="0"/>
                </a:rPr>
                <a:t>È un arco di curva che inizia in O(0, 0), poi sale fino a un’ordinata massima vicina a 600 e quindi riscende fino ad A(10, 0). </a:t>
              </a:r>
            </a:p>
          </p:txBody>
        </p:sp>
        <p:pic>
          <p:nvPicPr>
            <p:cNvPr id="22534" name="Picture 7" descr="Schermata 2016-01-07 alle 13.34.20.png">
              <a:extLst>
                <a:ext uri="{FF2B5EF4-FFF2-40B4-BE49-F238E27FC236}">
                  <a16:creationId xmlns:a16="http://schemas.microsoft.com/office/drawing/2014/main" id="{5165928D-C608-2646-B515-ADAFE0759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676400"/>
              <a:ext cx="51816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ttangolo 12">
            <a:extLst>
              <a:ext uri="{FF2B5EF4-FFF2-40B4-BE49-F238E27FC236}">
                <a16:creationId xmlns:a16="http://schemas.microsoft.com/office/drawing/2014/main" id="{26D47967-8398-0048-9806-74FEE3FEF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428" y="2276872"/>
            <a:ext cx="57871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FF0000"/>
                </a:solidFill>
              </a:rPr>
              <a:t>Come trovo il punto con ordinata massima?</a:t>
            </a:r>
          </a:p>
        </p:txBody>
      </p:sp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id="{ABD3DE1B-79DC-0D44-B271-1555C182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7F32A3-2BF6-CF4B-A478-4629C49F8A7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3555" name="Footer Placeholder 3">
            <a:extLst>
              <a:ext uri="{FF2B5EF4-FFF2-40B4-BE49-F238E27FC236}">
                <a16:creationId xmlns:a16="http://schemas.microsoft.com/office/drawing/2014/main" id="{1F12123A-6980-FB44-84DF-59DD8A1A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10247</TotalTime>
  <Words>1243</Words>
  <Application>Microsoft Macintosh PowerPoint</Application>
  <PresentationFormat>Presentazione su schermo (4:3)</PresentationFormat>
  <Paragraphs>176</Paragraphs>
  <Slides>29</Slides>
  <Notes>3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8" baseType="lpstr">
      <vt:lpstr>ＭＳ ゴシック</vt:lpstr>
      <vt:lpstr>ＭＳ Ｐゴシック</vt:lpstr>
      <vt:lpstr>Arial</vt:lpstr>
      <vt:lpstr>Arial Narrow</vt:lpstr>
      <vt:lpstr>Calibri</vt:lpstr>
      <vt:lpstr>Times New Roman</vt:lpstr>
      <vt:lpstr>Wingdings</vt:lpstr>
      <vt:lpstr>Tema di Office</vt:lpstr>
      <vt:lpstr>Equation</vt:lpstr>
      <vt:lpstr>Problemi di ottimizzazione 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Vocabolario matematico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Risolvere problemi  di ottimizzazione</dc:title>
  <dc:creator>User</dc:creator>
  <cp:lastModifiedBy>Microsoft Office User</cp:lastModifiedBy>
  <cp:revision>487</cp:revision>
  <dcterms:created xsi:type="dcterms:W3CDTF">2016-02-02T09:14:12Z</dcterms:created>
  <dcterms:modified xsi:type="dcterms:W3CDTF">2022-06-04T14:05:04Z</dcterms:modified>
</cp:coreProperties>
</file>