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90" r:id="rId2"/>
    <p:sldId id="437" r:id="rId3"/>
    <p:sldId id="442" r:id="rId4"/>
    <p:sldId id="443" r:id="rId5"/>
    <p:sldId id="444" r:id="rId6"/>
    <p:sldId id="452" r:id="rId7"/>
    <p:sldId id="453" r:id="rId8"/>
    <p:sldId id="445" r:id="rId9"/>
    <p:sldId id="446" r:id="rId10"/>
    <p:sldId id="436" r:id="rId11"/>
    <p:sldId id="417" r:id="rId12"/>
    <p:sldId id="397" r:id="rId13"/>
    <p:sldId id="430" r:id="rId14"/>
    <p:sldId id="431" r:id="rId15"/>
    <p:sldId id="448" r:id="rId16"/>
    <p:sldId id="393" r:id="rId17"/>
    <p:sldId id="398" r:id="rId18"/>
    <p:sldId id="433" r:id="rId19"/>
    <p:sldId id="395" r:id="rId20"/>
    <p:sldId id="447" r:id="rId21"/>
    <p:sldId id="418" r:id="rId22"/>
    <p:sldId id="449" r:id="rId23"/>
    <p:sldId id="450" r:id="rId24"/>
    <p:sldId id="451" r:id="rId25"/>
    <p:sldId id="419" r:id="rId26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00000"/>
    <a:srgbClr val="0000FF"/>
    <a:srgbClr val="005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74"/>
  </p:normalViewPr>
  <p:slideViewPr>
    <p:cSldViewPr>
      <p:cViewPr varScale="1">
        <p:scale>
          <a:sx n="124" d="100"/>
          <a:sy n="124" d="100"/>
        </p:scale>
        <p:origin x="384" y="168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8DA5A-4A5A-3945-B268-72C7A62A78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FE297-7F45-D84F-B990-E775E1FD5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4801792-44AC-FB45-A12D-77952941E40F}" type="datetime1">
              <a:rPr lang="it-IT" altLang="it-IT"/>
              <a:pPr>
                <a:defRPr/>
              </a:pPr>
              <a:t>21/10/23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E831D-8CC1-9346-BCD7-70755D2B72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7319C-19E1-454C-9FBD-025A8EE200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0ED03E2-C44C-A34C-8FEA-38645DBD5C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6E2EC-86C0-844D-BF5B-CDBA3273C5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12D11-F1D4-A348-B3FE-3FA6EF34FE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7D24F41-E111-C84D-9773-03DBF12AFE44}" type="datetime1">
              <a:rPr lang="it-IT" altLang="it-IT"/>
              <a:pPr>
                <a:defRPr/>
              </a:pPr>
              <a:t>21/10/23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006F046-6904-0A4F-82E6-DD1840FEB2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C205AF6-9996-1246-A90B-9A79739E6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639E5-80F5-584E-819B-6E0E071567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58E49-F1A5-024D-B880-F93680273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AF788D-2E58-5446-8221-E12FA14B97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5007EC-373E-FB48-8867-981342F92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668553-4E25-D04A-B8A8-4E5F9065C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F6281-1223-7942-A351-080FA5FF8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AF30F-A60B-0647-A4EF-8C236570C7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458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1F047-642F-6547-BBB4-F227B8F40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9FC79A-598A-2447-93A8-FA3FDBDB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9BEDD3-96BC-2B49-A4C0-B2C5E5C04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C0BC-9B0B-7C4D-BD32-2F12E85A43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898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7DE30-1352-7F4B-AB3C-475C31F04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8989E-8730-FF44-BEF8-605F6CC21A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56667-3D29-9C40-87C4-07EDC657C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2E8E8-2C14-844A-9D49-9425494C4B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84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53011B-235E-5D45-8C18-BCC79FF9D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C2780-98AE-D448-B596-FD032C595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030733-D3A8-284A-9E60-329641349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9868-10C4-7C48-87EE-93EB2CF40A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169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97925C-07F0-7042-9FDB-F3F28E26B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B995C40-4F6D-1E49-A496-692642957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BDB7CF1-7246-7C40-A786-E7C367B15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0B487-33C5-8446-BD05-DEBF138E43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826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9814A7-526B-4143-B5BE-D1B21C218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D71C80-127E-B44A-908B-38EFA7040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3841FE-96BE-F74F-810B-81D1086EB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0F6ED-F27F-814F-8F09-9B037970C4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05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82AD9-A43B-9C41-AAFC-DCBB1F94E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8B6523-9226-814F-A10B-8824B3E44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BFE571-4CCD-5641-98DA-1A85ADFA8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2919E-6A1B-D542-81E1-139DF4D7DE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613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5EAAD-4192-1F41-B723-6E0EA0786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37FEAF-435E-9442-B765-0D59D8F74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FB4F8-4586-704D-B3BE-0164E5DB3D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F598-3631-9045-A65A-D9FFD9F11A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264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A57EE-8D66-E748-B907-6B51341D8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D197B-C9E1-C845-8C55-1AF7DF88D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D8498-5085-5241-8AC7-6624136A5F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74C4C-7736-5C4E-A20A-CF40EA02EC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822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AD9DAD-E6AE-A040-BA29-8C4BC72F3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D895B1-087F-4E4D-932B-E4CE95C5A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58AE05-5D75-D14E-8960-E616224DA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BC8-B45C-E54A-BF94-3E49176AFA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81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6D259A-4EE3-1848-9911-8237A6EBB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64D899-A50F-3E48-BE16-EDEA96571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D2191B-9269-4F4D-9A1B-727727785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07E69-4CAE-5E4F-8709-9B9A9A3008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76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9A8F5-076A-4F4D-8EBD-23119AF57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409BC4-AA11-F848-948D-EEC9CDD62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E2FB66-79A1-E04C-A77D-CD69CD962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91FC8-2A78-394D-8CEC-E61A0528E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254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CDA5C-393F-ED49-977F-55A05D1FC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B8A61-5680-3C49-8180-C9ACEB552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91787-067C-8743-88D7-94FC81778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45378-AB72-8C4E-B01C-FFBA00E7E5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76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06804-5322-EB47-85B9-2636A65E85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7DA26-E679-654A-9E57-4A6716F54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737CA-0422-B649-B3B4-83D170EFD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2E812-DAD6-1A49-8176-6E4489E0F5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35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6089E6-8BAF-8A4A-9E46-67E8CE9FB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71E0AC-13FC-7746-9A63-A65C17206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E08B9D-5CBE-0B4A-9097-51297DEFFB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5CD073-6AA7-A243-8DFB-CA25E58D0A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C86F8F-82FE-314E-847D-FF1CAB1CDA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FBF4C8A-9DBC-E041-A347-F3C73059A3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46EA06F-75AB-1B41-8CAA-0DFC51AF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FEE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Numeri irrazionali e radicali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BFD6AE68-82E3-C943-BD93-2DE2FA91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A0CCB7-07BF-D149-9FEC-9A23C164126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A1AE351C-178D-A44E-B955-805B21EF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A0A312-5AFF-D048-910D-B88AD37F1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2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1190256"/>
            <a:ext cx="6192688" cy="4038944"/>
          </a:xfrm>
          <a:prstGeom prst="rect">
            <a:avLst/>
          </a:prstGeom>
          <a:ln>
            <a:solidFill>
              <a:srgbClr val="FFFEE8"/>
            </a:solidFill>
          </a:ln>
          <a:effectLst/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045206D-3EF7-2D45-A83B-22E830CF38F8}"/>
              </a:ext>
            </a:extLst>
          </p:cNvPr>
          <p:cNvCxnSpPr>
            <a:cxnSpLocks/>
          </p:cNvCxnSpPr>
          <p:nvPr/>
        </p:nvCxnSpPr>
        <p:spPr>
          <a:xfrm flipH="1">
            <a:off x="5148064" y="3789040"/>
            <a:ext cx="792088" cy="792088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5607" y="148692"/>
            <a:ext cx="7397824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scrivo la radice quadrata di 2?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69E5972B-7D64-D049-A86B-4F70D8CC5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 dirty="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9134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Daniela Valenti, 2021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2BDE046-6335-014A-873B-68084A125CD4}"/>
              </a:ext>
            </a:extLst>
          </p:cNvPr>
          <p:cNvGrpSpPr/>
          <p:nvPr/>
        </p:nvGrpSpPr>
        <p:grpSpPr>
          <a:xfrm>
            <a:off x="446342" y="1476011"/>
            <a:ext cx="8039100" cy="4791862"/>
            <a:chOff x="446342" y="1476011"/>
            <a:chExt cx="8039100" cy="4791862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948BF7B-950B-DA46-9F42-606795978A4F}"/>
                </a:ext>
              </a:extLst>
            </p:cNvPr>
            <p:cNvGrpSpPr/>
            <p:nvPr/>
          </p:nvGrpSpPr>
          <p:grpSpPr>
            <a:xfrm>
              <a:off x="480580" y="1476011"/>
              <a:ext cx="7820295" cy="4154984"/>
              <a:chOff x="588765" y="1026309"/>
              <a:chExt cx="7820295" cy="4154984"/>
            </a:xfrm>
          </p:grpSpPr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516B8AD-91CB-1840-9E2E-FE1F97B4E9CE}"/>
                  </a:ext>
                </a:extLst>
              </p:cNvPr>
              <p:cNvSpPr txBox="1"/>
              <p:nvPr/>
            </p:nvSpPr>
            <p:spPr>
              <a:xfrm>
                <a:off x="588765" y="1026309"/>
                <a:ext cx="7820295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lphaUcPeriod"/>
                </a:pPr>
                <a:r>
                  <a:rPr lang="it-IT" sz="2400" b="1" dirty="0">
                    <a:solidFill>
                      <a:srgbClr val="0057DD"/>
                    </a:solidFill>
                  </a:rPr>
                  <a:t>Un numero decimale </a:t>
                </a:r>
                <a:r>
                  <a:rPr lang="it-IT" sz="2400" b="1" dirty="0">
                    <a:solidFill>
                      <a:srgbClr val="002060"/>
                    </a:solidFill>
                  </a:rPr>
                  <a:t>con infinite cifre </a:t>
                </a:r>
                <a:r>
                  <a:rPr lang="it-IT" sz="2400" b="1" dirty="0"/>
                  <a:t>dopo la virgola, </a:t>
                </a:r>
                <a:r>
                  <a:rPr lang="it-IT" sz="2400" b="1" dirty="0">
                    <a:solidFill>
                      <a:srgbClr val="002060"/>
                    </a:solidFill>
                  </a:rPr>
                  <a:t>senza periodo.</a:t>
                </a:r>
                <a:br>
                  <a:rPr lang="it-IT" sz="2400" b="1" dirty="0">
                    <a:solidFill>
                      <a:srgbClr val="002060"/>
                    </a:solidFill>
                  </a:rPr>
                </a:br>
                <a:br>
                  <a:rPr lang="it-IT" sz="2400" b="1" dirty="0"/>
                </a:br>
                <a:br>
                  <a:rPr lang="it-IT" sz="2400" b="1" dirty="0"/>
                </a:br>
                <a:r>
                  <a:rPr lang="it-IT" sz="2400" b="1" dirty="0"/>
                  <a:t>Per eseguire i calcoli, posso scrivere solo un’approssimazione di questo numero decimale, con le cifre adeguate al problema da risolvere.</a:t>
                </a:r>
                <a:br>
                  <a:rPr lang="it-IT" sz="2400" b="1" dirty="0"/>
                </a:br>
                <a:br>
                  <a:rPr lang="it-IT" sz="2400" b="1" dirty="0"/>
                </a:br>
                <a:endParaRPr lang="it-IT" sz="2400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Un simbolo </a:t>
                </a:r>
                <a:r>
                  <a:rPr lang="it-IT" sz="2400" b="1" dirty="0"/>
                  <a:t>scelto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/>
                  <a:t>dai matematici per indicare il risultato esatto: </a:t>
                </a:r>
                <a:r>
                  <a:rPr lang="it-IT" altLang="it-IT" sz="2400" b="1" dirty="0">
                    <a:cs typeface="Arial" panose="020B0604020202020204" pitchFamily="34" charset="0"/>
                  </a:rPr>
                  <a:t>il </a:t>
                </a:r>
                <a:r>
                  <a:rPr lang="it-IT" altLang="it-IT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radicale </a:t>
                </a:r>
                <a:r>
                  <a:rPr lang="it-IT" altLang="it-IT" sz="2400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 </a:t>
                </a:r>
                <a:endParaRPr lang="it-IT" sz="2400" b="1" dirty="0"/>
              </a:p>
            </p:txBody>
          </p:sp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4C2D0215-78FB-834A-BB21-B383A25FF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8217" y="4702726"/>
                <a:ext cx="490271" cy="399759"/>
              </a:xfrm>
              <a:prstGeom prst="rect">
                <a:avLst/>
              </a:prstGeom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186BBD0-AFA1-294B-B21B-155874146B27}"/>
                </a:ext>
              </a:extLst>
            </p:cNvPr>
            <p:cNvGrpSpPr/>
            <p:nvPr/>
          </p:nvGrpSpPr>
          <p:grpSpPr>
            <a:xfrm>
              <a:off x="446342" y="2313470"/>
              <a:ext cx="8039100" cy="3954403"/>
              <a:chOff x="446342" y="2313470"/>
              <a:chExt cx="8039100" cy="3954403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D1BD40C5-43BB-0A4B-BDD0-377AF0EDCEB9}"/>
                  </a:ext>
                </a:extLst>
              </p:cNvPr>
              <p:cNvGrpSpPr/>
              <p:nvPr/>
            </p:nvGrpSpPr>
            <p:grpSpPr>
              <a:xfrm>
                <a:off x="446342" y="5805910"/>
                <a:ext cx="8039100" cy="461963"/>
                <a:chOff x="533400" y="4306887"/>
                <a:chExt cx="8039100" cy="461963"/>
              </a:xfrm>
            </p:grpSpPr>
            <p:sp>
              <p:nvSpPr>
                <p:cNvPr id="20488" name="TextBox 19">
                  <a:extLst>
                    <a:ext uri="{FF2B5EF4-FFF2-40B4-BE49-F238E27FC236}">
                      <a16:creationId xmlns:a16="http://schemas.microsoft.com/office/drawing/2014/main" id="{051F7FDA-20CA-B54B-974D-7794C7CB3D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500" y="4306887"/>
                  <a:ext cx="8001000" cy="461963"/>
                </a:xfrm>
                <a:prstGeom prst="rect">
                  <a:avLst/>
                </a:prstGeom>
                <a:solidFill>
                  <a:srgbClr val="FFFFCC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800" dirty="0"/>
                    <a:t>       </a:t>
                  </a:r>
                  <a:r>
                    <a:rPr lang="it-IT" altLang="it-IT" sz="2400" b="1" dirty="0">
                      <a:latin typeface="Arial Narrow" panose="020B0604020202020204" pitchFamily="34" charset="0"/>
                    </a:rPr>
                    <a:t>indica il numero che, elevato al quadrato dà come potenza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 Narrow" panose="020B0604020202020204" pitchFamily="34" charset="0"/>
                    </a:rPr>
                    <a:t>2.</a:t>
                  </a:r>
                </a:p>
              </p:txBody>
            </p:sp>
            <p:graphicFrame>
              <p:nvGraphicFramePr>
                <p:cNvPr id="20489" name="Object 4">
                  <a:extLst>
                    <a:ext uri="{FF2B5EF4-FFF2-40B4-BE49-F238E27FC236}">
                      <a16:creationId xmlns:a16="http://schemas.microsoft.com/office/drawing/2014/main" id="{B4EAF874-3F12-0941-A2BC-0795A39404A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11476067"/>
                    </p:ext>
                  </p:extLst>
                </p:nvPr>
              </p:nvGraphicFramePr>
              <p:xfrm>
                <a:off x="533400" y="4343400"/>
                <a:ext cx="4572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6670" name="Equation" r:id="rId4" imgW="8229600" imgH="6400800" progId="Equation.3">
                        <p:embed/>
                      </p:oleObj>
                    </mc:Choice>
                    <mc:Fallback>
                      <p:oleObj name="Equation" r:id="rId4" imgW="8229600" imgH="6400800" progId="Equation.3">
                        <p:embed/>
                        <p:pic>
                          <p:nvPicPr>
                            <p:cNvPr id="20489" name="Object 4">
                              <a:extLst>
                                <a:ext uri="{FF2B5EF4-FFF2-40B4-BE49-F238E27FC236}">
                                  <a16:creationId xmlns:a16="http://schemas.microsoft.com/office/drawing/2014/main" id="{B4EAF874-3F12-0941-A2BC-0795A39404A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3400" y="4343400"/>
                              <a:ext cx="457200" cy="3556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3724AE6F-E8C5-C54E-9525-FECC30196D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148" b="1"/>
              <a:stretch/>
            </p:blipFill>
            <p:spPr>
              <a:xfrm>
                <a:off x="2123728" y="2313470"/>
                <a:ext cx="3898900" cy="64856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C813DAE3-A1A8-524B-B9A6-040C2379E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152" y="4101118"/>
                <a:ext cx="7581900" cy="558800"/>
              </a:xfrm>
              <a:prstGeom prst="rect">
                <a:avLst/>
              </a:prstGeom>
            </p:spPr>
          </p:pic>
        </p:grp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C88966-F0CD-0642-B5B7-E58561256786}"/>
              </a:ext>
            </a:extLst>
          </p:cNvPr>
          <p:cNvSpPr txBox="1"/>
          <p:nvPr/>
        </p:nvSpPr>
        <p:spPr>
          <a:xfrm>
            <a:off x="2212722" y="845250"/>
            <a:ext cx="37209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In matematica trovo: </a:t>
            </a:r>
          </a:p>
        </p:txBody>
      </p:sp>
    </p:spTree>
    <p:extLst>
      <p:ext uri="{BB962C8B-B14F-4D97-AF65-F5344CB8AC3E}">
        <p14:creationId xmlns:p14="http://schemas.microsoft.com/office/powerpoint/2010/main" val="321206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31B75DF-2347-DE4E-9272-44FB52A842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457200"/>
            <a:ext cx="8229600" cy="609600"/>
          </a:xfrm>
        </p:spPr>
        <p:txBody>
          <a:bodyPr/>
          <a:lstStyle/>
          <a:p>
            <a:pPr marL="1978025" indent="-19780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Simboli e linguaggio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1A52C4E9-25FF-D145-A3FD-62AD53C35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TextBox 19">
            <a:extLst>
              <a:ext uri="{FF2B5EF4-FFF2-40B4-BE49-F238E27FC236}">
                <a16:creationId xmlns:a16="http://schemas.microsoft.com/office/drawing/2014/main" id="{85F2E8C3-4BA3-2740-8E11-EAD9EF4D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908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Perciò si scrive</a:t>
            </a:r>
            <a:r>
              <a:rPr lang="it-IT" altLang="it-IT" sz="2000" b="1" dirty="0">
                <a:solidFill>
                  <a:srgbClr val="0000FF"/>
                </a:solidFill>
              </a:rPr>
              <a:t>:</a:t>
            </a:r>
            <a:br>
              <a:rPr lang="it-IT" altLang="it-IT" sz="1800" dirty="0"/>
            </a:br>
            <a:endParaRPr lang="it-IT" altLang="it-IT" sz="18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7F00321-3644-D54D-8A88-63321CC6BBF1}"/>
              </a:ext>
            </a:extLst>
          </p:cNvPr>
          <p:cNvGrpSpPr/>
          <p:nvPr/>
        </p:nvGrpSpPr>
        <p:grpSpPr>
          <a:xfrm>
            <a:off x="562000" y="1750218"/>
            <a:ext cx="8001000" cy="461963"/>
            <a:chOff x="562000" y="1750218"/>
            <a:chExt cx="8001000" cy="461963"/>
          </a:xfrm>
        </p:grpSpPr>
        <p:sp>
          <p:nvSpPr>
            <p:cNvPr id="21514" name="TextBox 19">
              <a:extLst>
                <a:ext uri="{FF2B5EF4-FFF2-40B4-BE49-F238E27FC236}">
                  <a16:creationId xmlns:a16="http://schemas.microsoft.com/office/drawing/2014/main" id="{58D92C46-D50D-D34B-A3D6-858DEEA83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000" y="1750218"/>
              <a:ext cx="8001000" cy="461963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dirty="0"/>
                <a:t>        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indica il numero che, elevato al quadrato, dà come potenza 2.</a:t>
              </a:r>
            </a:p>
          </p:txBody>
        </p:sp>
        <p:graphicFrame>
          <p:nvGraphicFramePr>
            <p:cNvPr id="21515" name="Object 4">
              <a:extLst>
                <a:ext uri="{FF2B5EF4-FFF2-40B4-BE49-F238E27FC236}">
                  <a16:creationId xmlns:a16="http://schemas.microsoft.com/office/drawing/2014/main" id="{9D5A2D3D-571F-1E4E-95F9-342942250B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7931175"/>
                </p:ext>
              </p:extLst>
            </p:nvPr>
          </p:nvGraphicFramePr>
          <p:xfrm>
            <a:off x="683568" y="1799207"/>
            <a:ext cx="39211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1" name="Equation" r:id="rId3" imgW="8229600" imgH="6400800" progId="Equation.3">
                    <p:embed/>
                  </p:oleObj>
                </mc:Choice>
                <mc:Fallback>
                  <p:oleObj name="Equation" r:id="rId3" imgW="8229600" imgH="6400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799207"/>
                          <a:ext cx="392113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22" name="Slide Number Placeholder 34">
            <a:extLst>
              <a:ext uri="{FF2B5EF4-FFF2-40B4-BE49-F238E27FC236}">
                <a16:creationId xmlns:a16="http://schemas.microsoft.com/office/drawing/2014/main" id="{6788C4E5-3A8B-0840-BCFB-CB69D2E82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4C2579-FA7A-7B4D-90E3-1308A9417C6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1523" name="Footer Placeholder 9">
            <a:extLst>
              <a:ext uri="{FF2B5EF4-FFF2-40B4-BE49-F238E27FC236}">
                <a16:creationId xmlns:a16="http://schemas.microsoft.com/office/drawing/2014/main" id="{BAD17FCA-2337-0F4B-A1D0-54111543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B4770-5CD5-5542-967D-3B128E97B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13"/>
          <a:stretch/>
        </p:blipFill>
        <p:spPr>
          <a:xfrm>
            <a:off x="2123728" y="3137272"/>
            <a:ext cx="4680520" cy="1579984"/>
          </a:xfrm>
          <a:prstGeom prst="rect">
            <a:avLst/>
          </a:prstGeom>
        </p:spPr>
      </p:pic>
      <p:graphicFrame>
        <p:nvGraphicFramePr>
          <p:cNvPr id="24" name="Object 7">
            <a:extLst>
              <a:ext uri="{FF2B5EF4-FFF2-40B4-BE49-F238E27FC236}">
                <a16:creationId xmlns:a16="http://schemas.microsoft.com/office/drawing/2014/main" id="{54CAC70C-728C-1F44-947E-73B1286E2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482970"/>
              </p:ext>
            </p:extLst>
          </p:nvPr>
        </p:nvGraphicFramePr>
        <p:xfrm>
          <a:off x="4355976" y="4539456"/>
          <a:ext cx="15716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2" name="Equation" r:id="rId6" imgW="17068800" imgH="3860800" progId="Equation.DSMT4">
                  <p:embed/>
                </p:oleObj>
              </mc:Choice>
              <mc:Fallback>
                <p:oleObj name="Equation" r:id="rId6" imgW="17068800" imgH="3860800" progId="Equation.DSMT4">
                  <p:embed/>
                  <p:pic>
                    <p:nvPicPr>
                      <p:cNvPr id="21511" name="Object 7">
                        <a:extLst>
                          <a:ext uri="{FF2B5EF4-FFF2-40B4-BE49-F238E27FC236}">
                            <a16:creationId xmlns:a16="http://schemas.microsoft.com/office/drawing/2014/main" id="{EA99C4E1-27E3-E84F-A7D1-CCD5FBC07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539456"/>
                        <a:ext cx="1571625" cy="35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6F7DE7C-3A59-424A-9370-8EE42C6A38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600" y="469573"/>
            <a:ext cx="6835775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Difficoltà dei radicali </a:t>
            </a:r>
            <a:r>
              <a:rPr lang="it-IT" altLang="it-IT" sz="3600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306CC94-63D0-E145-8535-70347A4FD027}"/>
              </a:ext>
            </a:extLst>
          </p:cNvPr>
          <p:cNvGrpSpPr/>
          <p:nvPr/>
        </p:nvGrpSpPr>
        <p:grpSpPr>
          <a:xfrm>
            <a:off x="490454" y="3668684"/>
            <a:ext cx="8116887" cy="1837730"/>
            <a:chOff x="569913" y="3048000"/>
            <a:chExt cx="8116887" cy="1837730"/>
          </a:xfrm>
        </p:grpSpPr>
        <p:graphicFrame>
          <p:nvGraphicFramePr>
            <p:cNvPr id="22531" name="Object 2">
              <a:extLst>
                <a:ext uri="{FF2B5EF4-FFF2-40B4-BE49-F238E27FC236}">
                  <a16:creationId xmlns:a16="http://schemas.microsoft.com/office/drawing/2014/main" id="{07F914E6-FF4A-6745-874C-9D624F2EAB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1064680"/>
                </p:ext>
              </p:extLst>
            </p:nvPr>
          </p:nvGraphicFramePr>
          <p:xfrm>
            <a:off x="1295400" y="3048000"/>
            <a:ext cx="4730750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3" name="Equation" r:id="rId3" imgW="8280400" imgH="1066800" progId="Equation.3">
                    <p:embed/>
                  </p:oleObj>
                </mc:Choice>
                <mc:Fallback>
                  <p:oleObj name="Equation" r:id="rId3" imgW="8280400" imgH="10668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048000"/>
                          <a:ext cx="4730750" cy="609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857E03-D4D3-1446-8317-FBFC2F8331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950913" y="3657600"/>
              <a:ext cx="533400" cy="53340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5A0754-E51F-D542-8778-20B741A40B73}"/>
                </a:ext>
              </a:extLst>
            </p:cNvPr>
            <p:cNvCxnSpPr>
              <a:cxnSpLocks noChangeShapeType="1"/>
              <a:stCxn id="22535" idx="0"/>
            </p:cNvCxnSpPr>
            <p:nvPr/>
          </p:nvCxnSpPr>
          <p:spPr bwMode="auto">
            <a:xfrm rot="16200000" flipV="1">
              <a:off x="2628901" y="3811587"/>
              <a:ext cx="455612" cy="150813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34" name="TextBox 15">
              <a:extLst>
                <a:ext uri="{FF2B5EF4-FFF2-40B4-BE49-F238E27FC236}">
                  <a16:creationId xmlns:a16="http://schemas.microsoft.com/office/drawing/2014/main" id="{5869C7AC-D736-8C4A-80E1-D42A785C2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913" y="4114800"/>
              <a:ext cx="1524000" cy="646113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Operazione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da eseguire</a:t>
              </a:r>
            </a:p>
          </p:txBody>
        </p:sp>
        <p:sp>
          <p:nvSpPr>
            <p:cNvPr id="22535" name="TextBox 20">
              <a:extLst>
                <a:ext uri="{FF2B5EF4-FFF2-40B4-BE49-F238E27FC236}">
                  <a16:creationId xmlns:a16="http://schemas.microsoft.com/office/drawing/2014/main" id="{9C85A3B0-E4E2-F443-9A6A-81109E6CF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2513" y="4114800"/>
              <a:ext cx="1219200" cy="646113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Risultato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esatto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B3004DB-B93A-4249-8953-153B11E63E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942013" y="3238500"/>
              <a:ext cx="381000" cy="121920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37" name="TextBox 28">
              <a:extLst>
                <a:ext uri="{FF2B5EF4-FFF2-40B4-BE49-F238E27FC236}">
                  <a16:creationId xmlns:a16="http://schemas.microsoft.com/office/drawing/2014/main" id="{B56CAE09-6BE8-8045-90DA-D1F6579A4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7113" y="3962400"/>
              <a:ext cx="3849687" cy="92333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00FF"/>
                  </a:solidFill>
                </a:rPr>
                <a:t>Risultato esatto dell’estrazione di radice, quando il risultato è un numero irrazionale.</a:t>
              </a:r>
            </a:p>
          </p:txBody>
        </p:sp>
      </p:grpSp>
      <p:sp>
        <p:nvSpPr>
          <p:cNvPr id="22538" name="TextBox 35">
            <a:extLst>
              <a:ext uri="{FF2B5EF4-FFF2-40B4-BE49-F238E27FC236}">
                <a16:creationId xmlns:a16="http://schemas.microsoft.com/office/drawing/2014/main" id="{D6B549F9-7896-5F44-9198-C994C0CC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90479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La scrittura dei radicali pone varie difficoltà; ecco la prima, più evidente difficoltà.</a:t>
            </a:r>
          </a:p>
        </p:txBody>
      </p:sp>
      <p:sp>
        <p:nvSpPr>
          <p:cNvPr id="22539" name="Slide Number Placeholder 36">
            <a:extLst>
              <a:ext uri="{FF2B5EF4-FFF2-40B4-BE49-F238E27FC236}">
                <a16:creationId xmlns:a16="http://schemas.microsoft.com/office/drawing/2014/main" id="{0BFD7D4C-AF26-5B47-B82D-793E939D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030351-CE98-2646-B4D5-AEE4231940C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2540" name="Footer Placeholder 9">
            <a:extLst>
              <a:ext uri="{FF2B5EF4-FFF2-40B4-BE49-F238E27FC236}">
                <a16:creationId xmlns:a16="http://schemas.microsoft.com/office/drawing/2014/main" id="{89D6C561-9E26-C74C-908F-BD60E27E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C0A20A-2FBF-5349-84B9-8C8446A39350}"/>
              </a:ext>
            </a:extLst>
          </p:cNvPr>
          <p:cNvGrpSpPr/>
          <p:nvPr/>
        </p:nvGrpSpPr>
        <p:grpSpPr>
          <a:xfrm>
            <a:off x="528554" y="2478146"/>
            <a:ext cx="8458200" cy="830997"/>
            <a:chOff x="533400" y="1828800"/>
            <a:chExt cx="8458200" cy="830997"/>
          </a:xfrm>
        </p:grpSpPr>
        <p:sp>
          <p:nvSpPr>
            <p:cNvPr id="22530" name="TextBox 3">
              <a:extLst>
                <a:ext uri="{FF2B5EF4-FFF2-40B4-BE49-F238E27FC236}">
                  <a16:creationId xmlns:a16="http://schemas.microsoft.com/office/drawing/2014/main" id="{D0367A0C-ABE6-6447-8F5A-4997C27AD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28800"/>
              <a:ext cx="84582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/>
                <a:t>In matematica, il simbolo 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√</a:t>
              </a:r>
              <a:r>
                <a:rPr lang="it-IT" altLang="it-IT" sz="2400" b="1" dirty="0"/>
                <a:t>   viene usato con due significati diversi da distinguere</a:t>
              </a:r>
            </a:p>
          </p:txBody>
        </p:sp>
        <p:cxnSp>
          <p:nvCxnSpPr>
            <p:cNvPr id="16" name="Straight Connector 16">
              <a:extLst>
                <a:ext uri="{FF2B5EF4-FFF2-40B4-BE49-F238E27FC236}">
                  <a16:creationId xmlns:a16="http://schemas.microsoft.com/office/drawing/2014/main" id="{97253888-F1DA-454B-A8A6-B59001FF68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12385" y="1897063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63C8EB4-53E7-424E-B68A-BE5243832D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Radice di 2 nella storia del pensiero</a:t>
            </a:r>
          </a:p>
        </p:txBody>
      </p:sp>
      <p:sp>
        <p:nvSpPr>
          <p:cNvPr id="25603" name="Slide Number Placeholder 36">
            <a:extLst>
              <a:ext uri="{FF2B5EF4-FFF2-40B4-BE49-F238E27FC236}">
                <a16:creationId xmlns:a16="http://schemas.microsoft.com/office/drawing/2014/main" id="{662E603B-6025-114D-9F71-C589E5E4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A7C337-2BF0-2B4A-98C6-9E554E6032F5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25604" name="Footer Placeholder 9">
            <a:extLst>
              <a:ext uri="{FF2B5EF4-FFF2-40B4-BE49-F238E27FC236}">
                <a16:creationId xmlns:a16="http://schemas.microsoft.com/office/drawing/2014/main" id="{F73529E4-B421-7646-93C5-6C7EBFE3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pic>
        <p:nvPicPr>
          <p:cNvPr id="25606" name="Picture 15" descr="rad(2).jpg">
            <a:extLst>
              <a:ext uri="{FF2B5EF4-FFF2-40B4-BE49-F238E27FC236}">
                <a16:creationId xmlns:a16="http://schemas.microsoft.com/office/drawing/2014/main" id="{F9E5581B-A8AF-4649-81D7-4668AF9C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4070" r="4330" b="6853"/>
          <a:stretch>
            <a:fillRect/>
          </a:stretch>
        </p:blipFill>
        <p:spPr bwMode="auto">
          <a:xfrm>
            <a:off x="7239000" y="1066800"/>
            <a:ext cx="16462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7">
            <a:extLst>
              <a:ext uri="{FF2B5EF4-FFF2-40B4-BE49-F238E27FC236}">
                <a16:creationId xmlns:a16="http://schemas.microsoft.com/office/drawing/2014/main" id="{C7F3AB3F-B285-084D-9F77-845B8C36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1DEA427A-0F77-C844-8E8B-043B4196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E’ ‘scandalosa’ la scoperta attribuita alla scuola pitagorica (VI a.C.) e riportata in opere di Platone (V </a:t>
            </a:r>
            <a:r>
              <a:rPr lang="it-IT" altLang="it-IT" b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) e Aristotele (IV a.C.):  non si può  trovare un segmento, anche piccolissimo, che sia contenuto un numero intero di volte sia nel lato che nella diagonale del quadrato, cioè </a:t>
            </a:r>
            <a:r>
              <a:rPr lang="it-IT" altLang="it-IT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lato e diagonale del quadrato sono incommensurabili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. </a:t>
            </a:r>
          </a:p>
        </p:txBody>
      </p:sp>
      <p:sp>
        <p:nvSpPr>
          <p:cNvPr id="25605" name="TextBox 14">
            <a:extLst>
              <a:ext uri="{FF2B5EF4-FFF2-40B4-BE49-F238E27FC236}">
                <a16:creationId xmlns:a16="http://schemas.microsoft.com/office/drawing/2014/main" id="{8A45C061-40B2-1A41-967A-A930310D4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1" y="1068388"/>
            <a:ext cx="70104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Le difficoltà di scrittura rispecchiano le difficoltà concettuali e la lunga, faticosa storia di radice di 2.</a:t>
            </a:r>
          </a:p>
          <a:p>
            <a:pPr eaLnBrk="1" hangingPunct="1"/>
            <a:endParaRPr lang="it-IT" altLang="it-IT" sz="1400" b="1" dirty="0">
              <a:solidFill>
                <a:srgbClr val="0000FF"/>
              </a:solidFill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b="1" i="1" dirty="0">
                <a:solidFill>
                  <a:srgbClr val="660066"/>
                </a:solidFill>
                <a:latin typeface="Arial Narrow" panose="020B0604020202020204" pitchFamily="34" charset="0"/>
              </a:rPr>
              <a:t>I babilonesi 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(≈ 1800 </a:t>
            </a:r>
            <a:r>
              <a:rPr lang="it-IT" altLang="it-IT" dirty="0" err="1">
                <a:solidFill>
                  <a:srgbClr val="660066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), gli </a:t>
            </a:r>
            <a:r>
              <a:rPr lang="it-IT" altLang="it-IT" b="1" i="1" dirty="0">
                <a:solidFill>
                  <a:srgbClr val="660066"/>
                </a:solidFill>
                <a:latin typeface="Arial Narrow" panose="020B0604020202020204" pitchFamily="34" charset="0"/>
              </a:rPr>
              <a:t>indiani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 (V </a:t>
            </a:r>
            <a:r>
              <a:rPr lang="it-IT" altLang="it-IT" dirty="0" err="1">
                <a:solidFill>
                  <a:srgbClr val="660066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) lasciano traccia di procedimenti per calcolare la diagonale del quadrato.</a:t>
            </a:r>
          </a:p>
          <a:p>
            <a:pPr eaLnBrk="1" hangingPunct="1"/>
            <a:endParaRPr lang="it-IT" altLang="it-IT" sz="800" dirty="0">
              <a:latin typeface="Arial Narrow" panose="020B0604020202020204" pitchFamily="34" charset="0"/>
            </a:endParaRPr>
          </a:p>
        </p:txBody>
      </p:sp>
      <p:sp>
        <p:nvSpPr>
          <p:cNvPr id="25609" name="Rectangle 10">
            <a:extLst>
              <a:ext uri="{FF2B5EF4-FFF2-40B4-BE49-F238E27FC236}">
                <a16:creationId xmlns:a16="http://schemas.microsoft.com/office/drawing/2014/main" id="{B12A1CEE-4CFD-754D-947B-A6CF9A86B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7680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8000"/>
                </a:solidFill>
                <a:latin typeface="Arial Narrow" panose="020B0604020202020204" pitchFamily="34" charset="0"/>
              </a:rPr>
              <a:t>Nel III secolo (d.C.) si trova la prima dimostrazione scritta di questa incommensurabilità, strettamente legata all’irrazionalità di radice di 2: nella dimostrazione già si parla di numeri e non di segmenti.</a:t>
            </a:r>
          </a:p>
        </p:txBody>
      </p:sp>
    </p:spTree>
    <p:extLst>
      <p:ext uri="{BB962C8B-B14F-4D97-AF65-F5344CB8AC3E}">
        <p14:creationId xmlns:p14="http://schemas.microsoft.com/office/powerpoint/2010/main" val="1289097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81359" y="231645"/>
            <a:ext cx="5940152" cy="7620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lato e la diagonale del quadrato sono incommensurabili 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B5464-AFB8-1243-8661-153FF7C1CF92}"/>
              </a:ext>
            </a:extLst>
          </p:cNvPr>
          <p:cNvSpPr/>
          <p:nvPr/>
        </p:nvSpPr>
        <p:spPr>
          <a:xfrm>
            <a:off x="381000" y="4572000"/>
            <a:ext cx="8305800" cy="1570038"/>
          </a:xfrm>
          <a:prstGeom prst="rect">
            <a:avLst/>
          </a:prstGeom>
          <a:solidFill>
            <a:srgbClr val="FFFFCC"/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b="1" dirty="0">
                <a:latin typeface="Arial Narrow Bold Italic" charset="0"/>
              </a:rPr>
              <a:t>La </a:t>
            </a:r>
            <a:r>
              <a:rPr lang="en-US" altLang="it-IT" b="1" dirty="0" err="1">
                <a:latin typeface="Arial Narrow Bold Italic" charset="0"/>
              </a:rPr>
              <a:t>scienza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pitagorica</a:t>
            </a:r>
            <a:r>
              <a:rPr lang="en-US" altLang="it-IT" b="1" dirty="0">
                <a:latin typeface="Arial Narrow Bold Italic" charset="0"/>
              </a:rPr>
              <a:t> era </a:t>
            </a:r>
            <a:r>
              <a:rPr lang="en-US" altLang="it-IT" b="1" dirty="0" err="1">
                <a:latin typeface="Arial Narrow Bold Italic" charset="0"/>
              </a:rPr>
              <a:t>basata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sull’idea</a:t>
            </a:r>
            <a:r>
              <a:rPr lang="en-US" altLang="it-IT" b="1" dirty="0">
                <a:latin typeface="Arial Narrow Bold Italic" charset="0"/>
              </a:rPr>
              <a:t> di </a:t>
            </a:r>
            <a:r>
              <a:rPr lang="en-US" altLang="it-IT" b="1" dirty="0" err="1">
                <a:latin typeface="Arial Narrow Bold Italic" charset="0"/>
              </a:rPr>
              <a:t>figura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geometrica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formata</a:t>
            </a:r>
            <a:r>
              <a:rPr lang="en-US" altLang="it-IT" b="1" dirty="0">
                <a:latin typeface="Arial Narrow Bold Italic" charset="0"/>
              </a:rPr>
              <a:t> di </a:t>
            </a:r>
            <a:r>
              <a:rPr lang="en-US" altLang="it-IT" b="1" dirty="0" err="1">
                <a:latin typeface="Arial Narrow Bold Italic" charset="0"/>
              </a:rPr>
              <a:t>piccolissimi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elementi-unità</a:t>
            </a:r>
            <a:r>
              <a:rPr lang="en-US" altLang="it-IT" b="1" dirty="0">
                <a:latin typeface="Arial Narrow Bold Italic" charset="0"/>
              </a:rPr>
              <a:t>, ossia di </a:t>
            </a:r>
            <a:r>
              <a:rPr lang="en-US" altLang="it-IT" b="1" dirty="0" err="1">
                <a:latin typeface="Arial Narrow Bold Italic" charset="0"/>
              </a:rPr>
              <a:t>punti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estesi</a:t>
            </a:r>
            <a:r>
              <a:rPr lang="en-US" altLang="it-IT" b="1" dirty="0">
                <a:latin typeface="Arial Narrow Bold Italic" charset="0"/>
              </a:rPr>
              <a:t>.</a:t>
            </a:r>
          </a:p>
          <a:p>
            <a:pPr eaLnBrk="1" hangingPunct="1"/>
            <a:r>
              <a:rPr lang="en-US" altLang="it-IT" b="1" dirty="0" err="1">
                <a:latin typeface="Arial Narrow Bold Italic" charset="0"/>
              </a:rPr>
              <a:t>Perciò</a:t>
            </a:r>
            <a:r>
              <a:rPr lang="en-US" altLang="it-IT" b="1" dirty="0">
                <a:latin typeface="Arial Narrow Bold Italic" charset="0"/>
              </a:rPr>
              <a:t> la </a:t>
            </a:r>
            <a:r>
              <a:rPr lang="en-US" altLang="it-IT" b="1" dirty="0" err="1">
                <a:latin typeface="Arial Narrow Bold Italic" charset="0"/>
              </a:rPr>
              <a:t>scoperta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degli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incommensurabili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determinò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una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profonda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crisi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nella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scuola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pitagorica</a:t>
            </a:r>
            <a:r>
              <a:rPr lang="en-US" altLang="it-IT" b="1" dirty="0">
                <a:latin typeface="Arial Narrow Bold Italic" charset="0"/>
              </a:rPr>
              <a:t>. </a:t>
            </a:r>
            <a:endParaRPr lang="it-IT" altLang="it-IT" b="1" dirty="0">
              <a:latin typeface="Arial Narrow Bold Italic" charset="0"/>
            </a:endParaRPr>
          </a:p>
        </p:txBody>
      </p:sp>
      <p:pic>
        <p:nvPicPr>
          <p:cNvPr id="27655" name="Picture 9" descr="Immagine 9.png">
            <a:extLst>
              <a:ext uri="{FF2B5EF4-FFF2-40B4-BE49-F238E27FC236}">
                <a16:creationId xmlns:a16="http://schemas.microsoft.com/office/drawing/2014/main" id="{1BD1569A-6BC6-C842-B482-BF414FE7D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185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08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995" y="754063"/>
            <a:ext cx="792088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Radici quadrate di altri numeri razionali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647020" y="1873856"/>
            <a:ext cx="803978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57DD"/>
                </a:solidFill>
              </a:rPr>
              <a:t>La radice di 2 non è l’unico numero irrazionale scoperto con l’estrazione di radice.</a:t>
            </a:r>
          </a:p>
          <a:p>
            <a:r>
              <a:rPr lang="it-IT" sz="2600" b="1" dirty="0">
                <a:solidFill>
                  <a:srgbClr val="0057DD"/>
                </a:solidFill>
              </a:rPr>
              <a:t>Ecco delle costruzioni geometriche che portano a scoprire altri numeri irrazionali.</a:t>
            </a:r>
          </a:p>
          <a:p>
            <a:r>
              <a:rPr lang="it-IT" sz="2600" b="1" i="1" dirty="0"/>
              <a:t>Costruzioni e ragionamenti in questa lezione portano a lavorare solo con numeri positivi.</a:t>
            </a:r>
          </a:p>
        </p:txBody>
      </p:sp>
    </p:spTree>
    <p:extLst>
      <p:ext uri="{BB962C8B-B14F-4D97-AF65-F5344CB8AC3E}">
        <p14:creationId xmlns:p14="http://schemas.microsoft.com/office/powerpoint/2010/main" val="2992430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8">
            <a:extLst>
              <a:ext uri="{FF2B5EF4-FFF2-40B4-BE49-F238E27FC236}">
                <a16:creationId xmlns:a16="http://schemas.microsoft.com/office/drawing/2014/main" id="{B0BDC55C-592C-2145-99FE-3FDA9A28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943745-EEAF-A343-ACC1-DDE4F492E9DE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19460" name="Footer Placeholder 9">
            <a:extLst>
              <a:ext uri="{FF2B5EF4-FFF2-40B4-BE49-F238E27FC236}">
                <a16:creationId xmlns:a16="http://schemas.microsoft.com/office/drawing/2014/main" id="{CA1AA427-C1AB-3843-BD6A-4D87D63B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19462" name="TextBox 13">
            <a:extLst>
              <a:ext uri="{FF2B5EF4-FFF2-40B4-BE49-F238E27FC236}">
                <a16:creationId xmlns:a16="http://schemas.microsoft.com/office/drawing/2014/main" id="{E7EAA20C-2C08-F94A-A0AB-744A7E19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2055681"/>
            <a:ext cx="8001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Una costruzione semplice e versatile è basata sul 2° teorema di Euclide.</a:t>
            </a:r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b="1" i="1" dirty="0"/>
              <a:t>Osserva la costruzione qui sotto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CBBE338-1A1C-EC45-81B1-418C6B62F027}"/>
              </a:ext>
            </a:extLst>
          </p:cNvPr>
          <p:cNvGrpSpPr/>
          <p:nvPr/>
        </p:nvGrpSpPr>
        <p:grpSpPr>
          <a:xfrm>
            <a:off x="457200" y="1143000"/>
            <a:ext cx="7848600" cy="1200329"/>
            <a:chOff x="457200" y="1143000"/>
            <a:chExt cx="7848600" cy="1200329"/>
          </a:xfrm>
        </p:grpSpPr>
        <p:sp>
          <p:nvSpPr>
            <p:cNvPr id="19463" name="TextBox 15">
              <a:extLst>
                <a:ext uri="{FF2B5EF4-FFF2-40B4-BE49-F238E27FC236}">
                  <a16:creationId xmlns:a16="http://schemas.microsoft.com/office/drawing/2014/main" id="{676D4114-3F6A-4E41-B02A-165F6095C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1143000"/>
              <a:ext cx="78486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 dirty="0"/>
                <a:t>Con la geometria posso costruire un segmento che sia lungo </a:t>
              </a:r>
              <a:r>
                <a:rPr lang="it-IT" altLang="it-IT" b="1" i="1" dirty="0"/>
                <a:t>esattamente</a:t>
              </a:r>
              <a:r>
                <a:rPr lang="it-IT" altLang="it-IT" b="1" dirty="0"/>
                <a:t> √</a:t>
              </a:r>
              <a:r>
                <a:rPr lang="it-IT" altLang="it-IT" b="1" i="1" dirty="0"/>
                <a:t>a </a:t>
              </a:r>
            </a:p>
            <a:p>
              <a:pPr eaLnBrk="1" hangingPunct="1"/>
              <a:endParaRPr lang="it-IT" altLang="it-IT" b="1" i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BDA2C8-1034-DF46-A8A7-7413455DA5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5936" y="1562820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B9C4B61-EE0D-0747-B78F-E7000362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64" y="3401258"/>
            <a:ext cx="6368487" cy="28610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41DB49-4376-064E-BCA9-71C60251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59913"/>
            <a:ext cx="7670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8">
            <a:extLst>
              <a:ext uri="{FF2B5EF4-FFF2-40B4-BE49-F238E27FC236}">
                <a16:creationId xmlns:a16="http://schemas.microsoft.com/office/drawing/2014/main" id="{FA5BB05B-EC39-A241-883A-839F3433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1E69BA-1478-D34A-B3D2-A40A5181B5DD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B2A553A3-3E80-5246-887B-9A908086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pic>
        <p:nvPicPr>
          <p:cNvPr id="20487" name="Picture 14" descr="Spirale_pitagora.jpg">
            <a:extLst>
              <a:ext uri="{FF2B5EF4-FFF2-40B4-BE49-F238E27FC236}">
                <a16:creationId xmlns:a16="http://schemas.microsoft.com/office/drawing/2014/main" id="{C03A1C0F-6672-EA47-B1B2-C33ED0034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53000" cy="50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9B9429F-F3D4-F947-AFE9-74B2014CC879}"/>
              </a:ext>
            </a:extLst>
          </p:cNvPr>
          <p:cNvGrpSpPr/>
          <p:nvPr/>
        </p:nvGrpSpPr>
        <p:grpSpPr>
          <a:xfrm>
            <a:off x="94704" y="1628800"/>
            <a:ext cx="3429000" cy="1570038"/>
            <a:chOff x="94704" y="1628800"/>
            <a:chExt cx="3429000" cy="1570038"/>
          </a:xfrm>
        </p:grpSpPr>
        <p:sp>
          <p:nvSpPr>
            <p:cNvPr id="20486" name="TextBox 13">
              <a:extLst>
                <a:ext uri="{FF2B5EF4-FFF2-40B4-BE49-F238E27FC236}">
                  <a16:creationId xmlns:a16="http://schemas.microsoft.com/office/drawing/2014/main" id="{7D8984BA-079D-4847-B923-477C2B54F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04" y="1628800"/>
              <a:ext cx="342900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 dirty="0">
                  <a:latin typeface="Arial Narrow" panose="020B0604020202020204" pitchFamily="34" charset="0"/>
                </a:rPr>
                <a:t>Costruzione basata sul teorema di Pitagora.</a:t>
              </a:r>
            </a:p>
            <a:p>
              <a:pPr eaLnBrk="1" hangingPunct="1"/>
              <a:r>
                <a:rPr lang="it-IT" altLang="it-IT" b="1" dirty="0">
                  <a:latin typeface="Arial Narrow" panose="020B0604020202020204" pitchFamily="34" charset="0"/>
                </a:rPr>
                <a:t>È facile, ma per costruire √20 …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.</a:t>
              </a:r>
            </a:p>
            <a:p>
              <a:pPr eaLnBrk="1" hangingPunct="1"/>
              <a:endParaRPr lang="it-IT" altLang="it-IT" sz="1000" b="1" dirty="0"/>
            </a:p>
          </p:txBody>
        </p:sp>
        <p:cxnSp>
          <p:nvCxnSpPr>
            <p:cNvPr id="9" name="Straight Connector 16">
              <a:extLst>
                <a:ext uri="{FF2B5EF4-FFF2-40B4-BE49-F238E27FC236}">
                  <a16:creationId xmlns:a16="http://schemas.microsoft.com/office/drawing/2014/main" id="{C260069F-1FCE-D64F-A5EE-84A069FB88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3528" y="2780928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71EC1D0-9275-8240-BA68-77BD1B98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0"/>
            <a:ext cx="7670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59822C-3CFE-7149-AA63-425609DC4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624" y="404664"/>
            <a:ext cx="6071592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L’estrazione di radice nella storia della matematica</a:t>
            </a:r>
          </a:p>
        </p:txBody>
      </p:sp>
      <p:sp>
        <p:nvSpPr>
          <p:cNvPr id="31747" name="Slide Number Placeholder 36">
            <a:extLst>
              <a:ext uri="{FF2B5EF4-FFF2-40B4-BE49-F238E27FC236}">
                <a16:creationId xmlns:a16="http://schemas.microsoft.com/office/drawing/2014/main" id="{F136F7C0-3C41-C343-86E4-1BC2406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FAE5E3-2FE0-8B46-9E2C-41BBDAC1F887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31748" name="Footer Placeholder 9">
            <a:extLst>
              <a:ext uri="{FF2B5EF4-FFF2-40B4-BE49-F238E27FC236}">
                <a16:creationId xmlns:a16="http://schemas.microsoft.com/office/drawing/2014/main" id="{5596CF62-CC24-3640-BB5D-23001011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8B6257AA-F9A6-6F43-AEC1-ADAE7BC5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FDCA8E4-8BC3-B343-9669-6CD809A17EC0}"/>
              </a:ext>
            </a:extLst>
          </p:cNvPr>
          <p:cNvGrpSpPr/>
          <p:nvPr/>
        </p:nvGrpSpPr>
        <p:grpSpPr>
          <a:xfrm>
            <a:off x="333872" y="1958325"/>
            <a:ext cx="8352928" cy="1815882"/>
            <a:chOff x="333872" y="1958325"/>
            <a:chExt cx="8352928" cy="1815882"/>
          </a:xfrm>
        </p:grpSpPr>
        <p:sp>
          <p:nvSpPr>
            <p:cNvPr id="31749" name="Rectangle 16">
              <a:extLst>
                <a:ext uri="{FF2B5EF4-FFF2-40B4-BE49-F238E27FC236}">
                  <a16:creationId xmlns:a16="http://schemas.microsoft.com/office/drawing/2014/main" id="{42A241C8-581E-E048-817B-0B13B820A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72" y="1958325"/>
              <a:ext cx="835292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dirty="0">
                  <a:latin typeface="Arial Narrow" panose="020B0604020202020204" pitchFamily="34" charset="0"/>
                </a:rPr>
                <a:t>La storia dell’estrazione di radice si dipana lungo molti secoli: nel 1525 viene introdotto il simbolo √   , arriva l’algebra e la geometria analitica, …. Troviamo i radicali anche nei grafici.</a:t>
              </a:r>
            </a:p>
          </p:txBody>
        </p: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id="{5FA03853-8DEC-F84B-8CC9-331CE99A29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2513" y="2433066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8546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5">
            <a:extLst>
              <a:ext uri="{FF2B5EF4-FFF2-40B4-BE49-F238E27FC236}">
                <a16:creationId xmlns:a16="http://schemas.microsoft.com/office/drawing/2014/main" id="{9CA9AE14-FF6C-A04A-80AE-79824FA48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9906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Radici quadrate in un grafico</a:t>
            </a:r>
          </a:p>
        </p:txBody>
      </p:sp>
      <p:pic>
        <p:nvPicPr>
          <p:cNvPr id="23555" name="Picture 8">
            <a:extLst>
              <a:ext uri="{FF2B5EF4-FFF2-40B4-BE49-F238E27FC236}">
                <a16:creationId xmlns:a16="http://schemas.microsoft.com/office/drawing/2014/main" id="{C952F1E5-D923-BC48-BC62-29C226F73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3" y="1916832"/>
            <a:ext cx="7842315" cy="334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Slide Number Placeholder 9">
            <a:extLst>
              <a:ext uri="{FF2B5EF4-FFF2-40B4-BE49-F238E27FC236}">
                <a16:creationId xmlns:a16="http://schemas.microsoft.com/office/drawing/2014/main" id="{54FFFDB6-021A-A047-9E94-71BE9CC9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EB0055-C19C-A244-95C3-1B3EF626D1A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/>
          </a:p>
        </p:txBody>
      </p:sp>
      <p:sp>
        <p:nvSpPr>
          <p:cNvPr id="23557" name="Footer Placeholder 9">
            <a:extLst>
              <a:ext uri="{FF2B5EF4-FFF2-40B4-BE49-F238E27FC236}">
                <a16:creationId xmlns:a16="http://schemas.microsoft.com/office/drawing/2014/main" id="{03A414E8-EE1A-1A41-ABAC-A5B44791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3315" y="182732"/>
            <a:ext cx="7995029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razionali, frazioni e numeri decimali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69E5972B-7D64-D049-A86B-4F70D8CC5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76" y="1412776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8DA406-DAEF-BE4C-8FEB-19245602EA33}"/>
              </a:ext>
            </a:extLst>
          </p:cNvPr>
          <p:cNvSpPr txBox="1"/>
          <p:nvPr/>
        </p:nvSpPr>
        <p:spPr>
          <a:xfrm>
            <a:off x="348093" y="935865"/>
            <a:ext cx="8605472" cy="492443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chemeClr val="tx2"/>
                </a:solidFill>
              </a:rPr>
              <a:t>Sono </a:t>
            </a:r>
            <a:r>
              <a:rPr lang="it-IT" sz="2600" b="1" dirty="0">
                <a:solidFill>
                  <a:srgbClr val="FF0000"/>
                </a:solidFill>
              </a:rPr>
              <a:t>razionali</a:t>
            </a:r>
            <a:r>
              <a:rPr lang="it-IT" sz="2600" b="1" dirty="0">
                <a:solidFill>
                  <a:schemeClr val="tx2"/>
                </a:solidFill>
              </a:rPr>
              <a:t> i numeri che scrivo con una frazione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F60972-9A8D-0B4B-BAA8-295AE42570AE}"/>
              </a:ext>
            </a:extLst>
          </p:cNvPr>
          <p:cNvSpPr txBox="1"/>
          <p:nvPr/>
        </p:nvSpPr>
        <p:spPr>
          <a:xfrm>
            <a:off x="79928" y="1509468"/>
            <a:ext cx="9036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2060"/>
                </a:solidFill>
              </a:rPr>
              <a:t>Se ‘traduco’ una frazione in forma decimale, ho due casi 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" name="Picture 7" descr="Decimali_Presenta1c.png">
            <a:extLst>
              <a:ext uri="{FF2B5EF4-FFF2-40B4-BE49-F238E27FC236}">
                <a16:creationId xmlns:a16="http://schemas.microsoft.com/office/drawing/2014/main" id="{CFB26DA7-19A9-1143-93C9-6106BDF0F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7" y="2528774"/>
            <a:ext cx="6785360" cy="119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ecimali_Presenta1d.png">
            <a:extLst>
              <a:ext uri="{FF2B5EF4-FFF2-40B4-BE49-F238E27FC236}">
                <a16:creationId xmlns:a16="http://schemas.microsoft.com/office/drawing/2014/main" id="{A27B6647-1189-AF41-A5F9-178D2EBC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23" y="4587893"/>
            <a:ext cx="6004668" cy="165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4B8097-5F19-C144-A906-1A90F7A7FC47}"/>
              </a:ext>
            </a:extLst>
          </p:cNvPr>
          <p:cNvSpPr txBox="1"/>
          <p:nvPr/>
        </p:nvSpPr>
        <p:spPr>
          <a:xfrm>
            <a:off x="810976" y="2052524"/>
            <a:ext cx="73311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57DD"/>
                </a:solidFill>
              </a:rPr>
              <a:t>A.</a:t>
            </a:r>
            <a:r>
              <a:rPr lang="it-IT" sz="2600" dirty="0">
                <a:solidFill>
                  <a:srgbClr val="0057DD"/>
                </a:solidFill>
              </a:rPr>
              <a:t> </a:t>
            </a:r>
            <a:r>
              <a:rPr lang="it-IT" sz="2600" b="1" dirty="0">
                <a:solidFill>
                  <a:srgbClr val="0057DD"/>
                </a:solidFill>
              </a:rPr>
              <a:t>Le cifre del numero decimale finiscono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15EE65-F1A5-5A43-B8A9-4D2933D584B4}"/>
              </a:ext>
            </a:extLst>
          </p:cNvPr>
          <p:cNvSpPr txBox="1"/>
          <p:nvPr/>
        </p:nvSpPr>
        <p:spPr>
          <a:xfrm>
            <a:off x="653315" y="3703004"/>
            <a:ext cx="80834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395288"/>
            <a:r>
              <a:rPr lang="it-IT" sz="2600" b="1" dirty="0">
                <a:solidFill>
                  <a:srgbClr val="FF0000"/>
                </a:solidFill>
              </a:rPr>
              <a:t>B.</a:t>
            </a:r>
            <a:r>
              <a:rPr lang="it-IT" sz="2600" dirty="0">
                <a:solidFill>
                  <a:srgbClr val="FF0000"/>
                </a:solidFill>
              </a:rPr>
              <a:t> </a:t>
            </a:r>
            <a:r>
              <a:rPr lang="it-IT" sz="2600" b="1" dirty="0">
                <a:solidFill>
                  <a:srgbClr val="FF0000"/>
                </a:solidFill>
              </a:rPr>
              <a:t>Le cifre del numero decimale sono infinite, ma si ripete un gruppo di cifre (periodo)  </a:t>
            </a:r>
          </a:p>
        </p:txBody>
      </p:sp>
    </p:spTree>
    <p:extLst>
      <p:ext uri="{BB962C8B-B14F-4D97-AF65-F5344CB8AC3E}">
        <p14:creationId xmlns:p14="http://schemas.microsoft.com/office/powerpoint/2010/main" val="317389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155666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scoperti con l’estrazione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20</a:t>
            </a:fld>
            <a:endParaRPr lang="it-IT" altLang="it-IT" sz="1400" dirty="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755576" y="747816"/>
            <a:ext cx="803978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Se estraggo la radice quadrata di un numero razionale </a:t>
            </a:r>
            <a:r>
              <a:rPr lang="it-IT" sz="2600" b="1" i="1" dirty="0"/>
              <a:t>x </a:t>
            </a:r>
            <a:r>
              <a:rPr lang="it-IT" sz="2600" b="1" dirty="0"/>
              <a:t>trovo solo due casi possibili</a:t>
            </a:r>
          </a:p>
          <a:p>
            <a:endParaRPr lang="it-IT" sz="10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i="1" dirty="0">
                <a:solidFill>
                  <a:srgbClr val="0057DD"/>
                </a:solidFill>
              </a:rPr>
              <a:t>x è il quadrato di un numero razionale e </a:t>
            </a:r>
            <a:r>
              <a:rPr lang="it-IT" sz="2600" b="1" dirty="0">
                <a:solidFill>
                  <a:srgbClr val="0057DD"/>
                </a:solidFill>
              </a:rPr>
              <a:t>la sua radice quadrata </a:t>
            </a:r>
            <a:r>
              <a:rPr lang="it-IT" altLang="it-IT" sz="2600" b="1" dirty="0">
                <a:solidFill>
                  <a:srgbClr val="0057DD"/>
                </a:solidFill>
              </a:rPr>
              <a:t>è un numero razionale.</a:t>
            </a:r>
            <a:br>
              <a:rPr lang="it-IT" sz="2600" b="1" i="1" dirty="0">
                <a:solidFill>
                  <a:srgbClr val="0057DD"/>
                </a:solidFill>
              </a:rPr>
            </a:br>
            <a:br>
              <a:rPr lang="it-IT" sz="2600" b="1" i="1" dirty="0">
                <a:solidFill>
                  <a:srgbClr val="0057DD"/>
                </a:solidFill>
              </a:rPr>
            </a:br>
            <a:endParaRPr lang="it-IT" sz="2600" b="1" i="1" dirty="0">
              <a:solidFill>
                <a:srgbClr val="0057DD"/>
              </a:solidFill>
            </a:endParaRPr>
          </a:p>
          <a:p>
            <a:pPr marL="361950"/>
            <a:r>
              <a:rPr lang="it-IT" sz="2600" b="1" dirty="0"/>
              <a:t> </a:t>
            </a:r>
          </a:p>
          <a:p>
            <a:pPr marL="361950"/>
            <a:endParaRPr lang="it-IT" sz="2600" b="1" dirty="0"/>
          </a:p>
          <a:p>
            <a:pPr marL="361950"/>
            <a:endParaRPr lang="it-IT" altLang="it-IT" sz="2600" b="1" dirty="0">
              <a:solidFill>
                <a:srgbClr val="0057DD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solidFill>
                  <a:srgbClr val="FF0000"/>
                </a:solidFill>
              </a:rPr>
              <a:t>In tutti gli altri casi </a:t>
            </a:r>
            <a:r>
              <a:rPr lang="it-IT" altLang="it-IT" sz="2600" b="1" dirty="0">
                <a:solidFill>
                  <a:srgbClr val="FF0000"/>
                </a:solidFill>
              </a:rPr>
              <a:t>la sua radice quadrata è un numero irrazionale. Così ottengo tanti radicali.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29BBA1-F875-B74E-BFA2-EB891985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59" y="2608553"/>
            <a:ext cx="7538417" cy="18204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E61357-D73B-BF43-966D-290744AA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42" y="5395242"/>
            <a:ext cx="5538520" cy="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>
            <a:extLst>
              <a:ext uri="{FF2B5EF4-FFF2-40B4-BE49-F238E27FC236}">
                <a16:creationId xmlns:a16="http://schemas.microsoft.com/office/drawing/2014/main" id="{0ED7977C-C5FD-7B4E-89EA-80C4F658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4578" name="Title 5">
            <a:extLst>
              <a:ext uri="{FF2B5EF4-FFF2-40B4-BE49-F238E27FC236}">
                <a16:creationId xmlns:a16="http://schemas.microsoft.com/office/drawing/2014/main" id="{58AAD19F-45BA-5240-A3BA-EBF3A40D3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563562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Radici cubiche in un grafico</a:t>
            </a:r>
          </a:p>
        </p:txBody>
      </p:sp>
      <p:pic>
        <p:nvPicPr>
          <p:cNvPr id="24582" name="Picture 11">
            <a:extLst>
              <a:ext uri="{FF2B5EF4-FFF2-40B4-BE49-F238E27FC236}">
                <a16:creationId xmlns:a16="http://schemas.microsoft.com/office/drawing/2014/main" id="{FF2EEFE7-30CC-5E41-B22F-330F704A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370"/>
            <a:ext cx="860583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lide Number Placeholder 12">
            <a:extLst>
              <a:ext uri="{FF2B5EF4-FFF2-40B4-BE49-F238E27FC236}">
                <a16:creationId xmlns:a16="http://schemas.microsoft.com/office/drawing/2014/main" id="{D9C147C3-06E4-854E-A47A-B819FA50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F3D02-51A4-974D-B4FA-76F514DD5DB4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2573" y="220899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dati da altre estrazioni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886196" y="911549"/>
            <a:ext cx="80397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Se estraggo la radice cubica di un numero razionale </a:t>
            </a:r>
            <a:r>
              <a:rPr lang="it-IT" sz="2600" b="1" i="1" dirty="0"/>
              <a:t>x </a:t>
            </a:r>
            <a:r>
              <a:rPr lang="it-IT" sz="2600" b="1" dirty="0"/>
              <a:t>trovo solo due casi possibili</a:t>
            </a:r>
          </a:p>
          <a:p>
            <a:endParaRPr lang="it-IT" sz="10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i="1" dirty="0">
                <a:solidFill>
                  <a:srgbClr val="0057DD"/>
                </a:solidFill>
              </a:rPr>
              <a:t>x è il cubo di un numero razionale e </a:t>
            </a:r>
            <a:r>
              <a:rPr lang="it-IT" sz="2600" b="1" dirty="0">
                <a:solidFill>
                  <a:srgbClr val="0057DD"/>
                </a:solidFill>
              </a:rPr>
              <a:t>la sua radice cubica </a:t>
            </a:r>
            <a:r>
              <a:rPr lang="it-IT" altLang="it-IT" sz="2600" b="1" dirty="0">
                <a:solidFill>
                  <a:srgbClr val="0057DD"/>
                </a:solidFill>
              </a:rPr>
              <a:t>è un numero razionale.</a:t>
            </a:r>
            <a:br>
              <a:rPr lang="it-IT" sz="2600" b="1" i="1" dirty="0">
                <a:solidFill>
                  <a:srgbClr val="0057DD"/>
                </a:solidFill>
              </a:rPr>
            </a:br>
            <a:br>
              <a:rPr lang="it-IT" sz="2600" b="1" i="1" dirty="0">
                <a:solidFill>
                  <a:srgbClr val="0057DD"/>
                </a:solidFill>
              </a:rPr>
            </a:br>
            <a:endParaRPr lang="it-IT" sz="2600" b="1" i="1" dirty="0">
              <a:solidFill>
                <a:srgbClr val="0057DD"/>
              </a:solidFill>
            </a:endParaRPr>
          </a:p>
          <a:p>
            <a:pPr marL="361950"/>
            <a:r>
              <a:rPr lang="it-IT" sz="2600" b="1" dirty="0"/>
              <a:t> </a:t>
            </a:r>
          </a:p>
          <a:p>
            <a:pPr marL="361950"/>
            <a:endParaRPr lang="it-IT" sz="2600" b="1" dirty="0"/>
          </a:p>
          <a:p>
            <a:pPr marL="361950"/>
            <a:endParaRPr lang="it-IT" altLang="it-IT" sz="1200" b="1" dirty="0">
              <a:solidFill>
                <a:srgbClr val="0057DD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solidFill>
                  <a:srgbClr val="FF0000"/>
                </a:solidFill>
              </a:rPr>
              <a:t>In tutti gli altri casi </a:t>
            </a:r>
            <a:r>
              <a:rPr lang="it-IT" altLang="it-IT" sz="2600" b="1" dirty="0">
                <a:solidFill>
                  <a:srgbClr val="FF0000"/>
                </a:solidFill>
              </a:rPr>
              <a:t>la sua radice cubica è un numero irrazionale. Altri radicali.</a:t>
            </a:r>
            <a:endParaRPr lang="it-IT" sz="26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8CE1AA-EC77-8F4A-8FFE-D994EE15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33" y="2684024"/>
            <a:ext cx="7791400" cy="17235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9693C1-95A4-5D4D-9994-357221F70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309269"/>
            <a:ext cx="6324600" cy="9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39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19925" y="477601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Generare numeri irrazionali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D4950-E7EF-7F4A-9D1E-14BD86E4F75A}"/>
              </a:ext>
            </a:extLst>
          </p:cNvPr>
          <p:cNvSpPr txBox="1"/>
          <p:nvPr/>
        </p:nvSpPr>
        <p:spPr>
          <a:xfrm>
            <a:off x="680101" y="1239601"/>
            <a:ext cx="7787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L’estrazione di radice è un potente strumento per generare numeri irrazionali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2E9328-9C67-CD4F-98A7-9B48E4DBBE27}"/>
              </a:ext>
            </a:extLst>
          </p:cNvPr>
          <p:cNvSpPr txBox="1"/>
          <p:nvPr/>
        </p:nvSpPr>
        <p:spPr>
          <a:xfrm>
            <a:off x="387286" y="4278638"/>
            <a:ext cx="837283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Trovi scritti in rosso i numerosi numeri irrazionali ottenuti con estrazione di radice quadrata e cubica dei numeri naturali da 1 a 10.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CC3202-BB78-734C-9451-8AE7C069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5" y="2340034"/>
            <a:ext cx="8577176" cy="16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77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296935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generati da estrazione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24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70F4F7C-F549-AE41-ABBC-2A6F1CF5F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4427"/>
            <a:ext cx="8363272" cy="9305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AFD23A-F7D1-0949-9180-669982DAAB44}"/>
              </a:ext>
            </a:extLst>
          </p:cNvPr>
          <p:cNvSpPr txBox="1"/>
          <p:nvPr/>
        </p:nvSpPr>
        <p:spPr>
          <a:xfrm>
            <a:off x="220824" y="3933056"/>
            <a:ext cx="817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 così trovo, ad esempio i seguenti radicali che descrivono numeri irrazionali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5ED2DC-5FBD-F346-8934-8A426B14A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5"/>
          <a:stretch/>
        </p:blipFill>
        <p:spPr>
          <a:xfrm>
            <a:off x="2705100" y="4910819"/>
            <a:ext cx="3744416" cy="1066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3D6DB6-2FE7-5446-8BE1-92328EB8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181407"/>
            <a:ext cx="8651576" cy="15311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9923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4">
            <a:extLst>
              <a:ext uri="{FF2B5EF4-FFF2-40B4-BE49-F238E27FC236}">
                <a16:creationId xmlns:a16="http://schemas.microsoft.com/office/drawing/2014/main" id="{51881C51-D73D-D141-908C-97CF3699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5602" name="Title 5">
            <a:extLst>
              <a:ext uri="{FF2B5EF4-FFF2-40B4-BE49-F238E27FC236}">
                <a16:creationId xmlns:a16="http://schemas.microsoft.com/office/drawing/2014/main" id="{6133DB18-0D55-674F-B72C-A75C35E0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radicali: simboli e linguaggio</a:t>
            </a:r>
          </a:p>
        </p:txBody>
      </p:sp>
      <p:sp>
        <p:nvSpPr>
          <p:cNvPr id="25603" name="TextBox 11">
            <a:extLst>
              <a:ext uri="{FF2B5EF4-FFF2-40B4-BE49-F238E27FC236}">
                <a16:creationId xmlns:a16="http://schemas.microsoft.com/office/drawing/2014/main" id="{3ABCF3C1-1A80-874D-AD9D-C95AC91D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</a:rPr>
              <a:t>In generale, un radicale si scrive nella forma</a:t>
            </a:r>
          </a:p>
        </p:txBody>
      </p:sp>
      <p:graphicFrame>
        <p:nvGraphicFramePr>
          <p:cNvPr id="25604" name="Object 2">
            <a:extLst>
              <a:ext uri="{FF2B5EF4-FFF2-40B4-BE49-F238E27FC236}">
                <a16:creationId xmlns:a16="http://schemas.microsoft.com/office/drawing/2014/main" id="{4AC5070D-1EAC-B54C-A6A9-0CAA5DF90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1524000"/>
          <a:ext cx="22034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6" name="Equation" r:id="rId3" imgW="8204200" imgH="4826000" progId="Equation.3">
                  <p:embed/>
                </p:oleObj>
              </mc:Choice>
              <mc:Fallback>
                <p:oleObj name="Equation" r:id="rId3" imgW="8204200" imgH="4826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24000"/>
                        <a:ext cx="22034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Slide Number Placeholder 12">
            <a:extLst>
              <a:ext uri="{FF2B5EF4-FFF2-40B4-BE49-F238E27FC236}">
                <a16:creationId xmlns:a16="http://schemas.microsoft.com/office/drawing/2014/main" id="{7E9E872C-5BF0-E14C-ABAB-1E94267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E4DD1-9A79-CC45-9810-82836ED5B14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400"/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D4F458ED-EBA0-454C-989F-F26D1C29E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28800"/>
            <a:ext cx="1066800" cy="990600"/>
          </a:xfrm>
          <a:prstGeom prst="flowChartAlternateProcess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08B49B-C7B2-D041-A312-F02AEF7653A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791200" y="2286000"/>
            <a:ext cx="762000" cy="152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6">
            <a:extLst>
              <a:ext uri="{FF2B5EF4-FFF2-40B4-BE49-F238E27FC236}">
                <a16:creationId xmlns:a16="http://schemas.microsoft.com/office/drawing/2014/main" id="{F3DB3DF9-D663-1F4F-8D88-AF2AB7D58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057400"/>
            <a:ext cx="1447800" cy="400050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radicando</a:t>
            </a:r>
          </a:p>
        </p:txBody>
      </p:sp>
      <p:sp>
        <p:nvSpPr>
          <p:cNvPr id="25609" name="TextBox 26">
            <a:extLst>
              <a:ext uri="{FF2B5EF4-FFF2-40B4-BE49-F238E27FC236}">
                <a16:creationId xmlns:a16="http://schemas.microsoft.com/office/drawing/2014/main" id="{2F28EC41-E8FA-1046-A007-FBF7C9EF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657600"/>
            <a:ext cx="271145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n</a:t>
            </a:r>
            <a:r>
              <a:rPr lang="it-IT" altLang="it-IT" sz="1800" b="1"/>
              <a:t> </a:t>
            </a:r>
            <a:r>
              <a:rPr lang="it-IT" altLang="it-IT" sz="1800" b="1">
                <a:solidFill>
                  <a:srgbClr val="008000"/>
                </a:solidFill>
              </a:rPr>
              <a:t>è l’indice del radicale</a:t>
            </a:r>
          </a:p>
        </p:txBody>
      </p:sp>
      <p:sp>
        <p:nvSpPr>
          <p:cNvPr id="25610" name="TextBox 28">
            <a:extLst>
              <a:ext uri="{FF2B5EF4-FFF2-40B4-BE49-F238E27FC236}">
                <a16:creationId xmlns:a16="http://schemas.microsoft.com/office/drawing/2014/main" id="{B36E2410-F1E8-0142-8D15-23B676A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3430588" cy="369888"/>
          </a:xfrm>
          <a:prstGeom prst="rect">
            <a:avLst/>
          </a:prstGeom>
          <a:solidFill>
            <a:srgbClr val="FFD9E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p</a:t>
            </a:r>
            <a:r>
              <a:rPr lang="it-IT" altLang="it-IT" sz="1800" b="1"/>
              <a:t> </a:t>
            </a:r>
            <a:r>
              <a:rPr lang="it-IT" altLang="it-IT" sz="1800" b="1">
                <a:solidFill>
                  <a:srgbClr val="0000FF"/>
                </a:solidFill>
              </a:rPr>
              <a:t>è l’esponente del radicando</a:t>
            </a:r>
          </a:p>
        </p:txBody>
      </p:sp>
      <p:sp>
        <p:nvSpPr>
          <p:cNvPr id="25611" name="TextBox 29">
            <a:extLst>
              <a:ext uri="{FF2B5EF4-FFF2-40B4-BE49-F238E27FC236}">
                <a16:creationId xmlns:a16="http://schemas.microsoft.com/office/drawing/2014/main" id="{B5FFB351-221B-384D-BC6C-2DAFD84B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0"/>
            <a:ext cx="259080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Esempio: </a:t>
            </a:r>
            <a:r>
              <a:rPr lang="it-IT" altLang="it-IT" sz="1800" b="1"/>
              <a:t>radicale</a:t>
            </a:r>
            <a:r>
              <a:rPr lang="it-IT" altLang="it-IT" sz="1800"/>
              <a:t> </a:t>
            </a:r>
          </a:p>
        </p:txBody>
      </p:sp>
      <p:graphicFrame>
        <p:nvGraphicFramePr>
          <p:cNvPr id="25612" name="Object 3">
            <a:extLst>
              <a:ext uri="{FF2B5EF4-FFF2-40B4-BE49-F238E27FC236}">
                <a16:creationId xmlns:a16="http://schemas.microsoft.com/office/drawing/2014/main" id="{AA62B94A-5FEA-0F48-802D-4AFCB4595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572000"/>
          <a:ext cx="482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7" name="Equation" r:id="rId5" imgW="8204200" imgH="5829300" progId="Equation.3">
                  <p:embed/>
                </p:oleObj>
              </mc:Choice>
              <mc:Fallback>
                <p:oleObj name="Equation" r:id="rId5" imgW="8204200" imgH="5829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0"/>
                        <a:ext cx="482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3" name="TextBox 31">
            <a:extLst>
              <a:ext uri="{FF2B5EF4-FFF2-40B4-BE49-F238E27FC236}">
                <a16:creationId xmlns:a16="http://schemas.microsoft.com/office/drawing/2014/main" id="{DED48137-020A-B84A-922F-BC2CEAD43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FF0000"/>
                </a:solidFill>
              </a:rPr>
              <a:t>Radicando:</a:t>
            </a:r>
            <a:r>
              <a:rPr lang="it-IT" altLang="it-IT" sz="1800" b="1">
                <a:solidFill>
                  <a:srgbClr val="FF0000"/>
                </a:solidFill>
              </a:rPr>
              <a:t> 5</a:t>
            </a:r>
            <a:r>
              <a:rPr lang="it-IT" altLang="it-IT" sz="1800" b="1" baseline="30000">
                <a:solidFill>
                  <a:srgbClr val="FF0000"/>
                </a:solidFill>
              </a:rPr>
              <a:t>2</a:t>
            </a:r>
            <a:r>
              <a:rPr lang="it-IT" altLang="it-IT" sz="1800" b="1"/>
              <a:t> </a:t>
            </a:r>
            <a:r>
              <a:rPr lang="it-IT" altLang="it-IT" sz="1800"/>
              <a:t>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0000FF"/>
                </a:solidFill>
              </a:rPr>
              <a:t>Esponente del radicando:</a:t>
            </a:r>
            <a:r>
              <a:rPr lang="it-IT" altLang="it-IT" sz="1800" b="1">
                <a:solidFill>
                  <a:srgbClr val="0000FF"/>
                </a:solidFill>
              </a:rPr>
              <a:t> 2</a:t>
            </a:r>
            <a:br>
              <a:rPr lang="it-IT" altLang="it-IT" sz="1800"/>
            </a:br>
            <a:r>
              <a:rPr lang="it-IT" altLang="it-IT" sz="1800" b="1" i="1">
                <a:solidFill>
                  <a:srgbClr val="008000"/>
                </a:solidFill>
              </a:rPr>
              <a:t>Indice del radicale: </a:t>
            </a:r>
            <a:r>
              <a:rPr lang="it-IT" altLang="it-IT" sz="1800" b="1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25614" name="TextBox 29">
            <a:extLst>
              <a:ext uri="{FF2B5EF4-FFF2-40B4-BE49-F238E27FC236}">
                <a16:creationId xmlns:a16="http://schemas.microsoft.com/office/drawing/2014/main" id="{11404B46-7153-454F-8039-42A20DD2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572000"/>
            <a:ext cx="259080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Esempio: </a:t>
            </a:r>
            <a:r>
              <a:rPr lang="it-IT" altLang="it-IT" sz="1800" b="1"/>
              <a:t>radicale</a:t>
            </a:r>
            <a:r>
              <a:rPr lang="it-IT" altLang="it-IT" sz="1800"/>
              <a:t> </a:t>
            </a:r>
          </a:p>
        </p:txBody>
      </p:sp>
      <p:graphicFrame>
        <p:nvGraphicFramePr>
          <p:cNvPr id="25615" name="Object 4">
            <a:extLst>
              <a:ext uri="{FF2B5EF4-FFF2-40B4-BE49-F238E27FC236}">
                <a16:creationId xmlns:a16="http://schemas.microsoft.com/office/drawing/2014/main" id="{C973E4D9-B8EF-8944-ABAE-30B5FF62C6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8600" y="4572000"/>
          <a:ext cx="3492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8" name="Equation" r:id="rId7" imgW="8382000" imgH="6705600" progId="Equation.DSMT4">
                  <p:embed/>
                </p:oleObj>
              </mc:Choice>
              <mc:Fallback>
                <p:oleObj name="Equation" r:id="rId7" imgW="8382000" imgH="670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572000"/>
                        <a:ext cx="3492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TextBox 31">
            <a:extLst>
              <a:ext uri="{FF2B5EF4-FFF2-40B4-BE49-F238E27FC236}">
                <a16:creationId xmlns:a16="http://schemas.microsoft.com/office/drawing/2014/main" id="{4A2F5F9A-6C28-7542-8288-F12D849B8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FF0000"/>
                </a:solidFill>
              </a:rPr>
              <a:t>Radicando:</a:t>
            </a:r>
            <a:r>
              <a:rPr lang="it-IT" altLang="it-IT" sz="1800" b="1">
                <a:solidFill>
                  <a:srgbClr val="FF0000"/>
                </a:solidFill>
              </a:rPr>
              <a:t> 3</a:t>
            </a:r>
            <a:r>
              <a:rPr lang="it-IT" altLang="it-IT" sz="1800" b="1"/>
              <a:t> </a:t>
            </a:r>
            <a:r>
              <a:rPr lang="it-IT" altLang="it-IT" sz="1800"/>
              <a:t>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0000FF"/>
                </a:solidFill>
              </a:rPr>
              <a:t>Esponente del radicando:</a:t>
            </a:r>
            <a:r>
              <a:rPr lang="it-IT" altLang="it-IT" sz="1800" b="1">
                <a:solidFill>
                  <a:srgbClr val="0000FF"/>
                </a:solidFill>
              </a:rPr>
              <a:t> 1</a:t>
            </a:r>
            <a:br>
              <a:rPr lang="it-IT" altLang="it-IT" sz="1800"/>
            </a:br>
            <a:r>
              <a:rPr lang="it-IT" altLang="it-IT" sz="1800" b="1" i="1">
                <a:solidFill>
                  <a:srgbClr val="008000"/>
                </a:solidFill>
              </a:rPr>
              <a:t>Indice del radicale: </a:t>
            </a:r>
            <a:r>
              <a:rPr lang="it-IT" altLang="it-IT" sz="1800" b="1">
                <a:solidFill>
                  <a:srgbClr val="008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16" y="548680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decimali sulla retta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2F473E-0126-5343-87B6-35985356D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8" y="1412776"/>
            <a:ext cx="8100392" cy="37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6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00" y="620906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razionali sulla retta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626E80-2A79-E04B-AA6A-EC463D281841}"/>
              </a:ext>
            </a:extLst>
          </p:cNvPr>
          <p:cNvSpPr txBox="1"/>
          <p:nvPr/>
        </p:nvSpPr>
        <p:spPr>
          <a:xfrm>
            <a:off x="220451" y="4149080"/>
            <a:ext cx="84561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Sulla retta ‘riempita’ dai numeri razionali rimangono dei punti ‘liberi’ per inserire altri numeri?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4CE17B-16B9-104A-866F-82A1D92CD96E}"/>
              </a:ext>
            </a:extLst>
          </p:cNvPr>
          <p:cNvSpPr txBox="1"/>
          <p:nvPr/>
        </p:nvSpPr>
        <p:spPr>
          <a:xfrm>
            <a:off x="234127" y="5188471"/>
            <a:ext cx="829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Un video risponde alla domanda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70D9D4-503B-424A-B653-DEA860EE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7" y="1961855"/>
            <a:ext cx="8537217" cy="14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95250"/>
            <a:ext cx="9145016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568" y="6436808"/>
            <a:ext cx="1763688" cy="3326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pic>
        <p:nvPicPr>
          <p:cNvPr id="2" name="2.Numeri irrazionali.mp4">
            <a:hlinkClick r:id="" action="ppaction://media"/>
            <a:extLst>
              <a:ext uri="{FF2B5EF4-FFF2-40B4-BE49-F238E27FC236}">
                <a16:creationId xmlns:a16="http://schemas.microsoft.com/office/drawing/2014/main" id="{C88F48DE-E198-814C-86B5-CC8D24200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263"/>
          <a:stretch/>
        </p:blipFill>
        <p:spPr>
          <a:xfrm>
            <a:off x="395536" y="961873"/>
            <a:ext cx="8388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19" y="328573"/>
            <a:ext cx="9145016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costruzione geometrica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1763688" cy="3326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A6ABE78-0727-DE44-A5FD-0F4F7A5A3B86}"/>
              </a:ext>
            </a:extLst>
          </p:cNvPr>
          <p:cNvGrpSpPr/>
          <p:nvPr/>
        </p:nvGrpSpPr>
        <p:grpSpPr>
          <a:xfrm>
            <a:off x="971600" y="1081672"/>
            <a:ext cx="7200800" cy="5527144"/>
            <a:chOff x="971600" y="1081672"/>
            <a:chExt cx="7200800" cy="552714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2322088-D0E4-3A4E-8DE5-830E7A2E9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632" y="1081672"/>
              <a:ext cx="6192688" cy="4038944"/>
            </a:xfrm>
            <a:prstGeom prst="rect">
              <a:avLst/>
            </a:prstGeom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35DC2EF-2460-524A-A9CB-0AFD21D2C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3928" y="4581128"/>
              <a:ext cx="864096" cy="750646"/>
            </a:xfrm>
            <a:prstGeom prst="straightConnector1">
              <a:avLst/>
            </a:prstGeom>
            <a:ln w="53975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779533F8-3128-644A-A51C-21108A36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5331774"/>
              <a:ext cx="7200800" cy="127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03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548680"/>
            <a:ext cx="5976664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primo tentativo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48376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04A80A-03F1-8D4B-B0B4-D966A1D2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18066"/>
            <a:ext cx="5445410" cy="31514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ECB022-2B59-DC40-828C-C7DA7FC6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993869"/>
            <a:ext cx="7366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4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2436" y="74712"/>
            <a:ext cx="5976664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altro tentativo per capire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48376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C6D8B1-31F7-2E4D-80FD-B8E8785CC908}"/>
              </a:ext>
            </a:extLst>
          </p:cNvPr>
          <p:cNvSpPr txBox="1"/>
          <p:nvPr/>
        </p:nvSpPr>
        <p:spPr>
          <a:xfrm>
            <a:off x="318356" y="5181421"/>
            <a:ext cx="800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Ripeto questo ragionamento con altre frazioni, … e arriva l’idea di una dimostrazione generale, che trovi negli approfondimenti.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C7D238-E938-374F-848E-8FD40956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64" y="738664"/>
            <a:ext cx="5923064" cy="44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596" y="476672"/>
            <a:ext cx="7056784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scoperta di un nuovo numero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6B2288-65B9-8E43-9132-56372EF87A2B}"/>
              </a:ext>
            </a:extLst>
          </p:cNvPr>
          <p:cNvSpPr txBox="1"/>
          <p:nvPr/>
        </p:nvSpPr>
        <p:spPr>
          <a:xfrm>
            <a:off x="971600" y="1412776"/>
            <a:ext cx="6984776" cy="1384995"/>
          </a:xfrm>
          <a:prstGeom prst="rect">
            <a:avLst/>
          </a:prstGeom>
          <a:solidFill>
            <a:srgbClr val="FFFEE8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Già gli antichi greci hanno dimostrato che la radice quadrata di 2 non può essere un numero razionale.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F6A1E0-1653-C143-B8C4-FB748A97D283}"/>
              </a:ext>
            </a:extLst>
          </p:cNvPr>
          <p:cNvSpPr txBox="1"/>
          <p:nvPr/>
        </p:nvSpPr>
        <p:spPr>
          <a:xfrm>
            <a:off x="588110" y="3068960"/>
            <a:ext cx="7751756" cy="26776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Perciò il risultato della radice quadrata di 2: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una frazione;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 numero decimale finito;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 decimale periodico.</a:t>
            </a:r>
          </a:p>
        </p:txBody>
      </p:sp>
    </p:spTree>
    <p:extLst>
      <p:ext uri="{BB962C8B-B14F-4D97-AF65-F5344CB8AC3E}">
        <p14:creationId xmlns:p14="http://schemas.microsoft.com/office/powerpoint/2010/main" val="133171559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22902</TotalTime>
  <Words>967</Words>
  <Application>Microsoft Macintosh PowerPoint</Application>
  <PresentationFormat>Presentazione su schermo (4:3)</PresentationFormat>
  <Paragraphs>145</Paragraphs>
  <Slides>25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Arial Black</vt:lpstr>
      <vt:lpstr>Arial Narrow</vt:lpstr>
      <vt:lpstr>Arial Narrow Bold Italic</vt:lpstr>
      <vt:lpstr>Calibri</vt:lpstr>
      <vt:lpstr>Times New Roman</vt:lpstr>
      <vt:lpstr>Wingdings</vt:lpstr>
      <vt:lpstr>Struttura predefinita</vt:lpstr>
      <vt:lpstr>Equation</vt:lpstr>
      <vt:lpstr>Numeri irrazionali e radicali</vt:lpstr>
      <vt:lpstr>Numeri razionali, frazioni e numeri decimali</vt:lpstr>
      <vt:lpstr>Frazioni e numeri decimali sulla retta</vt:lpstr>
      <vt:lpstr>I numeri razionali sulla retta</vt:lpstr>
      <vt:lpstr>Video</vt:lpstr>
      <vt:lpstr>La costruzione geometrica</vt:lpstr>
      <vt:lpstr>Un primo tentativo</vt:lpstr>
      <vt:lpstr>Un altro tentativo per capire</vt:lpstr>
      <vt:lpstr>La scoperta di un nuovo numero</vt:lpstr>
      <vt:lpstr>Come scrivo la radice quadrata di 2?</vt:lpstr>
      <vt:lpstr>Simboli e linguaggio</vt:lpstr>
      <vt:lpstr>Difficoltà dei radicali  </vt:lpstr>
      <vt:lpstr>Radice di 2 nella storia del pensiero</vt:lpstr>
      <vt:lpstr>Il lato e la diagonale del quadrato sono incommensurabili </vt:lpstr>
      <vt:lpstr>Radici quadrate di altri numeri razionali</vt:lpstr>
      <vt:lpstr>Presentazione standard di PowerPoint</vt:lpstr>
      <vt:lpstr>Presentazione standard di PowerPoint</vt:lpstr>
      <vt:lpstr>L’estrazione di radice nella storia della matematica</vt:lpstr>
      <vt:lpstr>Radici quadrate in un grafico</vt:lpstr>
      <vt:lpstr>Numeri irrazionali scoperti con l’estrazione di radice</vt:lpstr>
      <vt:lpstr>Radici cubiche in un grafico</vt:lpstr>
      <vt:lpstr>Numeri irrazionali dati da altre estrazioni di radice</vt:lpstr>
      <vt:lpstr>Generare numeri irrazionali</vt:lpstr>
      <vt:lpstr>Numeri irrazionali generati da estrazione di radice</vt:lpstr>
      <vt:lpstr>I radicali: simboli e linguaggio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861</cp:revision>
  <dcterms:created xsi:type="dcterms:W3CDTF">2017-02-12T15:56:00Z</dcterms:created>
  <dcterms:modified xsi:type="dcterms:W3CDTF">2023-10-21T05:32:02Z</dcterms:modified>
  <cp:category/>
</cp:coreProperties>
</file>