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2"/>
  </p:notesMasterIdLst>
  <p:handoutMasterIdLst>
    <p:handoutMasterId r:id="rId33"/>
  </p:handoutMasterIdLst>
  <p:sldIdLst>
    <p:sldId id="326" r:id="rId2"/>
    <p:sldId id="346" r:id="rId3"/>
    <p:sldId id="380" r:id="rId4"/>
    <p:sldId id="381" r:id="rId5"/>
    <p:sldId id="382" r:id="rId6"/>
    <p:sldId id="388" r:id="rId7"/>
    <p:sldId id="389" r:id="rId8"/>
    <p:sldId id="383" r:id="rId9"/>
    <p:sldId id="384" r:id="rId10"/>
    <p:sldId id="385" r:id="rId11"/>
    <p:sldId id="335" r:id="rId12"/>
    <p:sldId id="395" r:id="rId13"/>
    <p:sldId id="355" r:id="rId14"/>
    <p:sldId id="386" r:id="rId15"/>
    <p:sldId id="357" r:id="rId16"/>
    <p:sldId id="387" r:id="rId17"/>
    <p:sldId id="373" r:id="rId18"/>
    <p:sldId id="374" r:id="rId19"/>
    <p:sldId id="375" r:id="rId20"/>
    <p:sldId id="362" r:id="rId21"/>
    <p:sldId id="377" r:id="rId22"/>
    <p:sldId id="376" r:id="rId23"/>
    <p:sldId id="351" r:id="rId24"/>
    <p:sldId id="390" r:id="rId25"/>
    <p:sldId id="391" r:id="rId26"/>
    <p:sldId id="392" r:id="rId27"/>
    <p:sldId id="393" r:id="rId28"/>
    <p:sldId id="394" r:id="rId29"/>
    <p:sldId id="396" r:id="rId30"/>
    <p:sldId id="378" r:id="rId31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ymbol" pitchFamily="2" charset="2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07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>
            <a:extLst>
              <a:ext uri="{FF2B5EF4-FFF2-40B4-BE49-F238E27FC236}">
                <a16:creationId xmlns:a16="http://schemas.microsoft.com/office/drawing/2014/main" id="{22BC2F2A-DE0C-6143-B633-E5D7B81D333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1" name="Rectangle 3">
            <a:extLst>
              <a:ext uri="{FF2B5EF4-FFF2-40B4-BE49-F238E27FC236}">
                <a16:creationId xmlns:a16="http://schemas.microsoft.com/office/drawing/2014/main" id="{4BBEAC9E-A442-8347-9895-B6C1D0BAAE42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2" name="Rectangle 4">
            <a:extLst>
              <a:ext uri="{FF2B5EF4-FFF2-40B4-BE49-F238E27FC236}">
                <a16:creationId xmlns:a16="http://schemas.microsoft.com/office/drawing/2014/main" id="{5265063D-B4EE-D04A-9DB3-2D407CBA3774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8853" name="Rectangle 5">
            <a:extLst>
              <a:ext uri="{FF2B5EF4-FFF2-40B4-BE49-F238E27FC236}">
                <a16:creationId xmlns:a16="http://schemas.microsoft.com/office/drawing/2014/main" id="{486F057E-7F49-014A-AE93-B1930142C391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26FA1807-F116-B140-82B8-6C2729C714A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>
            <a:extLst>
              <a:ext uri="{FF2B5EF4-FFF2-40B4-BE49-F238E27FC236}">
                <a16:creationId xmlns:a16="http://schemas.microsoft.com/office/drawing/2014/main" id="{78191DA8-1B6D-DF4F-B238-1FCC2D090A8C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9875" name="Rectangle 3">
            <a:extLst>
              <a:ext uri="{FF2B5EF4-FFF2-40B4-BE49-F238E27FC236}">
                <a16:creationId xmlns:a16="http://schemas.microsoft.com/office/drawing/2014/main" id="{0EAFFB54-7185-3746-AB12-B908D2C01C7B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33D82F89-5FE2-7248-B2BA-58651BC034EB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5">
            <a:extLst>
              <a:ext uri="{FF2B5EF4-FFF2-40B4-BE49-F238E27FC236}">
                <a16:creationId xmlns:a16="http://schemas.microsoft.com/office/drawing/2014/main" id="{32762EE2-9618-BC4E-A670-9DDAEAA1DBC1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79878" name="Rectangle 6">
            <a:extLst>
              <a:ext uri="{FF2B5EF4-FFF2-40B4-BE49-F238E27FC236}">
                <a16:creationId xmlns:a16="http://schemas.microsoft.com/office/drawing/2014/main" id="{964A842D-BF26-8F46-B6E7-09A3874128D0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  <p:sp>
        <p:nvSpPr>
          <p:cNvPr id="79879" name="Rectangle 7">
            <a:extLst>
              <a:ext uri="{FF2B5EF4-FFF2-40B4-BE49-F238E27FC236}">
                <a16:creationId xmlns:a16="http://schemas.microsoft.com/office/drawing/2014/main" id="{7BA7A305-DAEE-EC4D-B851-503E1E0595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fld id="{4FB3B6E5-9B2B-0943-B113-7EC1E0456FC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ＭＳ Ｐゴシック" pitchFamily="-10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-105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egnaposto immagine diapositiva 1">
            <a:extLst>
              <a:ext uri="{FF2B5EF4-FFF2-40B4-BE49-F238E27FC236}">
                <a16:creationId xmlns:a16="http://schemas.microsoft.com/office/drawing/2014/main" id="{B9881E71-316F-1640-BD8A-00915AC8564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Segnaposto note 2">
            <a:extLst>
              <a:ext uri="{FF2B5EF4-FFF2-40B4-BE49-F238E27FC236}">
                <a16:creationId xmlns:a16="http://schemas.microsoft.com/office/drawing/2014/main" id="{3953B36D-309B-2340-817A-0931D4C7B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altLang="it-IT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2" name="Segnaposto numero diapositiva 3">
            <a:extLst>
              <a:ext uri="{FF2B5EF4-FFF2-40B4-BE49-F238E27FC236}">
                <a16:creationId xmlns:a16="http://schemas.microsoft.com/office/drawing/2014/main" id="{60D99D59-4DF3-C349-A005-5BE0BD8B5A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0BF0757-C0AE-824D-B978-C0E48FEBEBDF}" type="slidenum">
              <a:rPr lang="it-IT" altLang="it-IT" sz="1200">
                <a:latin typeface="Arial" panose="020B0604020202020204" pitchFamily="34" charset="0"/>
              </a:rPr>
              <a:pPr eaLnBrk="1" hangingPunct="1"/>
              <a:t>11</a:t>
            </a:fld>
            <a:endParaRPr lang="it-IT" altLang="it-IT" sz="1200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A66CB7A1-23BD-9743-84EE-009E87248152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4CB06AAD-FE53-8046-989A-5DBD3ABF9B11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6" name="Rectangle 4">
              <a:extLst>
                <a:ext uri="{FF2B5EF4-FFF2-40B4-BE49-F238E27FC236}">
                  <a16:creationId xmlns:a16="http://schemas.microsoft.com/office/drawing/2014/main" id="{B765BB01-CE9E-3A44-81D0-C2774FAA60E0}"/>
                </a:ext>
              </a:extLst>
            </p:cNvPr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grpSp>
          <p:nvGrpSpPr>
            <p:cNvPr id="7" name="Group 5">
              <a:extLst>
                <a:ext uri="{FF2B5EF4-FFF2-40B4-BE49-F238E27FC236}">
                  <a16:creationId xmlns:a16="http://schemas.microsoft.com/office/drawing/2014/main" id="{6DD7AE89-ED47-8947-AFA4-16A742514B9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8" name="Rectangle 6">
                <a:extLst>
                  <a:ext uri="{FF2B5EF4-FFF2-40B4-BE49-F238E27FC236}">
                    <a16:creationId xmlns:a16="http://schemas.microsoft.com/office/drawing/2014/main" id="{7EE3E34D-A64E-3341-92B9-D6AED50DB560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9" name="Rectangle 7">
                <a:extLst>
                  <a:ext uri="{FF2B5EF4-FFF2-40B4-BE49-F238E27FC236}">
                    <a16:creationId xmlns:a16="http://schemas.microsoft.com/office/drawing/2014/main" id="{48CCE1F1-3278-C248-AA11-76AB7A2CEF62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0" name="Rectangle 8">
                <a:extLst>
                  <a:ext uri="{FF2B5EF4-FFF2-40B4-BE49-F238E27FC236}">
                    <a16:creationId xmlns:a16="http://schemas.microsoft.com/office/drawing/2014/main" id="{EE6E6351-5F20-8844-BE1A-1A0F8F66CFAA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1" name="Rectangle 9">
                <a:extLst>
                  <a:ext uri="{FF2B5EF4-FFF2-40B4-BE49-F238E27FC236}">
                    <a16:creationId xmlns:a16="http://schemas.microsoft.com/office/drawing/2014/main" id="{22BEBE8E-6479-AD4F-B5F5-3C839755376B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2" name="Rectangle 10">
                <a:extLst>
                  <a:ext uri="{FF2B5EF4-FFF2-40B4-BE49-F238E27FC236}">
                    <a16:creationId xmlns:a16="http://schemas.microsoft.com/office/drawing/2014/main" id="{9C8741D6-D88F-B348-AF86-391DDE9AD15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3" name="Rectangle 11">
                <a:extLst>
                  <a:ext uri="{FF2B5EF4-FFF2-40B4-BE49-F238E27FC236}">
                    <a16:creationId xmlns:a16="http://schemas.microsoft.com/office/drawing/2014/main" id="{C758703D-ACFD-D244-8E47-60B946611699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4" name="Rectangle 12">
                <a:extLst>
                  <a:ext uri="{FF2B5EF4-FFF2-40B4-BE49-F238E27FC236}">
                    <a16:creationId xmlns:a16="http://schemas.microsoft.com/office/drawing/2014/main" id="{5FE61DEF-4D9C-DE47-BD27-0830ED3133B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5" name="Rectangle 13">
                <a:extLst>
                  <a:ext uri="{FF2B5EF4-FFF2-40B4-BE49-F238E27FC236}">
                    <a16:creationId xmlns:a16="http://schemas.microsoft.com/office/drawing/2014/main" id="{4A6667E0-3F6B-EE4A-8F61-D719364123DC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6" name="Rectangle 14">
                <a:extLst>
                  <a:ext uri="{FF2B5EF4-FFF2-40B4-BE49-F238E27FC236}">
                    <a16:creationId xmlns:a16="http://schemas.microsoft.com/office/drawing/2014/main" id="{383D0385-BC82-DD4D-A868-95A38050F4D1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17" name="Rectangle 15">
                <a:extLst>
                  <a:ext uri="{FF2B5EF4-FFF2-40B4-BE49-F238E27FC236}">
                    <a16:creationId xmlns:a16="http://schemas.microsoft.com/office/drawing/2014/main" id="{D63D4883-2A93-F947-AF32-4ECAC713A05F}"/>
                  </a:ext>
                </a:extLst>
              </p:cNvPr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1pPr>
                <a:lvl2pPr marL="37931725" indent="-37474525"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2pPr>
                <a:lvl3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3pPr>
                <a:lvl4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4pPr>
                <a:lvl5pPr eaLnBrk="0" hangingPunct="0"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Symbol" pitchFamily="2" charset="2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/>
                <a:endParaRPr lang="fr-FR" altLang="it-IT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5139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2971800" y="1828800"/>
            <a:ext cx="60198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5140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2971800" y="4267200"/>
            <a:ext cx="60198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326389AD-E5BA-9F4D-918E-7480AA1B747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19" name="Rectangle 17">
            <a:extLst>
              <a:ext uri="{FF2B5EF4-FFF2-40B4-BE49-F238E27FC236}">
                <a16:creationId xmlns:a16="http://schemas.microsoft.com/office/drawing/2014/main" id="{EA93EFC8-DDE5-074E-91AF-F5BCB94923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20" name="Rectangle 18">
            <a:extLst>
              <a:ext uri="{FF2B5EF4-FFF2-40B4-BE49-F238E27FC236}">
                <a16:creationId xmlns:a16="http://schemas.microsoft.com/office/drawing/2014/main" id="{7D21A0D5-3705-6147-AE21-3F59A48D13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40A476-A288-344C-88AD-BFF4455FB59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525211878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CC46149F-06B2-6B44-BA2C-26D81C3DFBB1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FD203ABB-0FDB-E142-B489-EDD6F01CA4D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6881B4B-3235-5B42-8605-BFD57DF4BD4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F4624ED9-93C8-9340-B592-C8260691F9C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69447070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457200"/>
            <a:ext cx="2057400" cy="54102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457200"/>
            <a:ext cx="6019800" cy="54102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88AA0890-A72A-F740-A5A6-828039EF0EF3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17B57B1-5B51-2B42-9C79-3A3D25A1C575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25D8C2-9988-1E44-9AC9-231D7F8E2AE4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889256BE-35DA-BB4C-A49A-DA58FFB86BA8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78110961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olo, test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3716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589187C0-0939-D84D-A158-037A200D46E8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4CB6C8C6-9996-C447-AA01-F87A84E8DC1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4A15CB-5B75-FE4C-93A8-23738AF47241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96AEC94C-19CA-0E4D-80B0-48FC5EFEA80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63188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D06514C5-E685-194A-BA9A-9401F7345FB0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2B8E3A29-3E2F-8345-AE82-FEB74B14E1BA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E05D27-685B-AB4F-99EE-3C383A699B16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72FE4B41-BE5D-084D-BE61-DC849BD479E4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66325230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16FC239B-B87F-8947-B395-15B11DD3CA4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309AF299-A3B7-1A45-96BE-9F108CE230D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EEFD773-677F-DD40-94C2-601420CC9152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6" name="Rectangle 16">
            <a:extLst>
              <a:ext uri="{FF2B5EF4-FFF2-40B4-BE49-F238E27FC236}">
                <a16:creationId xmlns:a16="http://schemas.microsoft.com/office/drawing/2014/main" id="{BD63EBAE-C586-3240-9DB4-76F6F846F21C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643901025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B49DD99A-8572-234A-9441-48BDFBA1167A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C67CF9D-2A33-8749-B8D7-24112B9D34D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83D04F-BFE9-FC40-B0A0-1EE02D96D1A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EA066725-ED6E-024E-943D-A8C099DD1FF3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988687204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3BDDF9A-9F11-3D48-B910-04B1E42665F5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8" name="Rectangle 3">
            <a:extLst>
              <a:ext uri="{FF2B5EF4-FFF2-40B4-BE49-F238E27FC236}">
                <a16:creationId xmlns:a16="http://schemas.microsoft.com/office/drawing/2014/main" id="{3228DB63-6037-3541-A11C-ECB3E6BCA849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EE08C-95AF-6546-AD26-7B6CF386BAE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9" name="Rectangle 16">
            <a:extLst>
              <a:ext uri="{FF2B5EF4-FFF2-40B4-BE49-F238E27FC236}">
                <a16:creationId xmlns:a16="http://schemas.microsoft.com/office/drawing/2014/main" id="{69B38A1B-5874-D941-B81D-3BC12C2294DD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35358051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5348632-B3B2-FD47-9F0E-D2B07DFD6202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8EDE0DE-5FE8-9445-99A1-0F285C07E71B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3022F-FB12-3D41-B1C7-84E0BA87BF8E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5" name="Rectangle 16">
            <a:extLst>
              <a:ext uri="{FF2B5EF4-FFF2-40B4-BE49-F238E27FC236}">
                <a16:creationId xmlns:a16="http://schemas.microsoft.com/office/drawing/2014/main" id="{53677FE9-4FA7-4A4A-AD22-2058522C61E0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2360355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4588E07-75ED-0947-8924-60AB066B2619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0AE2764-2431-CB4A-A318-DDC35C28C080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6017C83-AA4F-EE4D-B514-758D3345CE7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4" name="Rectangle 16">
            <a:extLst>
              <a:ext uri="{FF2B5EF4-FFF2-40B4-BE49-F238E27FC236}">
                <a16:creationId xmlns:a16="http://schemas.microsoft.com/office/drawing/2014/main" id="{BAB5DDFE-E444-3940-9993-6156B4D9AD52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5519083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8538B39F-4DC3-BC41-A478-E6595966002B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D954305D-27CA-4049-B831-C6AFC1579EE8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35527C5-EF4C-2947-94E0-C8E625D1E43F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556BB3AC-27CA-6E4A-B07A-AE89DEC0CFB6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243047682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77AEB928-D368-8A49-9326-50296BD1C9CE}"/>
              </a:ext>
            </a:extLst>
          </p:cNvPr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3C5852C4-EF13-F64E-9328-32F3B8D8AC56}"/>
              </a:ext>
            </a:extLst>
          </p:cNvPr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35D94B-0162-814A-960A-221DB058E40C}" type="slidenum">
              <a:rPr lang="it-IT" altLang="it-IT"/>
              <a:pPr/>
              <a:t>‹N›</a:t>
            </a:fld>
            <a:endParaRPr lang="it-IT" altLang="it-IT"/>
          </a:p>
        </p:txBody>
      </p:sp>
      <p:sp>
        <p:nvSpPr>
          <p:cNvPr id="7" name="Rectangle 16">
            <a:extLst>
              <a:ext uri="{FF2B5EF4-FFF2-40B4-BE49-F238E27FC236}">
                <a16:creationId xmlns:a16="http://schemas.microsoft.com/office/drawing/2014/main" id="{A1097A59-C1A2-B945-8736-0EF4A550603E}"/>
              </a:ext>
            </a:extLst>
          </p:cNvPr>
          <p:cNvSpPr>
            <a:spLocks noGrp="1" noChangeArrowheads="1"/>
          </p:cNvSpPr>
          <p:nvPr>
            <p:ph type="dt" sz="half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017178523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77242A3-66BD-A74E-B9AF-0AF70D095CF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Arial" panose="020B0604020202020204" pitchFamily="34" charset="0"/>
              </a:defRPr>
            </a:lvl1pPr>
          </a:lstStyle>
          <a:p>
            <a:r>
              <a:rPr lang="it-IT" altLang="it-IT"/>
              <a:t>Ida Spagnuolo 2020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3EE1AED-F152-C240-BCA3-B903E5BAE424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anose="020B0604020202020204" pitchFamily="34" charset="0"/>
              </a:defRPr>
            </a:lvl1pPr>
          </a:lstStyle>
          <a:p>
            <a:fld id="{B5ECE2C8-FC10-1A4F-94B3-E01CD123CBAB}" type="slidenum">
              <a:rPr lang="it-IT" altLang="it-IT"/>
              <a:pPr/>
              <a:t>‹N›</a:t>
            </a:fld>
            <a:endParaRPr lang="it-IT" altLang="it-IT"/>
          </a:p>
        </p:txBody>
      </p:sp>
      <p:grpSp>
        <p:nvGrpSpPr>
          <p:cNvPr id="1028" name="Group 4">
            <a:extLst>
              <a:ext uri="{FF2B5EF4-FFF2-40B4-BE49-F238E27FC236}">
                <a16:creationId xmlns:a16="http://schemas.microsoft.com/office/drawing/2014/main" id="{406047D8-C790-F84A-8829-B55CFFB0173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546100"/>
            <a:chOff x="0" y="0"/>
            <a:chExt cx="5760" cy="344"/>
          </a:xfrm>
        </p:grpSpPr>
        <p:sp>
          <p:nvSpPr>
            <p:cNvPr id="4101" name="Rectangle 5">
              <a:extLst>
                <a:ext uri="{FF2B5EF4-FFF2-40B4-BE49-F238E27FC236}">
                  <a16:creationId xmlns:a16="http://schemas.microsoft.com/office/drawing/2014/main" id="{22E494F9-5898-3D47-843A-1886C97A38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2" name="Rectangle 6">
              <a:extLst>
                <a:ext uri="{FF2B5EF4-FFF2-40B4-BE49-F238E27FC236}">
                  <a16:creationId xmlns:a16="http://schemas.microsoft.com/office/drawing/2014/main" id="{BF6138A7-4E5A-044F-B5DF-ED75A1A7F84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3" name="Rectangle 7">
              <a:extLst>
                <a:ext uri="{FF2B5EF4-FFF2-40B4-BE49-F238E27FC236}">
                  <a16:creationId xmlns:a16="http://schemas.microsoft.com/office/drawing/2014/main" id="{3E9FEBB3-12D7-694F-9222-F34DF05DE5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4" name="Rectangle 8">
              <a:extLst>
                <a:ext uri="{FF2B5EF4-FFF2-40B4-BE49-F238E27FC236}">
                  <a16:creationId xmlns:a16="http://schemas.microsoft.com/office/drawing/2014/main" id="{AFD8D230-CCC0-B14B-B949-E137A55C2E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5" name="Rectangle 9">
              <a:extLst>
                <a:ext uri="{FF2B5EF4-FFF2-40B4-BE49-F238E27FC236}">
                  <a16:creationId xmlns:a16="http://schemas.microsoft.com/office/drawing/2014/main" id="{943AF9F6-B6B4-8749-8C20-AF4C0DAB78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6" name="Rectangle 10">
              <a:extLst>
                <a:ext uri="{FF2B5EF4-FFF2-40B4-BE49-F238E27FC236}">
                  <a16:creationId xmlns:a16="http://schemas.microsoft.com/office/drawing/2014/main" id="{FBA420AB-D106-1243-88D5-D855C531AF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hlin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7" name="Rectangle 11">
              <a:extLst>
                <a:ext uri="{FF2B5EF4-FFF2-40B4-BE49-F238E27FC236}">
                  <a16:creationId xmlns:a16="http://schemas.microsoft.com/office/drawing/2014/main" id="{056A05DE-3770-9243-9CC2-8E8C9B1BC5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>
                <a:latin typeface="Times New Roman" panose="02020603050405020304" pitchFamily="18" charset="0"/>
              </a:endParaRPr>
            </a:p>
          </p:txBody>
        </p:sp>
        <p:sp>
          <p:nvSpPr>
            <p:cNvPr id="4108" name="Rectangle 12">
              <a:extLst>
                <a:ext uri="{FF2B5EF4-FFF2-40B4-BE49-F238E27FC236}">
                  <a16:creationId xmlns:a16="http://schemas.microsoft.com/office/drawing/2014/main" id="{AFDC3071-2391-DD4E-9454-018F00466E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109" name="Rectangle 13">
              <a:extLst>
                <a:ext uri="{FF2B5EF4-FFF2-40B4-BE49-F238E27FC236}">
                  <a16:creationId xmlns:a16="http://schemas.microsoft.com/office/drawing/2014/main" id="{FEAE78FB-FA2B-7947-B035-79D6E465081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1pPr>
              <a:lvl2pPr marL="37931725" indent="-37474525"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2pPr>
              <a:lvl3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3pPr>
              <a:lvl4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4pPr>
              <a:lvl5pPr eaLnBrk="0" hangingPunct="0"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Symbol" pitchFamily="2" charset="2"/>
                  <a:ea typeface="ＭＳ Ｐゴシック" panose="020B0600070205080204" pitchFamily="34" charset="-128"/>
                </a:defRPr>
              </a:lvl9pPr>
            </a:lstStyle>
            <a:p>
              <a:pPr eaLnBrk="1" hangingPunct="1"/>
              <a:endParaRPr lang="fr-FR" altLang="it-IT" sz="1800">
                <a:solidFill>
                  <a:schemeClr val="accent2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4110" name="Rectangle 14">
            <a:extLst>
              <a:ext uri="{FF2B5EF4-FFF2-40B4-BE49-F238E27FC236}">
                <a16:creationId xmlns:a16="http://schemas.microsoft.com/office/drawing/2014/main" id="{3BDCD31E-DA7F-4840-8565-6F2F1C5721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57200"/>
            <a:ext cx="8229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4111" name="Rectangle 15">
            <a:extLst>
              <a:ext uri="{FF2B5EF4-FFF2-40B4-BE49-F238E27FC236}">
                <a16:creationId xmlns:a16="http://schemas.microsoft.com/office/drawing/2014/main" id="{435CF6F5-3BC0-2243-9F1D-A65DB52271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81200"/>
            <a:ext cx="8229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4112" name="Rectangle 16">
            <a:extLst>
              <a:ext uri="{FF2B5EF4-FFF2-40B4-BE49-F238E27FC236}">
                <a16:creationId xmlns:a16="http://schemas.microsoft.com/office/drawing/2014/main" id="{2C32BA39-E56D-C245-B2D6-CDA29F54E98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anose="020B0604020202020204" pitchFamily="34" charset="0"/>
              </a:defRPr>
            </a:lvl1pPr>
          </a:lstStyle>
          <a:p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1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</p:sldLayoutIdLst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1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1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4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0" grpId="0"/>
      <p:bldP spid="4111" grpId="0" build="p">
        <p:tmplLst>
          <p:tmpl lvl="1">
            <p:tnLst>
              <p:par>
                <p:cTn presetID="44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44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1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4111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41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05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ＭＳ Ｐゴシック" pitchFamily="-105" charset="-128"/>
          <a:cs typeface="ＭＳ Ｐゴシック" pitchFamily="-105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  <a:ea typeface="ＭＳ Ｐゴシック" pitchFamily="-105" charset="-128"/>
          <a:cs typeface="ＭＳ Ｐゴシック" pitchFamily="-105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ＭＳ Ｐゴシック" pitchFamily="-105" charset="-128"/>
          <a:cs typeface="ＭＳ Ｐゴシック" pitchFamily="-105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  <a:ea typeface="ＭＳ Ｐゴシック" pitchFamily="-105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  <a:ea typeface="ＭＳ Ｐゴシック" pitchFamily="-105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  <a:ea typeface="ＭＳ Ｐゴシック" pitchFamily="-105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ea typeface="ＭＳ Ｐゴシック" pitchFamily="-105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olo 3">
            <a:extLst>
              <a:ext uri="{FF2B5EF4-FFF2-40B4-BE49-F238E27FC236}">
                <a16:creationId xmlns:a16="http://schemas.microsoft.com/office/drawing/2014/main" id="{8CBBFA1A-4BE1-824A-B20F-C90A462BE45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altLang="it-IT">
                <a:ea typeface="ＭＳ Ｐゴシック" panose="020B0600070205080204" pitchFamily="34" charset="-128"/>
              </a:rPr>
              <a:t>Parallelismo e perpendicolarità</a:t>
            </a:r>
          </a:p>
        </p:txBody>
      </p:sp>
      <p:sp>
        <p:nvSpPr>
          <p:cNvPr id="16387" name="Slide Number Placeholder 3">
            <a:extLst>
              <a:ext uri="{FF2B5EF4-FFF2-40B4-BE49-F238E27FC236}">
                <a16:creationId xmlns:a16="http://schemas.microsoft.com/office/drawing/2014/main" id="{D1536B4F-2121-DC43-9966-D380649F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DB66E9D-937D-2B47-ABC2-9A557273760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6388" name="Footer Placeholder 4">
            <a:extLst>
              <a:ext uri="{FF2B5EF4-FFF2-40B4-BE49-F238E27FC236}">
                <a16:creationId xmlns:a16="http://schemas.microsoft.com/office/drawing/2014/main" id="{5EBCF994-F1FF-1142-856E-99F1786AC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Number Placeholder 2">
            <a:extLst>
              <a:ext uri="{FF2B5EF4-FFF2-40B4-BE49-F238E27FC236}">
                <a16:creationId xmlns:a16="http://schemas.microsoft.com/office/drawing/2014/main" id="{1E431443-7F15-8743-9421-D5F7AB5BE9F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19BDCEB-A857-E14D-8BC3-36EF9D8519DD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5603" name="Footer Placeholder 3">
            <a:extLst>
              <a:ext uri="{FF2B5EF4-FFF2-40B4-BE49-F238E27FC236}">
                <a16:creationId xmlns:a16="http://schemas.microsoft.com/office/drawing/2014/main" id="{09090541-4142-0745-BEFE-DDF856E62DB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00400" y="6477000"/>
            <a:ext cx="2895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9E1EE4A3-A2B8-B047-98F2-3D9F6003E9BA}"/>
              </a:ext>
            </a:extLst>
          </p:cNvPr>
          <p:cNvSpPr txBox="1">
            <a:spLocks/>
          </p:cNvSpPr>
          <p:nvPr/>
        </p:nvSpPr>
        <p:spPr bwMode="auto">
          <a:xfrm>
            <a:off x="304800" y="1981200"/>
            <a:ext cx="86868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4000" b="1">
                <a:latin typeface="Arial" panose="020B0604020202020204" pitchFamily="34" charset="0"/>
              </a:rPr>
              <a:t>Quando passo dal piano allo spazio, esamino anche le posizioni di una retta rispetto a un piano</a:t>
            </a: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2">
            <a:extLst>
              <a:ext uri="{FF2B5EF4-FFF2-40B4-BE49-F238E27FC236}">
                <a16:creationId xmlns:a16="http://schemas.microsoft.com/office/drawing/2014/main" id="{E63AE80F-EA58-9041-96B6-1F3019EBCA4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1837829-2054-E44E-B0F8-E96492D8AD7F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6627" name="Footer Placeholder 3">
            <a:extLst>
              <a:ext uri="{FF2B5EF4-FFF2-40B4-BE49-F238E27FC236}">
                <a16:creationId xmlns:a16="http://schemas.microsoft.com/office/drawing/2014/main" id="{1CFD008E-387C-C14B-AD80-C6DE4217DC5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8C477FD-EE25-0748-AA11-0726157D2FB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895600" y="2819400"/>
            <a:ext cx="76200" cy="1588"/>
          </a:xfrm>
          <a:prstGeom prst="line">
            <a:avLst/>
          </a:prstGeom>
          <a:noFill/>
          <a:ln w="25400">
            <a:solidFill>
              <a:schemeClr val="accent1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6629" name="Picture 10" descr="porte-calcio3.jpg">
            <a:extLst>
              <a:ext uri="{FF2B5EF4-FFF2-40B4-BE49-F238E27FC236}">
                <a16:creationId xmlns:a16="http://schemas.microsoft.com/office/drawing/2014/main" id="{7396D4BF-2AC7-C040-B393-8DD1D6F82A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524000"/>
            <a:ext cx="5561013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11">
            <a:extLst>
              <a:ext uri="{FF2B5EF4-FFF2-40B4-BE49-F238E27FC236}">
                <a16:creationId xmlns:a16="http://schemas.microsoft.com/office/drawing/2014/main" id="{6EE3CA2A-803F-9245-A93A-EE09ABB16D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943600"/>
            <a:ext cx="1219200" cy="4619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8000"/>
                </a:solidFill>
                <a:latin typeface="Arial Black" panose="020B0604020202020204" pitchFamily="34" charset="0"/>
              </a:rPr>
              <a:t>piano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4E72FCD-D201-7C43-8596-C0D8DA20567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057400" y="4648200"/>
            <a:ext cx="3200400" cy="6858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72BA4B8-5BE6-3147-96C0-2B4F9A7200E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981200" y="2362200"/>
            <a:ext cx="4419600" cy="381000"/>
          </a:xfrm>
          <a:prstGeom prst="line">
            <a:avLst/>
          </a:prstGeom>
          <a:noFill/>
          <a:ln w="73025">
            <a:solidFill>
              <a:srgbClr val="BFBFBF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5A23976E-49EA-CD4E-B47C-08DA17678E2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524500" y="3238500"/>
            <a:ext cx="2668588" cy="1588"/>
          </a:xfrm>
          <a:prstGeom prst="line">
            <a:avLst/>
          </a:prstGeom>
          <a:noFill/>
          <a:ln w="63500">
            <a:solidFill>
              <a:srgbClr val="FFEB0C"/>
            </a:solidFill>
            <a:round/>
            <a:headEnd/>
            <a:tailEnd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4" name="Rectangle 38">
            <a:extLst>
              <a:ext uri="{FF2B5EF4-FFF2-40B4-BE49-F238E27FC236}">
                <a16:creationId xmlns:a16="http://schemas.microsoft.com/office/drawing/2014/main" id="{625F4EDC-20C8-9B40-A4AE-2CD7F7FEF0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343400"/>
            <a:ext cx="45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2800">
              <a:solidFill>
                <a:srgbClr val="FF0000"/>
              </a:solidFill>
            </a:endParaRPr>
          </a:p>
        </p:txBody>
      </p: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EC6B54F8-B957-D142-8BDC-1AD9DF2E388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2019300" y="5524500"/>
            <a:ext cx="457200" cy="3810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DCC9A708-09CA-6542-ACD5-8DBDFB24A74D}"/>
              </a:ext>
            </a:extLst>
          </p:cNvPr>
          <p:cNvSpPr txBox="1"/>
          <p:nvPr/>
        </p:nvSpPr>
        <p:spPr>
          <a:xfrm>
            <a:off x="5867400" y="5334000"/>
            <a:ext cx="2209800" cy="1016000"/>
          </a:xfrm>
          <a:prstGeom prst="rect">
            <a:avLst/>
          </a:prstGeom>
          <a:solidFill>
            <a:srgbClr val="F7FFE4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latin typeface="Arial Narrow" panose="020B0604020202020204" pitchFamily="34" charset="0"/>
              </a:rPr>
              <a:t>Retta </a:t>
            </a:r>
            <a:r>
              <a:rPr lang="it-IT" altLang="it-IT" sz="2000" b="1" i="1">
                <a:solidFill>
                  <a:srgbClr val="000000"/>
                </a:solidFill>
                <a:latin typeface="Arial Narrow" panose="020B0604020202020204" pitchFamily="34" charset="0"/>
              </a:rPr>
              <a:t>secante.</a:t>
            </a:r>
          </a:p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 Ha un punto in comune con il piano</a:t>
            </a:r>
          </a:p>
        </p:txBody>
      </p: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ECABB6E0-2816-2A4D-9F52-CBD8F804574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6019800" y="4572000"/>
            <a:ext cx="990600" cy="533400"/>
          </a:xfrm>
          <a:prstGeom prst="straightConnector1">
            <a:avLst/>
          </a:prstGeom>
          <a:noFill/>
          <a:ln w="25400">
            <a:solidFill>
              <a:srgbClr val="FFFF00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652EF9BA-81DD-6C45-B6C1-8849FFBC04DD}"/>
              </a:ext>
            </a:extLst>
          </p:cNvPr>
          <p:cNvSpPr txBox="1"/>
          <p:nvPr/>
        </p:nvSpPr>
        <p:spPr>
          <a:xfrm>
            <a:off x="152400" y="1295400"/>
            <a:ext cx="2209800" cy="1016000"/>
          </a:xfrm>
          <a:prstGeom prst="rect">
            <a:avLst/>
          </a:prstGeom>
          <a:solidFill>
            <a:srgbClr val="F7FFE4"/>
          </a:solidFill>
          <a:ln w="25400">
            <a:solidFill>
              <a:schemeClr val="tx1">
                <a:lumMod val="50000"/>
                <a:lumOff val="50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latin typeface="Arial Narrow" panose="020B0604020202020204" pitchFamily="34" charset="0"/>
              </a:rPr>
              <a:t>Retta </a:t>
            </a:r>
            <a:r>
              <a:rPr lang="it-IT" altLang="it-IT" sz="2000" b="1" i="1">
                <a:solidFill>
                  <a:srgbClr val="000000"/>
                </a:solidFill>
                <a:latin typeface="Arial Narrow" panose="020B0604020202020204" pitchFamily="34" charset="0"/>
              </a:rPr>
              <a:t>parallela</a:t>
            </a:r>
            <a:r>
              <a:rPr lang="it-IT" altLang="it-IT" sz="2000" b="1">
                <a:latin typeface="Arial Narrow" panose="020B0604020202020204" pitchFamily="34" charset="0"/>
              </a:rPr>
              <a:t>. </a:t>
            </a:r>
          </a:p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Non ha un punto in comune con il piano</a:t>
            </a:r>
          </a:p>
        </p:txBody>
      </p: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6B5F5499-BECC-1D4A-AC0A-AACAFD774AF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2247900" y="2324100"/>
            <a:ext cx="381000" cy="304800"/>
          </a:xfrm>
          <a:prstGeom prst="straightConnector1">
            <a:avLst/>
          </a:prstGeom>
          <a:noFill/>
          <a:ln w="31750">
            <a:solidFill>
              <a:srgbClr val="D9D9D9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0" name="TextBox 50">
            <a:extLst>
              <a:ext uri="{FF2B5EF4-FFF2-40B4-BE49-F238E27FC236}">
                <a16:creationId xmlns:a16="http://schemas.microsoft.com/office/drawing/2014/main" id="{F049653E-FABC-B54C-BEF1-8E654D5A1A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048000"/>
            <a:ext cx="2362200" cy="1323975"/>
          </a:xfrm>
          <a:prstGeom prst="rect">
            <a:avLst/>
          </a:prstGeom>
          <a:solidFill>
            <a:srgbClr val="F7FFE4"/>
          </a:solidFill>
          <a:ln w="254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In</a:t>
            </a:r>
            <a:r>
              <a:rPr lang="it-IT" altLang="it-IT" sz="2000" b="1" i="1">
                <a:latin typeface="Arial Narrow" panose="020B0604020202020204" pitchFamily="34" charset="0"/>
              </a:rPr>
              <a:t> </a:t>
            </a:r>
            <a:r>
              <a:rPr lang="it-IT" altLang="it-IT" sz="2000" b="1">
                <a:latin typeface="Arial Narrow" panose="020B0604020202020204" pitchFamily="34" charset="0"/>
              </a:rPr>
              <a:t>particolare, una retta parallela può adagiarsi, o meglio </a:t>
            </a:r>
            <a:r>
              <a:rPr lang="it-IT" altLang="it-IT" sz="2000" b="1" i="1">
                <a:latin typeface="Arial Narrow" panose="020B0604020202020204" pitchFamily="34" charset="0"/>
              </a:rPr>
              <a:t>giacere</a:t>
            </a:r>
            <a:r>
              <a:rPr lang="it-IT" altLang="it-IT" sz="2000" b="1">
                <a:latin typeface="Arial Narrow" panose="020B0604020202020204" pitchFamily="34" charset="0"/>
              </a:rPr>
              <a:t>  sul  piano.</a:t>
            </a: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96AAA2F3-AFD7-0C48-B8B1-765E9E7213F3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2095500" y="4381500"/>
            <a:ext cx="381000" cy="304800"/>
          </a:xfrm>
          <a:prstGeom prst="straightConnector1">
            <a:avLst/>
          </a:prstGeom>
          <a:noFill/>
          <a:ln w="25400">
            <a:solidFill>
              <a:srgbClr val="0000FF"/>
            </a:solidFill>
            <a:round/>
            <a:headEnd/>
            <a:tailEnd type="arrow" w="med" len="med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2" name="Segnaposto testo 5">
            <a:extLst>
              <a:ext uri="{FF2B5EF4-FFF2-40B4-BE49-F238E27FC236}">
                <a16:creationId xmlns:a16="http://schemas.microsoft.com/office/drawing/2014/main" id="{70CD9C51-791F-C746-B96C-9A967C8644D1}"/>
              </a:ext>
            </a:extLst>
          </p:cNvPr>
          <p:cNvSpPr txBox="1">
            <a:spLocks/>
          </p:cNvSpPr>
          <p:nvPr/>
        </p:nvSpPr>
        <p:spPr bwMode="auto">
          <a:xfrm>
            <a:off x="0" y="533400"/>
            <a:ext cx="9220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Posizioni di una retta rispetto a un piano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2">
            <a:extLst>
              <a:ext uri="{FF2B5EF4-FFF2-40B4-BE49-F238E27FC236}">
                <a16:creationId xmlns:a16="http://schemas.microsoft.com/office/drawing/2014/main" id="{EC2FE8C3-D5F9-274C-BCB1-3EDB407423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58C8E0-CEF1-0343-ABD0-C2FC5DF80CD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8675" name="Footer Placeholder 3">
            <a:extLst>
              <a:ext uri="{FF2B5EF4-FFF2-40B4-BE49-F238E27FC236}">
                <a16:creationId xmlns:a16="http://schemas.microsoft.com/office/drawing/2014/main" id="{F6D7ED58-7A59-8D4B-B89A-4DF17536D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28676" name="Segnaposto testo 5">
            <a:extLst>
              <a:ext uri="{FF2B5EF4-FFF2-40B4-BE49-F238E27FC236}">
                <a16:creationId xmlns:a16="http://schemas.microsoft.com/office/drawing/2014/main" id="{D04D3867-28BB-9C48-B359-9DB3EAF72862}"/>
              </a:ext>
            </a:extLst>
          </p:cNvPr>
          <p:cNvSpPr txBox="1">
            <a:spLocks/>
          </p:cNvSpPr>
          <p:nvPr/>
        </p:nvSpPr>
        <p:spPr bwMode="auto">
          <a:xfrm>
            <a:off x="533400" y="2133600"/>
            <a:ext cx="79248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Una posizione particolare di una retta secante un piano</a:t>
            </a:r>
          </a:p>
        </p:txBody>
      </p:sp>
    </p:spTree>
    <p:extLst>
      <p:ext uri="{BB962C8B-B14F-4D97-AF65-F5344CB8AC3E}">
        <p14:creationId xmlns:p14="http://schemas.microsoft.com/office/powerpoint/2010/main" val="985621236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egnaposto piè di pagina 3">
            <a:extLst>
              <a:ext uri="{FF2B5EF4-FFF2-40B4-BE49-F238E27FC236}">
                <a16:creationId xmlns:a16="http://schemas.microsoft.com/office/drawing/2014/main" id="{606629BC-A7DB-374F-9E99-D2984D96CA4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29699" name="Segnaposto numero diapositiva 4">
            <a:extLst>
              <a:ext uri="{FF2B5EF4-FFF2-40B4-BE49-F238E27FC236}">
                <a16:creationId xmlns:a16="http://schemas.microsoft.com/office/drawing/2014/main" id="{D9927375-92B9-8649-B057-28982CE9BA6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16BEFAC-D783-BD48-B717-0A7F63083FEC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309111B-6863-DB40-9C28-36AF418C7BAC}"/>
              </a:ext>
            </a:extLst>
          </p:cNvPr>
          <p:cNvSpPr/>
          <p:nvPr/>
        </p:nvSpPr>
        <p:spPr>
          <a:xfrm>
            <a:off x="228600" y="1371600"/>
            <a:ext cx="8610600" cy="1784350"/>
          </a:xfrm>
          <a:prstGeom prst="rect">
            <a:avLst/>
          </a:prstGeom>
        </p:spPr>
        <p:txBody>
          <a:bodyPr>
            <a:spAutoFit/>
          </a:bodyPr>
          <a:lstStyle>
            <a:lvl1pPr indent="14288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it-IT" altLang="it-IT" sz="3200" b="1" dirty="0">
                <a:solidFill>
                  <a:srgbClr val="0000FF"/>
                </a:solidFill>
                <a:latin typeface="Arial" panose="020B0604020202020204" pitchFamily="34" charset="0"/>
              </a:rPr>
              <a:t>Quando posso affermare che la retta è perpendicolare al piano?</a:t>
            </a:r>
          </a:p>
          <a:p>
            <a:pPr eaLnBrk="1" hangingPunct="1">
              <a:buFont typeface="Wingdings" pitchFamily="2" charset="2"/>
              <a:buNone/>
            </a:pPr>
            <a:endParaRPr lang="it-IT" altLang="it-IT" sz="1000" b="1" dirty="0">
              <a:solidFill>
                <a:srgbClr val="0000FF"/>
              </a:solidFill>
              <a:latin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it-IT" altLang="it-IT" sz="3200" b="1" dirty="0">
                <a:latin typeface="Arial" panose="020B0604020202020204" pitchFamily="34" charset="0"/>
              </a:rPr>
              <a:t>Guardiamo un video per cercare la risposta</a:t>
            </a:r>
          </a:p>
        </p:txBody>
      </p:sp>
      <p:sp>
        <p:nvSpPr>
          <p:cNvPr id="10" name="Titolo 5">
            <a:extLst>
              <a:ext uri="{FF2B5EF4-FFF2-40B4-BE49-F238E27FC236}">
                <a16:creationId xmlns:a16="http://schemas.microsoft.com/office/drawing/2014/main" id="{3CFAEA08-F699-084B-A7D4-2CEDE3FC5ECF}"/>
              </a:ext>
            </a:extLst>
          </p:cNvPr>
          <p:cNvSpPr txBox="1">
            <a:spLocks/>
          </p:cNvSpPr>
          <p:nvPr/>
        </p:nvSpPr>
        <p:spPr bwMode="auto">
          <a:xfrm>
            <a:off x="457200" y="457200"/>
            <a:ext cx="8229600" cy="81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/>
            <a:r>
              <a:rPr lang="it-IT" altLang="it-IT" sz="3600" b="1">
                <a:latin typeface="Arial" panose="020B0604020202020204" pitchFamily="34" charset="0"/>
              </a:rPr>
              <a:t>Retta perpendicolare a un piano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A50DB6D-D0E4-4244-A9EF-418A406D43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92" y="3164971"/>
            <a:ext cx="4208304" cy="3156228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egnaposto piè di pagina 3">
            <a:extLst>
              <a:ext uri="{FF2B5EF4-FFF2-40B4-BE49-F238E27FC236}">
                <a16:creationId xmlns:a16="http://schemas.microsoft.com/office/drawing/2014/main" id="{41253154-C71A-D646-BD97-38C7FBC6DA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30723" name="Segnaposto numero diapositiva 4">
            <a:extLst>
              <a:ext uri="{FF2B5EF4-FFF2-40B4-BE49-F238E27FC236}">
                <a16:creationId xmlns:a16="http://schemas.microsoft.com/office/drawing/2014/main" id="{845F598E-AE2B-7342-9585-6119F2EC6DA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B57300B-7E44-AE4F-9826-A36B76496584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0724" name="Picture 9" descr="Schermata 2015-03-15 alle 11.11.05.png">
            <a:extLst>
              <a:ext uri="{FF2B5EF4-FFF2-40B4-BE49-F238E27FC236}">
                <a16:creationId xmlns:a16="http://schemas.microsoft.com/office/drawing/2014/main" id="{BA97DC59-B27A-1F4A-8AD0-EBA4405F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676400"/>
            <a:ext cx="29718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6" name="TextBox 10">
            <a:extLst>
              <a:ext uri="{FF2B5EF4-FFF2-40B4-BE49-F238E27FC236}">
                <a16:creationId xmlns:a16="http://schemas.microsoft.com/office/drawing/2014/main" id="{1045E2BC-2F48-9A4D-9333-9BF534222C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038600"/>
            <a:ext cx="6781800" cy="224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>
                <a:latin typeface="Arial Narrow" panose="020B0604020202020204" pitchFamily="34" charset="0"/>
              </a:rPr>
              <a:t>La matita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000" b="1" dirty="0">
                <a:latin typeface="Arial Narrow" panose="020B0604020202020204" pitchFamily="34" charset="0"/>
              </a:rPr>
              <a:t> è perpendicolare in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sz="2000" b="1" dirty="0">
                <a:latin typeface="Arial Narrow" panose="020B0604020202020204" pitchFamily="34" charset="0"/>
              </a:rPr>
              <a:t> alla retta </a:t>
            </a:r>
            <a:r>
              <a:rPr lang="it-IT" altLang="it-IT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altLang="it-IT" sz="2000" b="1" dirty="0">
                <a:latin typeface="Arial Narrow" panose="020B0604020202020204" pitchFamily="34" charset="0"/>
              </a:rPr>
              <a:t>.</a:t>
            </a:r>
          </a:p>
          <a:p>
            <a:pPr eaLnBrk="1" hangingPunct="1"/>
            <a:r>
              <a:rPr lang="it-IT" altLang="it-IT" sz="2000" b="1" dirty="0">
                <a:latin typeface="Arial Narrow" panose="020B0604020202020204" pitchFamily="34" charset="0"/>
              </a:rPr>
              <a:t>Il piano </a:t>
            </a:r>
            <a:r>
              <a:rPr lang="it-IT" altLang="it-IT" sz="2000" b="1" dirty="0"/>
              <a:t>b </a:t>
            </a:r>
            <a:r>
              <a:rPr lang="it-IT" altLang="it-IT" sz="2000" b="1" dirty="0">
                <a:latin typeface="Arial Narrow" panose="020B0604020202020204" pitchFamily="34" charset="0"/>
              </a:rPr>
              <a:t>può ruotare attorno ad </a:t>
            </a:r>
            <a:r>
              <a:rPr lang="it-IT" altLang="it-IT" sz="2000" b="1" i="1" dirty="0" err="1">
                <a:latin typeface="Arial Narrow" panose="020B0604020202020204" pitchFamily="34" charset="0"/>
              </a:rPr>
              <a:t>r</a:t>
            </a:r>
            <a:r>
              <a:rPr lang="it-IT" altLang="it-IT" sz="2000" b="1" dirty="0">
                <a:latin typeface="Arial Narrow" panose="020B0604020202020204" pitchFamily="34" charset="0"/>
              </a:rPr>
              <a:t>, fino a sovrapporsi ad </a:t>
            </a:r>
            <a:r>
              <a:rPr lang="it-IT" altLang="it-IT" sz="2000" b="1" dirty="0"/>
              <a:t>a</a:t>
            </a:r>
            <a:r>
              <a:rPr lang="it-IT" altLang="it-IT" sz="2000" b="1" i="1" dirty="0"/>
              <a:t>.</a:t>
            </a:r>
          </a:p>
          <a:p>
            <a:pPr eaLnBrk="1" hangingPunct="1"/>
            <a:r>
              <a:rPr lang="it-IT" altLang="it-IT" sz="2000" b="1" dirty="0">
                <a:latin typeface="Arial Narrow" panose="020B0604020202020204" pitchFamily="34" charset="0"/>
              </a:rPr>
              <a:t>Così osservo che:</a:t>
            </a:r>
          </a:p>
          <a:p>
            <a:pPr marL="223838" indent="-223838" eaLnBrk="1" hangingPunct="1">
              <a:buFont typeface="Arial" panose="020B0604020202020204" pitchFamily="34" charset="0"/>
              <a:buChar char="•"/>
            </a:pPr>
            <a:r>
              <a:rPr lang="it-IT" altLang="it-IT" sz="2000" b="1" dirty="0">
                <a:latin typeface="Arial Narrow" panose="020B0604020202020204" pitchFamily="34" charset="0"/>
              </a:rPr>
              <a:t>le rette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000" b="1" dirty="0">
                <a:latin typeface="Arial Narrow" panose="020B0604020202020204" pitchFamily="34" charset="0"/>
              </a:rPr>
              <a:t> ed </a:t>
            </a:r>
            <a:r>
              <a:rPr lang="it-IT" altLang="it-IT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dirty="0">
                <a:latin typeface="Arial Narrow" panose="020B0604020202020204" pitchFamily="34" charset="0"/>
              </a:rPr>
              <a:t>restano perpendicolari,</a:t>
            </a:r>
          </a:p>
          <a:p>
            <a:pPr eaLnBrk="1" hangingPunct="1"/>
            <a:r>
              <a:rPr lang="it-IT" altLang="it-IT" sz="2000" b="1" dirty="0">
                <a:latin typeface="Arial Narrow" panose="020B0604020202020204" pitchFamily="34" charset="0"/>
              </a:rPr>
              <a:t>                      MA         </a:t>
            </a:r>
          </a:p>
          <a:p>
            <a:pPr marL="223838" indent="-212725" eaLnBrk="1" hangingPunct="1">
              <a:buFont typeface="Arial" panose="020B0604020202020204" pitchFamily="34" charset="0"/>
              <a:buChar char="•"/>
            </a:pPr>
            <a:r>
              <a:rPr lang="it-IT" altLang="it-IT" sz="2000" b="1" dirty="0">
                <a:latin typeface="Arial Narrow" panose="020B0604020202020204" pitchFamily="34" charset="0"/>
              </a:rPr>
              <a:t>la matita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000" b="1" i="1" dirty="0">
                <a:latin typeface="Arial Narrow" panose="020B0604020202020204" pitchFamily="34" charset="0"/>
              </a:rPr>
              <a:t> </a:t>
            </a:r>
            <a:r>
              <a:rPr lang="it-IT" altLang="it-IT" sz="2000" b="1" dirty="0">
                <a:latin typeface="Arial Narrow" panose="020B0604020202020204" pitchFamily="34" charset="0"/>
              </a:rPr>
              <a:t>si muove e, quando si sovrappone ad </a:t>
            </a:r>
            <a:r>
              <a:rPr lang="it-IT" altLang="it-IT" sz="2000" b="1" dirty="0"/>
              <a:t>a</a:t>
            </a:r>
            <a:r>
              <a:rPr lang="it-IT" altLang="it-IT" sz="2000" b="1" dirty="0">
                <a:latin typeface="Arial Narrow" panose="020B0604020202020204" pitchFamily="34" charset="0"/>
              </a:rPr>
              <a:t>,  non può essere perpendicolare al piano </a:t>
            </a:r>
            <a:r>
              <a:rPr lang="it-IT" altLang="it-IT" sz="2000" b="1" dirty="0"/>
              <a:t>a</a:t>
            </a:r>
            <a:r>
              <a:rPr lang="it-IT" altLang="it-IT" sz="2000" b="1" i="1" dirty="0"/>
              <a:t>.</a:t>
            </a:r>
            <a:r>
              <a:rPr lang="it-IT" altLang="it-IT" sz="2000" b="1" dirty="0">
                <a:latin typeface="Arial Narrow" panose="020B0604020202020204" pitchFamily="34" charset="0"/>
              </a:rPr>
              <a:t>    </a:t>
            </a:r>
            <a:r>
              <a:rPr lang="it-IT" altLang="it-IT" sz="2000" b="1" dirty="0"/>
              <a:t> </a:t>
            </a:r>
            <a:r>
              <a:rPr lang="it-IT" altLang="it-IT" sz="2000" b="1" dirty="0">
                <a:latin typeface="Arial Narrow" panose="020B0604020202020204" pitchFamily="34" charset="0"/>
              </a:rPr>
              <a:t> </a:t>
            </a:r>
          </a:p>
        </p:txBody>
      </p:sp>
      <p:pic>
        <p:nvPicPr>
          <p:cNvPr id="2" name="Picture 11" descr="Schermata 2015-03-15 alle 11.11.16.png">
            <a:extLst>
              <a:ext uri="{FF2B5EF4-FFF2-40B4-BE49-F238E27FC236}">
                <a16:creationId xmlns:a16="http://schemas.microsoft.com/office/drawing/2014/main" id="{115B49D8-A5D4-2748-AD07-B607169E0E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00200"/>
            <a:ext cx="2949575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7" name="TextBox 19">
            <a:extLst>
              <a:ext uri="{FF2B5EF4-FFF2-40B4-BE49-F238E27FC236}">
                <a16:creationId xmlns:a16="http://schemas.microsoft.com/office/drawing/2014/main" id="{64D3BF16-926A-F042-8DD1-FB5BC0F78F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27432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latin typeface="Wingdings" pitchFamily="2" charset="2"/>
              </a:rPr>
              <a:t></a:t>
            </a:r>
            <a:endParaRPr lang="it-IT" altLang="it-IT" sz="3200"/>
          </a:p>
        </p:txBody>
      </p:sp>
      <p:sp>
        <p:nvSpPr>
          <p:cNvPr id="30728" name="TextBox 26">
            <a:extLst>
              <a:ext uri="{FF2B5EF4-FFF2-40B4-BE49-F238E27FC236}">
                <a16:creationId xmlns:a16="http://schemas.microsoft.com/office/drawing/2014/main" id="{5AA3D004-DBA8-8D4E-88BC-7B856D906E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6670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latin typeface="Wingdings" pitchFamily="2" charset="2"/>
              </a:rPr>
              <a:t></a:t>
            </a:r>
            <a:endParaRPr lang="it-IT" altLang="it-IT" sz="3200"/>
          </a:p>
        </p:txBody>
      </p:sp>
      <p:sp>
        <p:nvSpPr>
          <p:cNvPr id="30729" name="Rectangle 32">
            <a:extLst>
              <a:ext uri="{FF2B5EF4-FFF2-40B4-BE49-F238E27FC236}">
                <a16:creationId xmlns:a16="http://schemas.microsoft.com/office/drawing/2014/main" id="{9F99F310-256B-A54C-8CB5-D14CFB903E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819400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0730" name="Rectangle 38">
            <a:extLst>
              <a:ext uri="{FF2B5EF4-FFF2-40B4-BE49-F238E27FC236}">
                <a16:creationId xmlns:a16="http://schemas.microsoft.com/office/drawing/2014/main" id="{73ADA73E-D29D-FB42-8594-EACD67005D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2895600"/>
            <a:ext cx="33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it-IT" altLang="it-IT"/>
          </a:p>
        </p:txBody>
      </p:sp>
      <p:sp>
        <p:nvSpPr>
          <p:cNvPr id="30731" name="Rectangle 41">
            <a:extLst>
              <a:ext uri="{FF2B5EF4-FFF2-40B4-BE49-F238E27FC236}">
                <a16:creationId xmlns:a16="http://schemas.microsoft.com/office/drawing/2014/main" id="{C4A98C74-1642-3543-992F-D67B567E52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0" y="2971800"/>
            <a:ext cx="33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it-IT" altLang="it-IT"/>
          </a:p>
        </p:txBody>
      </p:sp>
      <p:sp>
        <p:nvSpPr>
          <p:cNvPr id="30732" name="Rectangle 42">
            <a:extLst>
              <a:ext uri="{FF2B5EF4-FFF2-40B4-BE49-F238E27FC236}">
                <a16:creationId xmlns:a16="http://schemas.microsoft.com/office/drawing/2014/main" id="{CA565591-D04E-3E48-9F74-A9186E18E9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1981200"/>
            <a:ext cx="360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altLang="it-IT"/>
          </a:p>
        </p:txBody>
      </p:sp>
      <p:sp>
        <p:nvSpPr>
          <p:cNvPr id="30733" name="TextBox 29">
            <a:extLst>
              <a:ext uri="{FF2B5EF4-FFF2-40B4-BE49-F238E27FC236}">
                <a16:creationId xmlns:a16="http://schemas.microsoft.com/office/drawing/2014/main" id="{EF42ECE2-E72B-6B4E-BB8B-76791C786E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1447800"/>
            <a:ext cx="1752600" cy="708025"/>
          </a:xfrm>
          <a:prstGeom prst="rect">
            <a:avLst/>
          </a:prstGeom>
          <a:solidFill>
            <a:srgbClr val="F7FFE4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Piano </a:t>
            </a:r>
            <a:r>
              <a:rPr lang="it-IT" altLang="it-IT" sz="2000" b="1"/>
              <a:t>b </a:t>
            </a:r>
            <a:r>
              <a:rPr lang="it-IT" altLang="it-IT" sz="2000" b="1">
                <a:latin typeface="Arial Narrow" panose="020B0604020202020204" pitchFamily="34" charset="0"/>
              </a:rPr>
              <a:t>che contiene </a:t>
            </a:r>
            <a:r>
              <a:rPr lang="it-IT" altLang="it-IT" sz="2000" b="1" i="1">
                <a:latin typeface="Arial Narrow" panose="020B0604020202020204" pitchFamily="34" charset="0"/>
              </a:rPr>
              <a:t>a</a:t>
            </a:r>
            <a:r>
              <a:rPr lang="it-IT" altLang="it-IT" sz="2000" b="1">
                <a:latin typeface="Arial Narrow" panose="020B0604020202020204" pitchFamily="34" charset="0"/>
              </a:rPr>
              <a:t> ed </a:t>
            </a:r>
            <a:r>
              <a:rPr lang="it-IT" altLang="it-IT" sz="2000" b="1" i="1">
                <a:latin typeface="Arial Narrow" panose="020B0604020202020204" pitchFamily="34" charset="0"/>
              </a:rPr>
              <a:t>r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C10F620C-260E-8946-A361-16B5003588B4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828800" y="2133600"/>
            <a:ext cx="1676400" cy="838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F5811FEF-A45B-0240-968C-AEF6ECEC0B4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57800" y="2133600"/>
            <a:ext cx="2057400" cy="838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6" name="Rectangle 21">
            <a:extLst>
              <a:ext uri="{FF2B5EF4-FFF2-40B4-BE49-F238E27FC236}">
                <a16:creationId xmlns:a16="http://schemas.microsoft.com/office/drawing/2014/main" id="{AA3F4480-7AA6-2D4B-8353-BB16B865840A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371600" y="299085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0737" name="TextBox 45">
            <a:extLst>
              <a:ext uri="{FF2B5EF4-FFF2-40B4-BE49-F238E27FC236}">
                <a16:creationId xmlns:a16="http://schemas.microsoft.com/office/drawing/2014/main" id="{655DBFF8-5121-914F-9C72-4056B852C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350520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FF00"/>
                </a:solidFill>
                <a:latin typeface="Arial Narrow" panose="020B0604020202020204" pitchFamily="34" charset="0"/>
              </a:rPr>
              <a:t>Piano </a:t>
            </a:r>
            <a:r>
              <a:rPr lang="it-IT" altLang="it-IT" sz="2000" b="1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30738" name="TextBox 46">
            <a:extLst>
              <a:ext uri="{FF2B5EF4-FFF2-40B4-BE49-F238E27FC236}">
                <a16:creationId xmlns:a16="http://schemas.microsoft.com/office/drawing/2014/main" id="{7B19F3D2-E582-2E4F-93C9-E2E097C76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342900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FF00"/>
                </a:solidFill>
                <a:latin typeface="Arial Narrow" panose="020B0604020202020204" pitchFamily="34" charset="0"/>
              </a:rPr>
              <a:t>Piano </a:t>
            </a:r>
            <a:r>
              <a:rPr lang="it-IT" altLang="it-IT" sz="2000" b="1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30739" name="Rectangle 42">
            <a:extLst>
              <a:ext uri="{FF2B5EF4-FFF2-40B4-BE49-F238E27FC236}">
                <a16:creationId xmlns:a16="http://schemas.microsoft.com/office/drawing/2014/main" id="{985990B0-C46D-7246-ABA2-3E601C131F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9000" y="2133600"/>
            <a:ext cx="360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altLang="it-IT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B31E771-09E0-B84B-8E49-44A0BD7333D5}"/>
              </a:ext>
            </a:extLst>
          </p:cNvPr>
          <p:cNvSpPr/>
          <p:nvPr/>
        </p:nvSpPr>
        <p:spPr>
          <a:xfrm>
            <a:off x="304800" y="609600"/>
            <a:ext cx="85344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E osserviamo un modello …</a:t>
            </a:r>
          </a:p>
        </p:txBody>
      </p:sp>
    </p:spTree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egnaposto piè di pagina 3">
            <a:extLst>
              <a:ext uri="{FF2B5EF4-FFF2-40B4-BE49-F238E27FC236}">
                <a16:creationId xmlns:a16="http://schemas.microsoft.com/office/drawing/2014/main" id="{1716146D-9897-D145-8392-A9E98D0FFB6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31747" name="Segnaposto numero diapositiva 4">
            <a:extLst>
              <a:ext uri="{FF2B5EF4-FFF2-40B4-BE49-F238E27FC236}">
                <a16:creationId xmlns:a16="http://schemas.microsoft.com/office/drawing/2014/main" id="{DDDADCD9-BD74-C349-AB00-49B3B35068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01853E3-BC4B-D54D-97CE-03005BE4EE48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1748" name="Picture 12" descr="Schermata 2015-03-15 alle 11.11.31.png">
            <a:extLst>
              <a:ext uri="{FF2B5EF4-FFF2-40B4-BE49-F238E27FC236}">
                <a16:creationId xmlns:a16="http://schemas.microsoft.com/office/drawing/2014/main" id="{2ADAD5D4-CF06-8541-A0A0-2956E86D76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371600"/>
            <a:ext cx="2960688" cy="2239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9" name="TextBox 27">
            <a:extLst>
              <a:ext uri="{FF2B5EF4-FFF2-40B4-BE49-F238E27FC236}">
                <a16:creationId xmlns:a16="http://schemas.microsoft.com/office/drawing/2014/main" id="{0F0D2364-30C5-3945-A386-DFC075F3B2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514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latin typeface="Wingdings" pitchFamily="2" charset="2"/>
              </a:rPr>
              <a:t></a:t>
            </a:r>
            <a:endParaRPr lang="it-IT" altLang="it-IT" sz="3200"/>
          </a:p>
        </p:txBody>
      </p:sp>
      <p:sp>
        <p:nvSpPr>
          <p:cNvPr id="31750" name="Rectangle 31">
            <a:extLst>
              <a:ext uri="{FF2B5EF4-FFF2-40B4-BE49-F238E27FC236}">
                <a16:creationId xmlns:a16="http://schemas.microsoft.com/office/drawing/2014/main" id="{B6DADB3C-904A-CC47-A815-8ED9DED889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819400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1751" name="Rectangle 40">
            <a:extLst>
              <a:ext uri="{FF2B5EF4-FFF2-40B4-BE49-F238E27FC236}">
                <a16:creationId xmlns:a16="http://schemas.microsoft.com/office/drawing/2014/main" id="{09BEFA16-1CD0-0D4E-9B79-048EBAC6A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3400" y="2971800"/>
            <a:ext cx="152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it-IT" altLang="it-IT"/>
          </a:p>
        </p:txBody>
      </p:sp>
      <p:sp>
        <p:nvSpPr>
          <p:cNvPr id="31752" name="Rectangle 43">
            <a:extLst>
              <a:ext uri="{FF2B5EF4-FFF2-40B4-BE49-F238E27FC236}">
                <a16:creationId xmlns:a16="http://schemas.microsoft.com/office/drawing/2014/main" id="{978CFE22-E5AC-7143-BF85-1A807E0B62D6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934200" y="3124200"/>
            <a:ext cx="282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it-IT" altLang="it-IT"/>
          </a:p>
        </p:txBody>
      </p:sp>
      <p:pic>
        <p:nvPicPr>
          <p:cNvPr id="31753" name="Picture 9" descr="Schermata 2015-03-15 alle 11.11.05.png">
            <a:extLst>
              <a:ext uri="{FF2B5EF4-FFF2-40B4-BE49-F238E27FC236}">
                <a16:creationId xmlns:a16="http://schemas.microsoft.com/office/drawing/2014/main" id="{E61787F9-8872-1C49-8ABD-F33CF2F9616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2971800" cy="219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4" name="TextBox 19">
            <a:extLst>
              <a:ext uri="{FF2B5EF4-FFF2-40B4-BE49-F238E27FC236}">
                <a16:creationId xmlns:a16="http://schemas.microsoft.com/office/drawing/2014/main" id="{C658E809-E290-0A45-9870-0C461B20A9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4384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latin typeface="Wingdings" pitchFamily="2" charset="2"/>
              </a:rPr>
              <a:t></a:t>
            </a:r>
            <a:endParaRPr lang="it-IT" altLang="it-IT" sz="3200"/>
          </a:p>
        </p:txBody>
      </p:sp>
      <p:sp>
        <p:nvSpPr>
          <p:cNvPr id="31755" name="Rectangle 38">
            <a:extLst>
              <a:ext uri="{FF2B5EF4-FFF2-40B4-BE49-F238E27FC236}">
                <a16:creationId xmlns:a16="http://schemas.microsoft.com/office/drawing/2014/main" id="{044DF18F-3DE4-314C-AA25-A460214367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2590800"/>
            <a:ext cx="33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it-IT" altLang="it-IT"/>
          </a:p>
        </p:txBody>
      </p:sp>
      <p:sp>
        <p:nvSpPr>
          <p:cNvPr id="31756" name="Rectangle 42">
            <a:extLst>
              <a:ext uri="{FF2B5EF4-FFF2-40B4-BE49-F238E27FC236}">
                <a16:creationId xmlns:a16="http://schemas.microsoft.com/office/drawing/2014/main" id="{72530C3D-6555-E441-B750-02A0188936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1676400"/>
            <a:ext cx="360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altLang="it-IT"/>
          </a:p>
        </p:txBody>
      </p:sp>
      <p:sp>
        <p:nvSpPr>
          <p:cNvPr id="31757" name="TextBox 32">
            <a:extLst>
              <a:ext uri="{FF2B5EF4-FFF2-40B4-BE49-F238E27FC236}">
                <a16:creationId xmlns:a16="http://schemas.microsoft.com/office/drawing/2014/main" id="{38056CBD-02D1-3D47-B49B-FFB0D26A6A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143000"/>
            <a:ext cx="1752600" cy="708025"/>
          </a:xfrm>
          <a:prstGeom prst="rect">
            <a:avLst/>
          </a:prstGeom>
          <a:solidFill>
            <a:srgbClr val="F7FFE4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Piano </a:t>
            </a:r>
            <a:r>
              <a:rPr lang="it-IT" altLang="it-IT" sz="2000" b="1"/>
              <a:t>b </a:t>
            </a:r>
            <a:r>
              <a:rPr lang="it-IT" altLang="it-IT" sz="2000" b="1">
                <a:latin typeface="Arial Narrow" panose="020B0604020202020204" pitchFamily="34" charset="0"/>
              </a:rPr>
              <a:t>che contiene </a:t>
            </a:r>
            <a:r>
              <a:rPr lang="it-IT" altLang="it-IT" sz="2000" b="1" i="1">
                <a:latin typeface="Arial Narrow" panose="020B0604020202020204" pitchFamily="34" charset="0"/>
              </a:rPr>
              <a:t>a</a:t>
            </a:r>
            <a:r>
              <a:rPr lang="it-IT" altLang="it-IT" sz="2000" b="1">
                <a:latin typeface="Arial Narrow" panose="020B0604020202020204" pitchFamily="34" charset="0"/>
              </a:rPr>
              <a:t> ed </a:t>
            </a:r>
            <a:r>
              <a:rPr lang="it-IT" altLang="it-IT" sz="2000" b="1" i="1">
                <a:latin typeface="Arial Narrow" panose="020B0604020202020204" pitchFamily="34" charset="0"/>
              </a:rPr>
              <a:t>r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E72C35A-D699-BD4C-8B7C-0AC1CD5D4E5D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057400" y="1828800"/>
            <a:ext cx="1828800" cy="838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59" name="Rectangle 21">
            <a:extLst>
              <a:ext uri="{FF2B5EF4-FFF2-40B4-BE49-F238E27FC236}">
                <a16:creationId xmlns:a16="http://schemas.microsoft.com/office/drawing/2014/main" id="{A0B1A6C6-50D0-5A49-9402-A4A1ABB4E1ED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1600200" y="2686050"/>
            <a:ext cx="381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1760" name="TextBox 35">
            <a:extLst>
              <a:ext uri="{FF2B5EF4-FFF2-40B4-BE49-F238E27FC236}">
                <a16:creationId xmlns:a16="http://schemas.microsoft.com/office/drawing/2014/main" id="{B8CCC20B-5B71-B443-A9BA-EB8F2C195B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312420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>
                <a:solidFill>
                  <a:srgbClr val="FFFF00"/>
                </a:solidFill>
                <a:latin typeface="Arial Narrow" panose="020B0604020202020204" pitchFamily="34" charset="0"/>
              </a:rPr>
              <a:t>Piano </a:t>
            </a:r>
            <a:r>
              <a:rPr lang="it-IT" altLang="it-IT" sz="2000" b="1" dirty="0">
                <a:solidFill>
                  <a:srgbClr val="FFFF00"/>
                </a:solidFill>
              </a:rPr>
              <a:t>a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318B7DA7-363C-5146-9558-461D6E967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3733800"/>
            <a:ext cx="8686800" cy="255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dirty="0">
                <a:latin typeface="Arial Narrow" panose="020B0604020202020204" pitchFamily="34" charset="0"/>
              </a:rPr>
              <a:t>La matita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000" b="1" dirty="0">
                <a:latin typeface="Arial Narrow" panose="020B0604020202020204" pitchFamily="34" charset="0"/>
              </a:rPr>
              <a:t> è perpendicolare in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sz="2000" b="1" dirty="0">
                <a:latin typeface="Arial Narrow" panose="020B0604020202020204" pitchFamily="34" charset="0"/>
              </a:rPr>
              <a:t> alla retta </a:t>
            </a:r>
            <a:r>
              <a:rPr lang="it-IT" altLang="it-IT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altLang="it-IT" sz="2000" b="1" dirty="0">
                <a:latin typeface="Arial Narrow" panose="020B0604020202020204" pitchFamily="34" charset="0"/>
              </a:rPr>
              <a:t>.</a:t>
            </a:r>
          </a:p>
          <a:p>
            <a:pPr eaLnBrk="1" hangingPunct="1"/>
            <a:r>
              <a:rPr lang="it-IT" altLang="it-IT" sz="2000" b="1" dirty="0">
                <a:latin typeface="Arial Narrow" panose="020B0604020202020204" pitchFamily="34" charset="0"/>
              </a:rPr>
              <a:t>Ora il piano </a:t>
            </a:r>
            <a:r>
              <a:rPr lang="it-IT" altLang="it-IT" sz="2000" b="1" dirty="0"/>
              <a:t>b </a:t>
            </a:r>
            <a:r>
              <a:rPr lang="it-IT" altLang="it-IT" sz="2000" b="1" dirty="0">
                <a:latin typeface="Arial Narrow" panose="020B0604020202020204" pitchFamily="34" charset="0"/>
              </a:rPr>
              <a:t>ruota attorno ad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000" b="1" dirty="0">
                <a:latin typeface="Arial Narrow" panose="020B0604020202020204" pitchFamily="34" charset="0"/>
              </a:rPr>
              <a:t>, così taglia </a:t>
            </a:r>
            <a:r>
              <a:rPr lang="it-IT" altLang="it-IT" sz="2000" b="1" i="1" dirty="0">
                <a:ea typeface="Arial Narrow" panose="020B0604020202020204" pitchFamily="34" charset="0"/>
              </a:rPr>
              <a:t>a</a:t>
            </a:r>
            <a:r>
              <a:rPr lang="it-IT" altLang="it-IT" sz="2000" b="1" i="1" dirty="0">
                <a:latin typeface="Arial Narrow" panose="020B0604020202020204" pitchFamily="34" charset="0"/>
              </a:rPr>
              <a:t> </a:t>
            </a:r>
            <a:r>
              <a:rPr lang="it-IT" altLang="it-IT" sz="2000" b="1" dirty="0">
                <a:latin typeface="Arial Narrow" panose="020B0604020202020204" pitchFamily="34" charset="0"/>
              </a:rPr>
              <a:t>lungo un’altra retta </a:t>
            </a:r>
            <a:r>
              <a:rPr lang="it-IT" altLang="it-IT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altLang="it-IT" sz="2000" b="1" i="1" dirty="0">
                <a:latin typeface="Arial Narrow" panose="020B0604020202020204" pitchFamily="34" charset="0"/>
              </a:rPr>
              <a:t> </a:t>
            </a:r>
            <a:r>
              <a:rPr lang="it-IT" altLang="it-IT" sz="2000" b="1" dirty="0">
                <a:latin typeface="Arial Narrow" panose="020B0604020202020204" pitchFamily="34" charset="0"/>
              </a:rPr>
              <a:t>che passa per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sz="2000" b="1" i="1" dirty="0"/>
              <a:t>.</a:t>
            </a:r>
          </a:p>
          <a:p>
            <a:pPr eaLnBrk="1" hangingPunct="1"/>
            <a:r>
              <a:rPr lang="it-IT" altLang="it-IT" sz="2000" b="1" dirty="0">
                <a:latin typeface="Arial Narrow" panose="020B0604020202020204" pitchFamily="34" charset="0"/>
              </a:rPr>
              <a:t>Osservo che: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sz="2000" b="1" dirty="0">
                <a:latin typeface="Arial Narrow" panose="020B0604020202020204" pitchFamily="34" charset="0"/>
              </a:rPr>
              <a:t> la matita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altLang="it-IT" sz="2000" b="1" dirty="0">
                <a:latin typeface="Arial Narrow" panose="020B0604020202020204" pitchFamily="34" charset="0"/>
              </a:rPr>
              <a:t>si mantiene perpendicolare al piano </a:t>
            </a:r>
            <a:r>
              <a:rPr lang="it-IT" altLang="it-IT" sz="2000" b="1" dirty="0"/>
              <a:t>a</a:t>
            </a:r>
            <a:r>
              <a:rPr lang="it-IT" altLang="it-IT" sz="2000" b="1" dirty="0">
                <a:latin typeface="Arial Narrow" panose="020B0604020202020204" pitchFamily="34" charset="0"/>
              </a:rPr>
              <a:t> </a:t>
            </a:r>
          </a:p>
          <a:p>
            <a:pPr eaLnBrk="1" hangingPunct="1"/>
            <a:r>
              <a:rPr lang="it-IT" altLang="it-IT" sz="2000" b="1" dirty="0">
                <a:latin typeface="Arial Narrow" panose="020B0604020202020204" pitchFamily="34" charset="0"/>
              </a:rPr>
              <a:t>                      e         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sz="2000" b="1" dirty="0">
                <a:latin typeface="Arial Narrow" panose="020B0604020202020204" pitchFamily="34" charset="0"/>
              </a:rPr>
              <a:t> la matita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altLang="it-IT" sz="2000" b="1" dirty="0">
                <a:latin typeface="Arial Narrow" panose="020B0604020202020204" pitchFamily="34" charset="0"/>
              </a:rPr>
              <a:t>è perpendicolare alle due rette </a:t>
            </a:r>
            <a:r>
              <a:rPr lang="it-IT" altLang="it-IT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altLang="it-IT" sz="2000" b="1" dirty="0">
                <a:latin typeface="Arial Narrow" panose="020B0604020202020204" pitchFamily="34" charset="0"/>
              </a:rPr>
              <a:t> ed </a:t>
            </a:r>
            <a:r>
              <a:rPr lang="it-IT" altLang="it-IT" sz="20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altLang="it-IT" sz="2000" b="1" dirty="0">
                <a:latin typeface="Arial Narrow" panose="020B0604020202020204" pitchFamily="34" charset="0"/>
              </a:rPr>
              <a:t> che passano per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sz="2000" b="1" dirty="0">
                <a:latin typeface="Arial Narrow" panose="020B0604020202020204" pitchFamily="34" charset="0"/>
              </a:rPr>
              <a:t>;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sz="2000" b="1" dirty="0">
                <a:latin typeface="Arial Narrow" panose="020B0604020202020204" pitchFamily="34" charset="0"/>
              </a:rPr>
              <a:t> se </a:t>
            </a:r>
            <a:r>
              <a:rPr lang="it-IT" altLang="it-IT" sz="2000" b="1" dirty="0"/>
              <a:t>b </a:t>
            </a:r>
            <a:r>
              <a:rPr lang="it-IT" altLang="it-IT" sz="2000" b="1" dirty="0">
                <a:latin typeface="Arial Narrow" panose="020B0604020202020204" pitchFamily="34" charset="0"/>
              </a:rPr>
              <a:t>continua</a:t>
            </a:r>
            <a:r>
              <a:rPr lang="it-IT" altLang="it-IT" sz="2000" b="1" dirty="0"/>
              <a:t> </a:t>
            </a:r>
            <a:r>
              <a:rPr lang="it-IT" altLang="it-IT" sz="2000" b="1" dirty="0">
                <a:latin typeface="Arial Narrow" panose="020B0604020202020204" pitchFamily="34" charset="0"/>
              </a:rPr>
              <a:t>a ruotare, la matita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it-IT" altLang="it-IT" sz="2000" b="1" dirty="0">
                <a:latin typeface="Arial Narrow" panose="020B0604020202020204" pitchFamily="34" charset="0"/>
              </a:rPr>
              <a:t>resta perpendicolare a tutte le rette del piano </a:t>
            </a:r>
            <a:r>
              <a:rPr lang="it-IT" altLang="it-IT" sz="2000" b="1" i="1" dirty="0">
                <a:ea typeface="Arial Narrow" panose="020B0604020202020204" pitchFamily="34" charset="0"/>
              </a:rPr>
              <a:t>a</a:t>
            </a:r>
            <a:r>
              <a:rPr lang="it-IT" altLang="it-IT" sz="2000" b="1" dirty="0">
                <a:latin typeface="Arial Narrow" panose="020B0604020202020204" pitchFamily="34" charset="0"/>
              </a:rPr>
              <a:t> che passano per </a:t>
            </a:r>
            <a:r>
              <a:rPr lang="it-IT" altLang="it-IT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sz="2000" b="1" dirty="0">
                <a:latin typeface="Arial Narrow" panose="020B0604020202020204" pitchFamily="34" charset="0"/>
              </a:rPr>
              <a:t>.  </a:t>
            </a:r>
          </a:p>
        </p:txBody>
      </p:sp>
      <p:sp>
        <p:nvSpPr>
          <p:cNvPr id="31762" name="TextBox 37">
            <a:extLst>
              <a:ext uri="{FF2B5EF4-FFF2-40B4-BE49-F238E27FC236}">
                <a16:creationId xmlns:a16="http://schemas.microsoft.com/office/drawing/2014/main" id="{ADDD1F77-14AF-A74C-803E-1F8DCDA036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200400"/>
            <a:ext cx="990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FF00"/>
                </a:solidFill>
                <a:latin typeface="Arial Narrow" panose="020B0604020202020204" pitchFamily="34" charset="0"/>
              </a:rPr>
              <a:t>Piano </a:t>
            </a:r>
            <a:r>
              <a:rPr lang="it-IT" altLang="it-IT" sz="2000" b="1">
                <a:solidFill>
                  <a:srgbClr val="FFFF00"/>
                </a:solidFill>
              </a:rPr>
              <a:t>a</a:t>
            </a:r>
          </a:p>
        </p:txBody>
      </p: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9C763A7-A4C8-6E49-A249-C42C511604E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62600" y="1828800"/>
            <a:ext cx="1676400" cy="838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64" name="Rectangle 43">
            <a:extLst>
              <a:ext uri="{FF2B5EF4-FFF2-40B4-BE49-F238E27FC236}">
                <a16:creationId xmlns:a16="http://schemas.microsoft.com/office/drawing/2014/main" id="{E2072380-6A60-914D-8BE6-9979325704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1905000"/>
            <a:ext cx="360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altLang="it-IT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D32FC77-599A-344B-B57B-783AF0493D8F}"/>
              </a:ext>
            </a:extLst>
          </p:cNvPr>
          <p:cNvSpPr/>
          <p:nvPr/>
        </p:nvSpPr>
        <p:spPr>
          <a:xfrm>
            <a:off x="533400" y="457200"/>
            <a:ext cx="7342188" cy="64611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Osserviamo ancora il modello …</a:t>
            </a:r>
          </a:p>
        </p:txBody>
      </p:sp>
    </p:spTree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egnaposto piè di pagina 3">
            <a:extLst>
              <a:ext uri="{FF2B5EF4-FFF2-40B4-BE49-F238E27FC236}">
                <a16:creationId xmlns:a16="http://schemas.microsoft.com/office/drawing/2014/main" id="{69656D51-6263-F641-84B7-812E2FD1680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32771" name="Segnaposto numero diapositiva 4">
            <a:extLst>
              <a:ext uri="{FF2B5EF4-FFF2-40B4-BE49-F238E27FC236}">
                <a16:creationId xmlns:a16="http://schemas.microsoft.com/office/drawing/2014/main" id="{FAD34B8E-4937-F646-96B1-EC433078E9F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A1825A5-0B28-3A43-AA77-028534344BE5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0918CF9-2913-E748-A7F9-9172404FF5C4}"/>
              </a:ext>
            </a:extLst>
          </p:cNvPr>
          <p:cNvSpPr txBox="1"/>
          <p:nvPr/>
        </p:nvSpPr>
        <p:spPr>
          <a:xfrm>
            <a:off x="228600" y="1447800"/>
            <a:ext cx="5257800" cy="1570038"/>
          </a:xfrm>
          <a:prstGeom prst="rect">
            <a:avLst/>
          </a:prstGeom>
          <a:solidFill>
            <a:srgbClr val="F7FFE4"/>
          </a:solidFill>
          <a:ln w="19050">
            <a:solidFill>
              <a:srgbClr val="FF0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retta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perpendicolare ad un piano </a:t>
            </a:r>
            <a:r>
              <a:rPr lang="it-IT" altLang="it-IT" b="1" dirty="0"/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un suo punto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solo se è perpendicolare a due rette </a:t>
            </a:r>
            <a:r>
              <a:rPr lang="it-IT" alt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 </a:t>
            </a:r>
            <a:r>
              <a:rPr lang="it-IT" alt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piano passanti per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2773" name="Picture 16" descr="Schermata 2015-03-15 alle 11.32.57.png">
            <a:extLst>
              <a:ext uri="{FF2B5EF4-FFF2-40B4-BE49-F238E27FC236}">
                <a16:creationId xmlns:a16="http://schemas.microsoft.com/office/drawing/2014/main" id="{1501C765-9829-E34A-B827-218F46B48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100" y="1371600"/>
            <a:ext cx="3175000" cy="16764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74" name="TextBox 28">
            <a:extLst>
              <a:ext uri="{FF2B5EF4-FFF2-40B4-BE49-F238E27FC236}">
                <a16:creationId xmlns:a16="http://schemas.microsoft.com/office/drawing/2014/main" id="{D14894B6-811D-9A48-AB14-5D0D868520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21336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latin typeface="Wingdings" pitchFamily="2" charset="2"/>
              </a:rPr>
              <a:t></a:t>
            </a:r>
            <a:endParaRPr lang="it-IT" altLang="it-IT" sz="3200"/>
          </a:p>
        </p:txBody>
      </p:sp>
      <p:sp>
        <p:nvSpPr>
          <p:cNvPr id="32775" name="Rectangle 33">
            <a:extLst>
              <a:ext uri="{FF2B5EF4-FFF2-40B4-BE49-F238E27FC236}">
                <a16:creationId xmlns:a16="http://schemas.microsoft.com/office/drawing/2014/main" id="{5CE309D8-2BEC-924A-B6E8-D6E8427303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2438400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2776" name="Rectangle 36">
            <a:extLst>
              <a:ext uri="{FF2B5EF4-FFF2-40B4-BE49-F238E27FC236}">
                <a16:creationId xmlns:a16="http://schemas.microsoft.com/office/drawing/2014/main" id="{8F4800BF-2264-6346-84E2-42E529A96D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981200"/>
            <a:ext cx="41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/>
              <a:t> a </a:t>
            </a:r>
            <a:endParaRPr lang="it-IT" altLang="it-IT" sz="2000"/>
          </a:p>
        </p:txBody>
      </p:sp>
      <p:sp>
        <p:nvSpPr>
          <p:cNvPr id="32777" name="Rectangle 39">
            <a:extLst>
              <a:ext uri="{FF2B5EF4-FFF2-40B4-BE49-F238E27FC236}">
                <a16:creationId xmlns:a16="http://schemas.microsoft.com/office/drawing/2014/main" id="{F52D7683-A744-924C-A85F-1917BE4F69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01000" y="25908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it-IT" altLang="it-IT"/>
          </a:p>
        </p:txBody>
      </p:sp>
      <p:sp>
        <p:nvSpPr>
          <p:cNvPr id="32778" name="Rectangle 42">
            <a:extLst>
              <a:ext uri="{FF2B5EF4-FFF2-40B4-BE49-F238E27FC236}">
                <a16:creationId xmlns:a16="http://schemas.microsoft.com/office/drawing/2014/main" id="{14E617B5-11FC-3044-825B-12AB8076DC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295400"/>
            <a:ext cx="360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altLang="it-IT"/>
          </a:p>
        </p:txBody>
      </p:sp>
      <p:sp>
        <p:nvSpPr>
          <p:cNvPr id="32779" name="Rectangle 44">
            <a:extLst>
              <a:ext uri="{FF2B5EF4-FFF2-40B4-BE49-F238E27FC236}">
                <a16:creationId xmlns:a16="http://schemas.microsoft.com/office/drawing/2014/main" id="{AEB1AE35-1D56-5A4F-AB58-B931E5FFA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72200" y="2514600"/>
            <a:ext cx="17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it-IT" altLang="it-IT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5F932EA-A85B-2440-BD3A-C1ECFBF0B1DB}"/>
              </a:ext>
            </a:extLst>
          </p:cNvPr>
          <p:cNvSpPr txBox="1"/>
          <p:nvPr/>
        </p:nvSpPr>
        <p:spPr>
          <a:xfrm>
            <a:off x="381000" y="4114800"/>
            <a:ext cx="4419600" cy="1570038"/>
          </a:xfrm>
          <a:prstGeom prst="rect">
            <a:avLst/>
          </a:prstGeom>
          <a:solidFill>
            <a:srgbClr val="F7FFE4"/>
          </a:solidFill>
          <a:ln w="19050">
            <a:solidFill>
              <a:srgbClr val="FF0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retta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perpendicolare ad un piano </a:t>
            </a:r>
            <a:r>
              <a:rPr lang="it-IT" altLang="it-IT" b="1" dirty="0"/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un suo punto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perpendicolare a tutte le rette del piano passanti per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2781" name="Picture 30" descr="Schermata 2015-03-15 alle 12.05.49.png">
            <a:extLst>
              <a:ext uri="{FF2B5EF4-FFF2-40B4-BE49-F238E27FC236}">
                <a16:creationId xmlns:a16="http://schemas.microsoft.com/office/drawing/2014/main" id="{F165C518-127A-404D-842A-8ED9F02762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86200"/>
            <a:ext cx="3517900" cy="1790700"/>
          </a:xfrm>
          <a:prstGeom prst="rect">
            <a:avLst/>
          </a:prstGeom>
          <a:noFill/>
          <a:ln w="25400">
            <a:solidFill>
              <a:srgbClr val="FFEB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782" name="Rectangle 51">
            <a:extLst>
              <a:ext uri="{FF2B5EF4-FFF2-40B4-BE49-F238E27FC236}">
                <a16:creationId xmlns:a16="http://schemas.microsoft.com/office/drawing/2014/main" id="{9FB45285-2FCF-B444-8E0F-5BF56531E5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029200"/>
            <a:ext cx="38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2783" name="TextBox 52">
            <a:extLst>
              <a:ext uri="{FF2B5EF4-FFF2-40B4-BE49-F238E27FC236}">
                <a16:creationId xmlns:a16="http://schemas.microsoft.com/office/drawing/2014/main" id="{637EA637-5922-804B-A693-4F9E4F2C9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7244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latin typeface="Wingdings" pitchFamily="2" charset="2"/>
              </a:rPr>
              <a:t></a:t>
            </a:r>
            <a:endParaRPr lang="it-IT" altLang="it-IT" sz="3200"/>
          </a:p>
        </p:txBody>
      </p:sp>
      <p:sp>
        <p:nvSpPr>
          <p:cNvPr id="32784" name="Rectangle 53">
            <a:extLst>
              <a:ext uri="{FF2B5EF4-FFF2-40B4-BE49-F238E27FC236}">
                <a16:creationId xmlns:a16="http://schemas.microsoft.com/office/drawing/2014/main" id="{F8A18CFB-1695-8146-B687-DC91C4B0C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181600"/>
            <a:ext cx="41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/>
              <a:t> a </a:t>
            </a:r>
            <a:endParaRPr lang="it-IT" altLang="it-IT" sz="2000"/>
          </a:p>
        </p:txBody>
      </p:sp>
      <p:sp>
        <p:nvSpPr>
          <p:cNvPr id="32785" name="Rectangle 54">
            <a:extLst>
              <a:ext uri="{FF2B5EF4-FFF2-40B4-BE49-F238E27FC236}">
                <a16:creationId xmlns:a16="http://schemas.microsoft.com/office/drawing/2014/main" id="{D3EE11BC-7587-974B-A4B2-C9F2A802C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886200"/>
            <a:ext cx="360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alt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6381124-8A73-F440-BA7C-835FBBFE8D4F}"/>
              </a:ext>
            </a:extLst>
          </p:cNvPr>
          <p:cNvSpPr/>
          <p:nvPr/>
        </p:nvSpPr>
        <p:spPr>
          <a:xfrm>
            <a:off x="457200" y="533400"/>
            <a:ext cx="6034088" cy="64611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Dal modello alla geometria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egnaposto piè di pagina 3">
            <a:extLst>
              <a:ext uri="{FF2B5EF4-FFF2-40B4-BE49-F238E27FC236}">
                <a16:creationId xmlns:a16="http://schemas.microsoft.com/office/drawing/2014/main" id="{DF46F1A0-597B-4F43-90A4-F4A924C41FD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33795" name="Segnaposto numero diapositiva 4">
            <a:extLst>
              <a:ext uri="{FF2B5EF4-FFF2-40B4-BE49-F238E27FC236}">
                <a16:creationId xmlns:a16="http://schemas.microsoft.com/office/drawing/2014/main" id="{BDDF38A8-4A31-FC48-8D45-3B3D0C1FD87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034D721-D39D-7F49-8161-408D588362B0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3796" name="TextBox 22">
            <a:extLst>
              <a:ext uri="{FF2B5EF4-FFF2-40B4-BE49-F238E27FC236}">
                <a16:creationId xmlns:a16="http://schemas.microsoft.com/office/drawing/2014/main" id="{8625324A-4918-E247-8819-BB5628BCED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295400"/>
            <a:ext cx="3657600" cy="1570038"/>
          </a:xfrm>
          <a:prstGeom prst="rect">
            <a:avLst/>
          </a:prstGeom>
          <a:solidFill>
            <a:srgbClr val="F7FFE4"/>
          </a:solidFill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una retta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 un suo punto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unico il piano </a:t>
            </a:r>
            <a:r>
              <a:rPr lang="it-IT" altLang="it-IT" b="1" dirty="0"/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 è perpendicolare ad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passa per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3797" name="TextBox 23">
            <a:extLst>
              <a:ext uri="{FF2B5EF4-FFF2-40B4-BE49-F238E27FC236}">
                <a16:creationId xmlns:a16="http://schemas.microsoft.com/office/drawing/2014/main" id="{E7E972D0-58D0-9E46-A078-A6E4F5A61E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1295400"/>
            <a:ext cx="3733800" cy="1570038"/>
          </a:xfrm>
          <a:prstGeom prst="rect">
            <a:avLst/>
          </a:prstGeom>
          <a:solidFill>
            <a:srgbClr val="F7FFE4"/>
          </a:solidFill>
          <a:ln w="1905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Dato un piano </a:t>
            </a:r>
            <a:r>
              <a:rPr lang="it-IT" altLang="it-IT" b="1" dirty="0"/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 un suo punto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unica la retta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che è perpendicolare ad </a:t>
            </a:r>
            <a:r>
              <a:rPr lang="it-IT" altLang="it-IT" b="1" dirty="0"/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passa per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3798" name="Picture 24" descr="Schermata 2015-03-15 alle 12.36.45.png">
            <a:extLst>
              <a:ext uri="{FF2B5EF4-FFF2-40B4-BE49-F238E27FC236}">
                <a16:creationId xmlns:a16="http://schemas.microsoft.com/office/drawing/2014/main" id="{201FC6C9-7F65-8444-AAB3-8AF86BEF0D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971800"/>
            <a:ext cx="3517900" cy="1612900"/>
          </a:xfrm>
          <a:prstGeom prst="rect">
            <a:avLst/>
          </a:prstGeom>
          <a:noFill/>
          <a:ln w="25400">
            <a:solidFill>
              <a:srgbClr val="FFEB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99" name="Picture 25" descr="Schermata 2015-03-15 alle 11.10.57.png">
            <a:extLst>
              <a:ext uri="{FF2B5EF4-FFF2-40B4-BE49-F238E27FC236}">
                <a16:creationId xmlns:a16="http://schemas.microsoft.com/office/drawing/2014/main" id="{F9A135D1-0798-1B46-8092-D5D4C3282A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724400"/>
            <a:ext cx="2632075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800" name="Rectangle 26">
            <a:extLst>
              <a:ext uri="{FF2B5EF4-FFF2-40B4-BE49-F238E27FC236}">
                <a16:creationId xmlns:a16="http://schemas.microsoft.com/office/drawing/2014/main" id="{02895509-58E8-9D47-8718-89A9BC97D5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2895600"/>
            <a:ext cx="360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altLang="it-IT"/>
          </a:p>
        </p:txBody>
      </p:sp>
      <p:sp>
        <p:nvSpPr>
          <p:cNvPr id="33801" name="Rectangle 29">
            <a:extLst>
              <a:ext uri="{FF2B5EF4-FFF2-40B4-BE49-F238E27FC236}">
                <a16:creationId xmlns:a16="http://schemas.microsoft.com/office/drawing/2014/main" id="{D1F2CDE4-C691-AD49-A4F2-33C883496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1200" y="3429000"/>
            <a:ext cx="3905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/>
              <a:t>a</a:t>
            </a:r>
            <a:endParaRPr lang="it-IT" altLang="it-IT"/>
          </a:p>
        </p:txBody>
      </p:sp>
      <p:sp>
        <p:nvSpPr>
          <p:cNvPr id="33802" name="Rectangle 32">
            <a:extLst>
              <a:ext uri="{FF2B5EF4-FFF2-40B4-BE49-F238E27FC236}">
                <a16:creationId xmlns:a16="http://schemas.microsoft.com/office/drawing/2014/main" id="{735A0D3A-399A-884B-A1E8-6C00EB8C1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733800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endParaRPr lang="it-IT" altLang="it-IT" sz="20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19CE63E-52B1-B74A-8849-D2E0F41D3E8D}"/>
              </a:ext>
            </a:extLst>
          </p:cNvPr>
          <p:cNvSpPr/>
          <p:nvPr/>
        </p:nvSpPr>
        <p:spPr>
          <a:xfrm>
            <a:off x="457200" y="533400"/>
            <a:ext cx="6034088" cy="64611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Dal modello alla geometria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egnaposto piè di pagina 3">
            <a:extLst>
              <a:ext uri="{FF2B5EF4-FFF2-40B4-BE49-F238E27FC236}">
                <a16:creationId xmlns:a16="http://schemas.microsoft.com/office/drawing/2014/main" id="{F1B2617E-ABB8-6D4B-AA3F-2AD28101180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34819" name="Segnaposto numero diapositiva 4">
            <a:extLst>
              <a:ext uri="{FF2B5EF4-FFF2-40B4-BE49-F238E27FC236}">
                <a16:creationId xmlns:a16="http://schemas.microsoft.com/office/drawing/2014/main" id="{269312CB-0DF6-6240-A667-2557B3EC7A9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7F92051-1F10-514F-B745-97948D071EBE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4820" name="TextBox 11">
            <a:extLst>
              <a:ext uri="{FF2B5EF4-FFF2-40B4-BE49-F238E27FC236}">
                <a16:creationId xmlns:a16="http://schemas.microsoft.com/office/drawing/2014/main" id="{76223230-4DAE-9349-9434-033583E7EF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648200"/>
            <a:ext cx="4191000" cy="1200150"/>
          </a:xfrm>
          <a:prstGeom prst="rect">
            <a:avLst/>
          </a:prstGeom>
          <a:solidFill>
            <a:srgbClr val="F7FFE4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Due rette perpendicolari a uno stesso piano sono parallele e perciò sono complanari </a:t>
            </a:r>
          </a:p>
        </p:txBody>
      </p:sp>
      <p:pic>
        <p:nvPicPr>
          <p:cNvPr id="34821" name="Picture 12" descr="Schermata 2015-03-15 alle 12.44.32.png">
            <a:extLst>
              <a:ext uri="{FF2B5EF4-FFF2-40B4-BE49-F238E27FC236}">
                <a16:creationId xmlns:a16="http://schemas.microsoft.com/office/drawing/2014/main" id="{F253FCD8-92BD-3B4E-9016-A7F6C6612F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2705100" cy="256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13" descr="Schermata 2015-03-15 alle 12.44.20.png">
            <a:extLst>
              <a:ext uri="{FF2B5EF4-FFF2-40B4-BE49-F238E27FC236}">
                <a16:creationId xmlns:a16="http://schemas.microsoft.com/office/drawing/2014/main" id="{98B5A999-0F98-7C42-8429-411ADB0B9C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447800"/>
            <a:ext cx="3441700" cy="2286000"/>
          </a:xfrm>
          <a:prstGeom prst="rect">
            <a:avLst/>
          </a:prstGeom>
          <a:noFill/>
          <a:ln w="25400">
            <a:solidFill>
              <a:srgbClr val="FFEB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0919358-7A20-4D47-A493-0667352A2CDA}"/>
              </a:ext>
            </a:extLst>
          </p:cNvPr>
          <p:cNvSpPr/>
          <p:nvPr/>
        </p:nvSpPr>
        <p:spPr>
          <a:xfrm>
            <a:off x="457200" y="533400"/>
            <a:ext cx="6034088" cy="64611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Dal modello alla geometria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egnaposto piè di pagina 3">
            <a:extLst>
              <a:ext uri="{FF2B5EF4-FFF2-40B4-BE49-F238E27FC236}">
                <a16:creationId xmlns:a16="http://schemas.microsoft.com/office/drawing/2014/main" id="{3DABF81D-3C46-3D44-A8B1-55112F0B58C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35843" name="Segnaposto numero diapositiva 4">
            <a:extLst>
              <a:ext uri="{FF2B5EF4-FFF2-40B4-BE49-F238E27FC236}">
                <a16:creationId xmlns:a16="http://schemas.microsoft.com/office/drawing/2014/main" id="{83457900-4FAB-9C44-B8AB-11FD9AD5A73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BAC2F29-F8BC-3F48-A20D-F167DE8E6F4D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19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5844" name="TextBox 11">
            <a:extLst>
              <a:ext uri="{FF2B5EF4-FFF2-40B4-BE49-F238E27FC236}">
                <a16:creationId xmlns:a16="http://schemas.microsoft.com/office/drawing/2014/main" id="{E85ACEFA-3228-7749-8B8C-007C37B28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5257800"/>
            <a:ext cx="4267200" cy="830263"/>
          </a:xfrm>
          <a:prstGeom prst="rect">
            <a:avLst/>
          </a:prstGeom>
          <a:solidFill>
            <a:srgbClr val="F7FFE4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Due piani perpendicolari a una stessa retta sono paralleli. </a:t>
            </a:r>
          </a:p>
        </p:txBody>
      </p:sp>
      <p:pic>
        <p:nvPicPr>
          <p:cNvPr id="35845" name="Picture 7" descr="Schermata 2015-03-15 alle 12.52.53.png">
            <a:extLst>
              <a:ext uri="{FF2B5EF4-FFF2-40B4-BE49-F238E27FC236}">
                <a16:creationId xmlns:a16="http://schemas.microsoft.com/office/drawing/2014/main" id="{F8FCE309-E0BF-CB41-A064-58316CC956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447800"/>
            <a:ext cx="3479800" cy="3149600"/>
          </a:xfrm>
          <a:prstGeom prst="rect">
            <a:avLst/>
          </a:prstGeom>
          <a:noFill/>
          <a:ln w="25400">
            <a:solidFill>
              <a:srgbClr val="FFEB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6" name="Picture 22" descr="scala-chiocciola1a.jpg">
            <a:extLst>
              <a:ext uri="{FF2B5EF4-FFF2-40B4-BE49-F238E27FC236}">
                <a16:creationId xmlns:a16="http://schemas.microsoft.com/office/drawing/2014/main" id="{CC32E92B-031A-654D-B583-27E9A3AEEF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981200"/>
            <a:ext cx="241300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C328887-568D-DE41-A4FF-943026910F9C}"/>
              </a:ext>
            </a:extLst>
          </p:cNvPr>
          <p:cNvSpPr/>
          <p:nvPr/>
        </p:nvSpPr>
        <p:spPr>
          <a:xfrm>
            <a:off x="457200" y="533400"/>
            <a:ext cx="6034088" cy="646113"/>
          </a:xfrm>
          <a:prstGeom prst="rect">
            <a:avLst/>
          </a:prstGeom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Dal modello alla geometria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2">
            <a:extLst>
              <a:ext uri="{FF2B5EF4-FFF2-40B4-BE49-F238E27FC236}">
                <a16:creationId xmlns:a16="http://schemas.microsoft.com/office/drawing/2014/main" id="{A9E53743-C9CB-6E4B-B4AB-72E41684394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4B0F1FF-763C-2A41-92FB-39D1F94391E4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7411" name="Footer Placeholder 3">
            <a:extLst>
              <a:ext uri="{FF2B5EF4-FFF2-40B4-BE49-F238E27FC236}">
                <a16:creationId xmlns:a16="http://schemas.microsoft.com/office/drawing/2014/main" id="{B7885301-9728-6B4F-8487-04A31469A2E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17412" name="Segnaposto testo 5">
            <a:extLst>
              <a:ext uri="{FF2B5EF4-FFF2-40B4-BE49-F238E27FC236}">
                <a16:creationId xmlns:a16="http://schemas.microsoft.com/office/drawing/2014/main" id="{206176BC-248D-C54A-B10B-3785853B6530}"/>
              </a:ext>
            </a:extLst>
          </p:cNvPr>
          <p:cNvSpPr txBox="1">
            <a:spLocks/>
          </p:cNvSpPr>
          <p:nvPr/>
        </p:nvSpPr>
        <p:spPr bwMode="auto">
          <a:xfrm>
            <a:off x="457200" y="2133600"/>
            <a:ext cx="8458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200" b="1">
                <a:latin typeface="Arial" panose="020B0604020202020204" pitchFamily="34" charset="0"/>
              </a:rPr>
              <a:t>Ricordi le posizioni di due rette nel piano?  </a:t>
            </a:r>
            <a:r>
              <a:rPr lang="it-IT" altLang="it-IT" sz="3200">
                <a:latin typeface="Arial" panose="020B0604020202020204" pitchFamily="34" charset="0"/>
              </a:rPr>
              <a:t> </a:t>
            </a:r>
            <a:endParaRPr lang="it-IT" altLang="it-IT" sz="3200" b="1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egnaposto piè di pagina 4">
            <a:extLst>
              <a:ext uri="{FF2B5EF4-FFF2-40B4-BE49-F238E27FC236}">
                <a16:creationId xmlns:a16="http://schemas.microsoft.com/office/drawing/2014/main" id="{9B9D81A4-CA3E-1745-B3D5-B3C1A8C394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36867" name="Segnaposto numero diapositiva 5">
            <a:extLst>
              <a:ext uri="{FF2B5EF4-FFF2-40B4-BE49-F238E27FC236}">
                <a16:creationId xmlns:a16="http://schemas.microsoft.com/office/drawing/2014/main" id="{7E043DC3-3A88-4845-AFDD-9595ACB8B30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DB4F905-8247-6048-BC78-9DF450E26519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6868" name="TextBox 70">
            <a:extLst>
              <a:ext uri="{FF2B5EF4-FFF2-40B4-BE49-F238E27FC236}">
                <a16:creationId xmlns:a16="http://schemas.microsoft.com/office/drawing/2014/main" id="{1809BF7A-989B-304D-9B8F-5B521E5B9F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4953000"/>
            <a:ext cx="3657600" cy="830263"/>
          </a:xfrm>
          <a:prstGeom prst="rect">
            <a:avLst/>
          </a:prstGeom>
          <a:solidFill>
            <a:srgbClr val="F7FFE4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latin typeface="Arial Narrow" panose="020B0604020202020204" pitchFamily="34" charset="0"/>
              </a:rPr>
              <a:t>Il vettore M è perpendicolare al piano </a:t>
            </a:r>
            <a:r>
              <a:rPr lang="it-IT" altLang="it-IT" b="1"/>
              <a:t>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7218742-147A-4340-BC13-83985D5BEFB7}"/>
              </a:ext>
            </a:extLst>
          </p:cNvPr>
          <p:cNvSpPr txBox="1"/>
          <p:nvPr/>
        </p:nvSpPr>
        <p:spPr>
          <a:xfrm>
            <a:off x="1600200" y="1143000"/>
            <a:ext cx="571500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8000"/>
                </a:solidFill>
                <a:latin typeface="Arial" panose="020B0604020202020204" pitchFamily="34" charset="0"/>
              </a:rPr>
              <a:t>Momento di una coppia di forze</a:t>
            </a:r>
          </a:p>
        </p:txBody>
      </p:sp>
      <p:pic>
        <p:nvPicPr>
          <p:cNvPr id="36870" name="Picture 11" descr="wheel_change.jpg">
            <a:extLst>
              <a:ext uri="{FF2B5EF4-FFF2-40B4-BE49-F238E27FC236}">
                <a16:creationId xmlns:a16="http://schemas.microsoft.com/office/drawing/2014/main" id="{AF23494C-2143-AC48-8203-A7C2BE05E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05000"/>
            <a:ext cx="3805238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9F46D6E3-0CDB-2F4D-AA5C-9867D3A92D8A}"/>
              </a:ext>
            </a:extLst>
          </p:cNvPr>
          <p:cNvSpPr/>
          <p:nvPr/>
        </p:nvSpPr>
        <p:spPr>
          <a:xfrm>
            <a:off x="0" y="53340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Retta perpendicolare a un piano in fisica</a:t>
            </a:r>
            <a:endParaRPr lang="it-IT" altLang="it-IT" sz="3600">
              <a:latin typeface="Arial" panose="020B0604020202020204" pitchFamily="34" charset="0"/>
            </a:endParaRPr>
          </a:p>
        </p:txBody>
      </p:sp>
      <p:pic>
        <p:nvPicPr>
          <p:cNvPr id="36872" name="Picture 10">
            <a:extLst>
              <a:ext uri="{FF2B5EF4-FFF2-40B4-BE49-F238E27FC236}">
                <a16:creationId xmlns:a16="http://schemas.microsoft.com/office/drawing/2014/main" id="{28407498-167C-BA44-ACE6-F9433350912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00600" y="2286000"/>
            <a:ext cx="4040188" cy="2682875"/>
          </a:xfrm>
          <a:noFill/>
        </p:spPr>
      </p:pic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3093FE78-150D-9F4D-BE28-819939F7208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410200" y="2286000"/>
            <a:ext cx="990600" cy="304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8C2376F-61F1-C646-8236-2252E033CD4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4400" y="2286000"/>
            <a:ext cx="838200" cy="1588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5" name="Rectangle 22">
            <a:extLst>
              <a:ext uri="{FF2B5EF4-FFF2-40B4-BE49-F238E27FC236}">
                <a16:creationId xmlns:a16="http://schemas.microsoft.com/office/drawing/2014/main" id="{461A5EE5-9FCD-A747-80D7-68BDDC14E0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105400"/>
            <a:ext cx="1752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Coppia di forze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2DD3CC96-3C13-7343-96A0-D006A84CC25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010400" y="5105400"/>
            <a:ext cx="1371600" cy="1588"/>
          </a:xfrm>
          <a:prstGeom prst="line">
            <a:avLst/>
          </a:prstGeom>
          <a:noFill/>
          <a:ln w="25400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D54BF7A-571C-7F4E-B073-81D47DBD0230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>
            <a:off x="6172200" y="4724400"/>
            <a:ext cx="1447800" cy="381000"/>
          </a:xfrm>
          <a:prstGeom prst="line">
            <a:avLst/>
          </a:prstGeom>
          <a:noFill/>
          <a:ln w="25400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6AAD05D0-C358-D94B-831B-70587304FE1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6705600" y="4038600"/>
            <a:ext cx="1981200" cy="152400"/>
          </a:xfrm>
          <a:prstGeom prst="line">
            <a:avLst/>
          </a:prstGeom>
          <a:noFill/>
          <a:ln w="25400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9" name="Rectangle 49">
            <a:extLst>
              <a:ext uri="{FF2B5EF4-FFF2-40B4-BE49-F238E27FC236}">
                <a16:creationId xmlns:a16="http://schemas.microsoft.com/office/drawing/2014/main" id="{791FAAD4-D20D-A84E-94B9-50F5B9486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562600"/>
            <a:ext cx="2514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I due vettori palleli individuano un piano </a:t>
            </a:r>
            <a:r>
              <a:rPr lang="it-IT" altLang="it-IT" sz="2000" b="1">
                <a:solidFill>
                  <a:srgbClr val="0000FF"/>
                </a:solidFill>
              </a:rPr>
              <a:t>a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3AD9402-D8EE-954A-ADC0-F403552D9AB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724400" y="5638800"/>
            <a:ext cx="1828800" cy="1588"/>
          </a:xfrm>
          <a:prstGeom prst="line">
            <a:avLst/>
          </a:prstGeom>
          <a:noFill/>
          <a:ln w="25400">
            <a:solidFill>
              <a:srgbClr val="FFA30C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DAD6DB9-74BF-C641-9159-A7228B04F89B}"/>
              </a:ext>
            </a:extLst>
          </p:cNvPr>
          <p:cNvCxnSpPr>
            <a:cxnSpLocks noChangeShapeType="1"/>
            <a:stCxn id="36879" idx="0"/>
          </p:cNvCxnSpPr>
          <p:nvPr/>
        </p:nvCxnSpPr>
        <p:spPr bwMode="auto">
          <a:xfrm rot="16200000" flipV="1">
            <a:off x="4591050" y="4324350"/>
            <a:ext cx="1676400" cy="800100"/>
          </a:xfrm>
          <a:prstGeom prst="line">
            <a:avLst/>
          </a:prstGeom>
          <a:noFill/>
          <a:ln w="25400">
            <a:solidFill>
              <a:srgbClr val="FFA30C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82" name="Rectangle 22">
            <a:extLst>
              <a:ext uri="{FF2B5EF4-FFF2-40B4-BE49-F238E27FC236}">
                <a16:creationId xmlns:a16="http://schemas.microsoft.com/office/drawing/2014/main" id="{072B58BA-6BC4-9343-B1D7-A89028E491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1905000"/>
            <a:ext cx="1295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Momento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egnaposto piè di pagina 4">
            <a:extLst>
              <a:ext uri="{FF2B5EF4-FFF2-40B4-BE49-F238E27FC236}">
                <a16:creationId xmlns:a16="http://schemas.microsoft.com/office/drawing/2014/main" id="{5E60CFC5-7A23-8245-8C90-43DB4E98241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37891" name="Segnaposto numero diapositiva 5">
            <a:extLst>
              <a:ext uri="{FF2B5EF4-FFF2-40B4-BE49-F238E27FC236}">
                <a16:creationId xmlns:a16="http://schemas.microsoft.com/office/drawing/2014/main" id="{8E534B67-0593-4B4F-833E-6390FB907AD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71F0B6-40D0-494C-8D4F-EE73992B046A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21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7892" name="TextBox 24">
            <a:extLst>
              <a:ext uri="{FF2B5EF4-FFF2-40B4-BE49-F238E27FC236}">
                <a16:creationId xmlns:a16="http://schemas.microsoft.com/office/drawing/2014/main" id="{D216C4D3-8B7B-DB41-9434-9E00E980E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819400"/>
            <a:ext cx="1828800" cy="400050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Vettore prodotto</a:t>
            </a:r>
          </a:p>
        </p:txBody>
      </p:sp>
      <p:sp>
        <p:nvSpPr>
          <p:cNvPr id="37893" name="TextBox 34">
            <a:extLst>
              <a:ext uri="{FF2B5EF4-FFF2-40B4-BE49-F238E27FC236}">
                <a16:creationId xmlns:a16="http://schemas.microsoft.com/office/drawing/2014/main" id="{E6246E0D-1576-3141-B423-009E4690D3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953000"/>
            <a:ext cx="2743200" cy="1016000"/>
          </a:xfrm>
          <a:prstGeom prst="rect">
            <a:avLst/>
          </a:prstGeom>
          <a:noFill/>
          <a:ln w="19050">
            <a:solidFill>
              <a:srgbClr val="FFA3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I due vettori si incontrano in un punto, perciò individuano un piano </a:t>
            </a:r>
            <a:r>
              <a:rPr lang="it-IT" altLang="it-IT" sz="2000" b="1">
                <a:solidFill>
                  <a:srgbClr val="0000FF"/>
                </a:solidFill>
              </a:rPr>
              <a:t>a</a:t>
            </a:r>
            <a:endParaRPr lang="it-IT" altLang="it-IT" sz="2000" b="1">
              <a:solidFill>
                <a:srgbClr val="0000FF"/>
              </a:solidFill>
              <a:latin typeface="Arial Narrow" panose="020B0604020202020204" pitchFamily="34" charset="0"/>
            </a:endParaRPr>
          </a:p>
        </p:txBody>
      </p:sp>
      <p:sp>
        <p:nvSpPr>
          <p:cNvPr id="37894" name="TextBox 40">
            <a:extLst>
              <a:ext uri="{FF2B5EF4-FFF2-40B4-BE49-F238E27FC236}">
                <a16:creationId xmlns:a16="http://schemas.microsoft.com/office/drawing/2014/main" id="{0495CC68-BB39-8F43-AA9D-9FD8A5EDF9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5029200"/>
            <a:ext cx="3276600" cy="830263"/>
          </a:xfrm>
          <a:prstGeom prst="rect">
            <a:avLst/>
          </a:prstGeom>
          <a:solidFill>
            <a:srgbClr val="F7FFE4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latin typeface="Arial Narrow" panose="020B0604020202020204" pitchFamily="34" charset="0"/>
              </a:rPr>
              <a:t>Il vettore prodotto P  è perpendicolare al piano </a:t>
            </a:r>
            <a:r>
              <a:rPr lang="it-IT" altLang="it-IT" b="1"/>
              <a:t>a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CE8898-0965-DC42-8BBE-A97617BA8B82}"/>
              </a:ext>
            </a:extLst>
          </p:cNvPr>
          <p:cNvSpPr txBox="1"/>
          <p:nvPr/>
        </p:nvSpPr>
        <p:spPr>
          <a:xfrm>
            <a:off x="1676400" y="1371600"/>
            <a:ext cx="5791200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8000"/>
                </a:solidFill>
                <a:latin typeface="Arial" panose="020B0604020202020204" pitchFamily="34" charset="0"/>
              </a:rPr>
              <a:t>Prodotto vettoriale di due vettori</a:t>
            </a:r>
          </a:p>
        </p:txBody>
      </p:sp>
      <p:pic>
        <p:nvPicPr>
          <p:cNvPr id="37896" name="Picture 19" descr="Prodotto_vettoriale.jpg">
            <a:extLst>
              <a:ext uri="{FF2B5EF4-FFF2-40B4-BE49-F238E27FC236}">
                <a16:creationId xmlns:a16="http://schemas.microsoft.com/office/drawing/2014/main" id="{DACA6368-6778-0546-9F94-7105A8EE34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286000"/>
            <a:ext cx="45720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7" name="TextBox 20">
            <a:extLst>
              <a:ext uri="{FF2B5EF4-FFF2-40B4-BE49-F238E27FC236}">
                <a16:creationId xmlns:a16="http://schemas.microsoft.com/office/drawing/2014/main" id="{23A91179-E63B-1E4E-B96E-5428A0D9F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2514600"/>
            <a:ext cx="1295400" cy="400050"/>
          </a:xfrm>
          <a:prstGeom prst="rect">
            <a:avLst/>
          </a:prstGeom>
          <a:noFill/>
          <a:ln w="9525">
            <a:solidFill>
              <a:srgbClr val="CD442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Due vettori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56E863D-4F53-7242-8130-6FD847CA6120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410200" y="3048000"/>
            <a:ext cx="762000" cy="609600"/>
          </a:xfrm>
          <a:prstGeom prst="line">
            <a:avLst/>
          </a:prstGeom>
          <a:noFill/>
          <a:ln w="25400">
            <a:solidFill>
              <a:srgbClr val="CD442B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D9ECE6C9-C4D1-2E42-8CCD-0CFE918B9FF8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5486400" y="3581400"/>
            <a:ext cx="1524000" cy="304800"/>
          </a:xfrm>
          <a:prstGeom prst="line">
            <a:avLst/>
          </a:prstGeom>
          <a:noFill/>
          <a:ln w="25400">
            <a:solidFill>
              <a:srgbClr val="CD442B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1F7C9AB-D885-CA47-A4F8-A82C6823911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276600" y="2971800"/>
            <a:ext cx="838200" cy="76200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640AD3E-422F-C548-82DD-B994490602C6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V="1">
            <a:off x="7239000" y="4267200"/>
            <a:ext cx="685800" cy="685800"/>
          </a:xfrm>
          <a:prstGeom prst="line">
            <a:avLst/>
          </a:prstGeom>
          <a:noFill/>
          <a:ln w="25400">
            <a:solidFill>
              <a:srgbClr val="FFA30C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A0C9F2D-3700-0B47-86C2-8861DDFFF9EE}"/>
              </a:ext>
            </a:extLst>
          </p:cNvPr>
          <p:cNvSpPr/>
          <p:nvPr/>
        </p:nvSpPr>
        <p:spPr>
          <a:xfrm>
            <a:off x="0" y="53340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Retta perpendicolare a un piano in fisica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egnaposto piè di pagina 4">
            <a:extLst>
              <a:ext uri="{FF2B5EF4-FFF2-40B4-BE49-F238E27FC236}">
                <a16:creationId xmlns:a16="http://schemas.microsoft.com/office/drawing/2014/main" id="{B81C2E57-7472-4246-9491-F6BEA81B42A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38915" name="Segnaposto numero diapositiva 5">
            <a:extLst>
              <a:ext uri="{FF2B5EF4-FFF2-40B4-BE49-F238E27FC236}">
                <a16:creationId xmlns:a16="http://schemas.microsoft.com/office/drawing/2014/main" id="{B07D042F-503A-B24F-A000-BF9793DDEA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E811AB8-9E4A-5847-8D25-F419CCDF0BD1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22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38916" name="Text Placeholder 12">
            <a:extLst>
              <a:ext uri="{FF2B5EF4-FFF2-40B4-BE49-F238E27FC236}">
                <a16:creationId xmlns:a16="http://schemas.microsoft.com/office/drawing/2014/main" id="{49E4C978-9518-094A-B37E-10330BBDBB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04800" y="1219200"/>
            <a:ext cx="8839200" cy="533400"/>
          </a:xfrm>
        </p:spPr>
        <p:txBody>
          <a:bodyPr anchor="t"/>
          <a:lstStyle/>
          <a:p>
            <a:r>
              <a:rPr lang="it-IT" altLang="it-IT">
                <a:solidFill>
                  <a:srgbClr val="008000"/>
                </a:solidFill>
                <a:ea typeface="ＭＳ Ｐゴシック" panose="020B0600070205080204" pitchFamily="34" charset="-128"/>
              </a:rPr>
              <a:t>Campo magnetico generato da un filo percorso da corrente</a:t>
            </a:r>
          </a:p>
        </p:txBody>
      </p:sp>
      <p:pic>
        <p:nvPicPr>
          <p:cNvPr id="38917" name="Picture 13" descr="Schermata 2015-03-15 alle 17.36.40.png">
            <a:extLst>
              <a:ext uri="{FF2B5EF4-FFF2-40B4-BE49-F238E27FC236}">
                <a16:creationId xmlns:a16="http://schemas.microsoft.com/office/drawing/2014/main" id="{AEBA694C-AFD3-0F4A-B7CF-95EDC8003B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05000"/>
            <a:ext cx="3398838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8" name="TextBox 16">
            <a:extLst>
              <a:ext uri="{FF2B5EF4-FFF2-40B4-BE49-F238E27FC236}">
                <a16:creationId xmlns:a16="http://schemas.microsoft.com/office/drawing/2014/main" id="{454C3ECD-BFFA-4242-8D0E-64EF45B64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1828800"/>
            <a:ext cx="1524000" cy="708025"/>
          </a:xfrm>
          <a:prstGeom prst="rect">
            <a:avLst/>
          </a:prstGeom>
          <a:noFill/>
          <a:ln w="9525">
            <a:solidFill>
              <a:srgbClr val="CD442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Filo percorso da corrente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B46056F-38FD-C14A-B19C-1F1F899CBE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667000" y="2209800"/>
            <a:ext cx="1066800" cy="381000"/>
          </a:xfrm>
          <a:prstGeom prst="line">
            <a:avLst/>
          </a:prstGeom>
          <a:noFill/>
          <a:ln w="25400">
            <a:solidFill>
              <a:srgbClr val="CD442B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0" name="TextBox 24">
            <a:extLst>
              <a:ext uri="{FF2B5EF4-FFF2-40B4-BE49-F238E27FC236}">
                <a16:creationId xmlns:a16="http://schemas.microsoft.com/office/drawing/2014/main" id="{9BE8E987-BF60-8642-9C8F-56FE317411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895600"/>
            <a:ext cx="2133600" cy="70802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Linea di campo del campo magnetico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38343F8-0FE4-2F48-A18D-516A5DE4E43E}"/>
              </a:ext>
            </a:extLst>
          </p:cNvPr>
          <p:cNvCxnSpPr>
            <a:cxnSpLocks noChangeShapeType="1"/>
            <a:stCxn id="38920" idx="3"/>
          </p:cNvCxnSpPr>
          <p:nvPr/>
        </p:nvCxnSpPr>
        <p:spPr bwMode="auto">
          <a:xfrm>
            <a:off x="2514600" y="3249613"/>
            <a:ext cx="533400" cy="255587"/>
          </a:xfrm>
          <a:prstGeom prst="line">
            <a:avLst/>
          </a:prstGeom>
          <a:noFill/>
          <a:ln w="2540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2" name="TextBox 34">
            <a:extLst>
              <a:ext uri="{FF2B5EF4-FFF2-40B4-BE49-F238E27FC236}">
                <a16:creationId xmlns:a16="http://schemas.microsoft.com/office/drawing/2014/main" id="{07ADF83F-AB13-374E-BC0C-6C5757777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191000"/>
            <a:ext cx="1752600" cy="708025"/>
          </a:xfrm>
          <a:prstGeom prst="rect">
            <a:avLst/>
          </a:prstGeom>
          <a:noFill/>
          <a:ln w="19050">
            <a:solidFill>
              <a:srgbClr val="FFA3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Piano </a:t>
            </a:r>
            <a:r>
              <a:rPr lang="it-IT" altLang="it-IT" sz="2000" b="1">
                <a:solidFill>
                  <a:srgbClr val="0000FF"/>
                </a:solidFill>
              </a:rPr>
              <a:t>a</a:t>
            </a:r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 della linea di campo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F0D8283-5875-1B4A-BD86-DA90D5E7B836}"/>
              </a:ext>
            </a:extLst>
          </p:cNvPr>
          <p:cNvCxnSpPr>
            <a:cxnSpLocks noChangeShapeType="1"/>
            <a:stCxn id="38922" idx="3"/>
          </p:cNvCxnSpPr>
          <p:nvPr/>
        </p:nvCxnSpPr>
        <p:spPr bwMode="auto">
          <a:xfrm flipV="1">
            <a:off x="2514600" y="4038600"/>
            <a:ext cx="685800" cy="506413"/>
          </a:xfrm>
          <a:prstGeom prst="line">
            <a:avLst/>
          </a:prstGeom>
          <a:noFill/>
          <a:ln w="25400">
            <a:solidFill>
              <a:srgbClr val="FFA30C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924" name="TextBox 40">
            <a:extLst>
              <a:ext uri="{FF2B5EF4-FFF2-40B4-BE49-F238E27FC236}">
                <a16:creationId xmlns:a16="http://schemas.microsoft.com/office/drawing/2014/main" id="{0C4B6B94-A332-064A-ADE7-B88FD286FB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5105400"/>
            <a:ext cx="3048000" cy="830263"/>
          </a:xfrm>
          <a:prstGeom prst="rect">
            <a:avLst/>
          </a:prstGeom>
          <a:solidFill>
            <a:srgbClr val="F7FFE4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>
                <a:latin typeface="Arial Narrow" panose="020B0604020202020204" pitchFamily="34" charset="0"/>
              </a:rPr>
              <a:t>Il filo è perpendicolare al piano </a:t>
            </a:r>
            <a:r>
              <a:rPr lang="it-IT" altLang="it-IT" b="1"/>
              <a:t>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688D53-8DE2-104A-A96E-2C47386B77A3}"/>
              </a:ext>
            </a:extLst>
          </p:cNvPr>
          <p:cNvSpPr/>
          <p:nvPr/>
        </p:nvSpPr>
        <p:spPr>
          <a:xfrm>
            <a:off x="0" y="533400"/>
            <a:ext cx="91440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Retta perpendicolare a un piano in fisica</a:t>
            </a:r>
          </a:p>
        </p:txBody>
      </p:sp>
    </p:spTree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egnaposto piè di pagina 3">
            <a:extLst>
              <a:ext uri="{FF2B5EF4-FFF2-40B4-BE49-F238E27FC236}">
                <a16:creationId xmlns:a16="http://schemas.microsoft.com/office/drawing/2014/main" id="{2319FB71-78B8-814F-8619-8F1FEAE7FD8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9388" y="623728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39939" name="Segnaposto numero diapositiva 4">
            <a:extLst>
              <a:ext uri="{FF2B5EF4-FFF2-40B4-BE49-F238E27FC236}">
                <a16:creationId xmlns:a16="http://schemas.microsoft.com/office/drawing/2014/main" id="{D382DC6D-E3DB-6B4E-9833-BB2951FDC62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30AEC72-64E7-C144-A7C3-8FCC99C834A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0A5344-45BF-FE47-9E8B-2EB6AF4886F8}"/>
              </a:ext>
            </a:extLst>
          </p:cNvPr>
          <p:cNvSpPr txBox="1"/>
          <p:nvPr/>
        </p:nvSpPr>
        <p:spPr>
          <a:xfrm>
            <a:off x="228600" y="1752600"/>
            <a:ext cx="5257800" cy="1570038"/>
          </a:xfrm>
          <a:prstGeom prst="rect">
            <a:avLst/>
          </a:prstGeom>
          <a:solidFill>
            <a:srgbClr val="F7FFE4"/>
          </a:solidFill>
          <a:ln w="19050">
            <a:solidFill>
              <a:srgbClr val="FF0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retta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perpendicolare ad un piano </a:t>
            </a:r>
            <a:r>
              <a:rPr lang="it-IT" altLang="it-IT" b="1" dirty="0"/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un suo punto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solo se è perpendicolare a due rette </a:t>
            </a:r>
            <a:r>
              <a:rPr lang="it-IT" alt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ed </a:t>
            </a:r>
            <a:r>
              <a:rPr lang="it-IT" altLang="it-IT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piano passanti per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9941" name="Picture 7" descr="Schermata 2015-03-15 alle 11.32.57.png">
            <a:extLst>
              <a:ext uri="{FF2B5EF4-FFF2-40B4-BE49-F238E27FC236}">
                <a16:creationId xmlns:a16="http://schemas.microsoft.com/office/drawing/2014/main" id="{41946C1B-3D96-594F-9EE0-F8DA716E92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676400"/>
            <a:ext cx="3175000" cy="1676400"/>
          </a:xfrm>
          <a:prstGeom prst="rect">
            <a:avLst/>
          </a:prstGeom>
          <a:noFill/>
          <a:ln w="254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42" name="TextBox 8">
            <a:extLst>
              <a:ext uri="{FF2B5EF4-FFF2-40B4-BE49-F238E27FC236}">
                <a16:creationId xmlns:a16="http://schemas.microsoft.com/office/drawing/2014/main" id="{3E01C283-97F9-D840-B213-D887CC3B59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8500" y="2438400"/>
            <a:ext cx="45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latin typeface="Wingdings" pitchFamily="2" charset="2"/>
              </a:rPr>
              <a:t></a:t>
            </a:r>
            <a:endParaRPr lang="it-IT" altLang="it-IT" sz="3200"/>
          </a:p>
        </p:txBody>
      </p:sp>
      <p:sp>
        <p:nvSpPr>
          <p:cNvPr id="39943" name="Rectangle 9">
            <a:extLst>
              <a:ext uri="{FF2B5EF4-FFF2-40B4-BE49-F238E27FC236}">
                <a16:creationId xmlns:a16="http://schemas.microsoft.com/office/drawing/2014/main" id="{A35A3EA2-C920-F248-BE79-653316D4E8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48500" y="2743200"/>
            <a:ext cx="3841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9944" name="Rectangle 10">
            <a:extLst>
              <a:ext uri="{FF2B5EF4-FFF2-40B4-BE49-F238E27FC236}">
                <a16:creationId xmlns:a16="http://schemas.microsoft.com/office/drawing/2014/main" id="{9F5C44BB-32D1-E648-B48E-2CE1B992F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05500" y="2286000"/>
            <a:ext cx="41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/>
              <a:t> a </a:t>
            </a:r>
            <a:endParaRPr lang="it-IT" altLang="it-IT" sz="2000"/>
          </a:p>
        </p:txBody>
      </p:sp>
      <p:sp>
        <p:nvSpPr>
          <p:cNvPr id="39945" name="Rectangle 11">
            <a:extLst>
              <a:ext uri="{FF2B5EF4-FFF2-40B4-BE49-F238E27FC236}">
                <a16:creationId xmlns:a16="http://schemas.microsoft.com/office/drawing/2014/main" id="{5D1D37E2-28EA-DC40-B378-C4790B4C64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2900" y="28956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it-IT" altLang="it-IT"/>
          </a:p>
        </p:txBody>
      </p:sp>
      <p:sp>
        <p:nvSpPr>
          <p:cNvPr id="39946" name="Rectangle 12">
            <a:extLst>
              <a:ext uri="{FF2B5EF4-FFF2-40B4-BE49-F238E27FC236}">
                <a16:creationId xmlns:a16="http://schemas.microsoft.com/office/drawing/2014/main" id="{E7423A50-2E68-DC4F-9AA1-450379936F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2300" y="1600200"/>
            <a:ext cx="361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altLang="it-IT"/>
          </a:p>
        </p:txBody>
      </p:sp>
      <p:sp>
        <p:nvSpPr>
          <p:cNvPr id="39947" name="Rectangle 13">
            <a:extLst>
              <a:ext uri="{FF2B5EF4-FFF2-40B4-BE49-F238E27FC236}">
                <a16:creationId xmlns:a16="http://schemas.microsoft.com/office/drawing/2014/main" id="{119347C9-9AC3-CF48-9BA2-1D6B0D037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2819400"/>
            <a:ext cx="174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it-IT" altLang="it-IT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9C9261-C453-194F-948A-CCD4DFD56C95}"/>
              </a:ext>
            </a:extLst>
          </p:cNvPr>
          <p:cNvSpPr txBox="1"/>
          <p:nvPr/>
        </p:nvSpPr>
        <p:spPr>
          <a:xfrm>
            <a:off x="381000" y="4038600"/>
            <a:ext cx="4419600" cy="1570038"/>
          </a:xfrm>
          <a:prstGeom prst="rect">
            <a:avLst/>
          </a:prstGeom>
          <a:solidFill>
            <a:srgbClr val="F7FFE4"/>
          </a:solidFill>
          <a:ln w="19050">
            <a:solidFill>
              <a:srgbClr val="FF0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Una retta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perpendicolare ad un piano </a:t>
            </a:r>
            <a:r>
              <a:rPr lang="it-IT" altLang="it-IT" b="1" dirty="0"/>
              <a:t>a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un suo punto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perpendicolare a tutte le rette del piano passanti per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it-IT" altLang="it-IT" b="1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39949" name="Picture 15" descr="Schermata 2015-03-15 alle 12.05.49.png">
            <a:extLst>
              <a:ext uri="{FF2B5EF4-FFF2-40B4-BE49-F238E27FC236}">
                <a16:creationId xmlns:a16="http://schemas.microsoft.com/office/drawing/2014/main" id="{D7851C53-C5FD-A74F-8ACB-C3560BAF7D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886200"/>
            <a:ext cx="3517900" cy="1790700"/>
          </a:xfrm>
          <a:prstGeom prst="rect">
            <a:avLst/>
          </a:prstGeom>
          <a:noFill/>
          <a:ln w="25400">
            <a:solidFill>
              <a:srgbClr val="FFEB0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950" name="Rectangle 16">
            <a:extLst>
              <a:ext uri="{FF2B5EF4-FFF2-40B4-BE49-F238E27FC236}">
                <a16:creationId xmlns:a16="http://schemas.microsoft.com/office/drawing/2014/main" id="{128C55BB-D2A3-B749-B1D6-0225D9C01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029200"/>
            <a:ext cx="3841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39951" name="TextBox 17">
            <a:extLst>
              <a:ext uri="{FF2B5EF4-FFF2-40B4-BE49-F238E27FC236}">
                <a16:creationId xmlns:a16="http://schemas.microsoft.com/office/drawing/2014/main" id="{2B2BA1AB-E351-954E-8620-F21C29BED6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4724400"/>
            <a:ext cx="533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latin typeface="Wingdings" pitchFamily="2" charset="2"/>
              </a:rPr>
              <a:t></a:t>
            </a:r>
            <a:endParaRPr lang="it-IT" altLang="it-IT" sz="3200"/>
          </a:p>
        </p:txBody>
      </p:sp>
      <p:sp>
        <p:nvSpPr>
          <p:cNvPr id="39952" name="Rectangle 18">
            <a:extLst>
              <a:ext uri="{FF2B5EF4-FFF2-40B4-BE49-F238E27FC236}">
                <a16:creationId xmlns:a16="http://schemas.microsoft.com/office/drawing/2014/main" id="{7E9FC324-5C6F-8843-875B-F4DEC05C6B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9600" y="5181600"/>
            <a:ext cx="4159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/>
              <a:t> a </a:t>
            </a:r>
            <a:endParaRPr lang="it-IT" altLang="it-IT" sz="2000"/>
          </a:p>
        </p:txBody>
      </p:sp>
      <p:sp>
        <p:nvSpPr>
          <p:cNvPr id="39953" name="Rectangle 19">
            <a:extLst>
              <a:ext uri="{FF2B5EF4-FFF2-40B4-BE49-F238E27FC236}">
                <a16:creationId xmlns:a16="http://schemas.microsoft.com/office/drawing/2014/main" id="{875BD6F0-A440-5E4F-84E1-9B665ED07E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3886200"/>
            <a:ext cx="3603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b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endParaRPr lang="it-IT" altLang="it-IT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E108C7F-5507-DD42-A125-CC556522BA63}"/>
              </a:ext>
            </a:extLst>
          </p:cNvPr>
          <p:cNvSpPr/>
          <p:nvPr/>
        </p:nvSpPr>
        <p:spPr>
          <a:xfrm>
            <a:off x="381000" y="685800"/>
            <a:ext cx="81534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Alla base di tutte le applicazioni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egnaposto piè di pagina 3">
            <a:extLst>
              <a:ext uri="{FF2B5EF4-FFF2-40B4-BE49-F238E27FC236}">
                <a16:creationId xmlns:a16="http://schemas.microsoft.com/office/drawing/2014/main" id="{166E59A7-6C44-FD42-A643-FB699D1F674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9388" y="623728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40963" name="Segnaposto numero diapositiva 4">
            <a:extLst>
              <a:ext uri="{FF2B5EF4-FFF2-40B4-BE49-F238E27FC236}">
                <a16:creationId xmlns:a16="http://schemas.microsoft.com/office/drawing/2014/main" id="{3DE73588-E7A7-454E-8773-57E4C6A61F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A311597-898A-C345-95C6-2619A92670B4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40964" name="Picture 28" descr="Schermata 2015-03-17 alle 18.16.52.png">
            <a:extLst>
              <a:ext uri="{FF2B5EF4-FFF2-40B4-BE49-F238E27FC236}">
                <a16:creationId xmlns:a16="http://schemas.microsoft.com/office/drawing/2014/main" id="{31F7129D-075B-6F49-882F-5ED85DC39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524000"/>
            <a:ext cx="6735763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5" name="TextBox 29">
            <a:extLst>
              <a:ext uri="{FF2B5EF4-FFF2-40B4-BE49-F238E27FC236}">
                <a16:creationId xmlns:a16="http://schemas.microsoft.com/office/drawing/2014/main" id="{A4A86297-3491-D74E-98DD-99D9A8D361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572000"/>
            <a:ext cx="350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0966" name="Rectangle 30">
            <a:extLst>
              <a:ext uri="{FF2B5EF4-FFF2-40B4-BE49-F238E27FC236}">
                <a16:creationId xmlns:a16="http://schemas.microsoft.com/office/drawing/2014/main" id="{5C2AF296-E46A-3B4F-A48D-A51EAC2D98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1752600"/>
            <a:ext cx="5686425" cy="8302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La retta </a:t>
            </a:r>
            <a:r>
              <a:rPr lang="it-IT" altLang="it-IT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 è perpendicolare in </a:t>
            </a:r>
            <a:r>
              <a:rPr lang="it-IT" altLang="it-IT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 al piano </a:t>
            </a:r>
            <a:r>
              <a:rPr lang="it-IT" altLang="it-IT" b="1" dirty="0">
                <a:solidFill>
                  <a:srgbClr val="0000FF"/>
                </a:solidFill>
              </a:rPr>
              <a:t>a</a:t>
            </a:r>
          </a:p>
          <a:p>
            <a:pPr eaLnBrk="1" hangingPunct="1">
              <a:buFontTx/>
              <a:buAutoNum type="arabicPeriod"/>
            </a:pPr>
            <a:r>
              <a:rPr lang="it-IT" altLang="it-IT" b="1" i="1" dirty="0">
                <a:solidFill>
                  <a:srgbClr val="0000FF"/>
                </a:solidFill>
                <a:latin typeface="Arial Narrow" panose="020B0604020202020204" pitchFamily="34" charset="0"/>
              </a:rPr>
              <a:t>b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 è una qualunque retta del piano </a:t>
            </a:r>
            <a:r>
              <a:rPr lang="it-IT" altLang="it-IT" b="1" dirty="0">
                <a:solidFill>
                  <a:srgbClr val="0000FF"/>
                </a:solidFill>
              </a:rPr>
              <a:t>a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  </a:t>
            </a:r>
            <a:endParaRPr lang="it-IT" altLang="it-IT" b="1" dirty="0">
              <a:solidFill>
                <a:srgbClr val="0000FF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93049AB-E056-034C-AE7C-A526D4CCFDA2}"/>
              </a:ext>
            </a:extLst>
          </p:cNvPr>
          <p:cNvSpPr/>
          <p:nvPr/>
        </p:nvSpPr>
        <p:spPr>
          <a:xfrm>
            <a:off x="381000" y="762000"/>
            <a:ext cx="79248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Una classica costruzione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egnaposto piè di pagina 3">
            <a:extLst>
              <a:ext uri="{FF2B5EF4-FFF2-40B4-BE49-F238E27FC236}">
                <a16:creationId xmlns:a16="http://schemas.microsoft.com/office/drawing/2014/main" id="{BF9D71FE-415A-0D44-AED6-4C7D06F1739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179388" y="6237288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41987" name="Segnaposto numero diapositiva 4">
            <a:extLst>
              <a:ext uri="{FF2B5EF4-FFF2-40B4-BE49-F238E27FC236}">
                <a16:creationId xmlns:a16="http://schemas.microsoft.com/office/drawing/2014/main" id="{ADD6F1F1-84D2-B447-8369-7210D17051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34669069-225B-7143-8E93-EFE26CDB4899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41988" name="TextBox 29">
            <a:extLst>
              <a:ext uri="{FF2B5EF4-FFF2-40B4-BE49-F238E27FC236}">
                <a16:creationId xmlns:a16="http://schemas.microsoft.com/office/drawing/2014/main" id="{41A04190-EA05-CA48-BF92-0C0CADFA3D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648200"/>
            <a:ext cx="350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1989" name="Rectangle 30">
            <a:extLst>
              <a:ext uri="{FF2B5EF4-FFF2-40B4-BE49-F238E27FC236}">
                <a16:creationId xmlns:a16="http://schemas.microsoft.com/office/drawing/2014/main" id="{C9B26D20-01C1-E849-B461-83DC47BF29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1560" y="1276349"/>
            <a:ext cx="5837238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3. da B traccio la perpendicolare BC alla retta </a:t>
            </a:r>
            <a:r>
              <a:rPr lang="it-IT" altLang="it-IT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pic>
        <p:nvPicPr>
          <p:cNvPr id="41990" name="Picture 8" descr="Schermata 2015-03-17 alle 18.21.43.png">
            <a:extLst>
              <a:ext uri="{FF2B5EF4-FFF2-40B4-BE49-F238E27FC236}">
                <a16:creationId xmlns:a16="http://schemas.microsoft.com/office/drawing/2014/main" id="{3DD17196-B712-9D45-B5FF-717D73260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2350454"/>
            <a:ext cx="6681788" cy="373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91" name="TextBox 9">
            <a:extLst>
              <a:ext uri="{FF2B5EF4-FFF2-40B4-BE49-F238E27FC236}">
                <a16:creationId xmlns:a16="http://schemas.microsoft.com/office/drawing/2014/main" id="{2DB5481C-9333-4D49-A1FB-0CD7CB3E0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4267200"/>
            <a:ext cx="350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EA3751F-E6BE-0F40-B033-B3C26317D7AB}"/>
              </a:ext>
            </a:extLst>
          </p:cNvPr>
          <p:cNvSpPr/>
          <p:nvPr/>
        </p:nvSpPr>
        <p:spPr>
          <a:xfrm>
            <a:off x="381000" y="533400"/>
            <a:ext cx="79248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Una classica costruzione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egnaposto piè di pagina 3">
            <a:extLst>
              <a:ext uri="{FF2B5EF4-FFF2-40B4-BE49-F238E27FC236}">
                <a16:creationId xmlns:a16="http://schemas.microsoft.com/office/drawing/2014/main" id="{CD4123D1-4CF3-FF48-B26D-E562C62387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43011" name="Segnaposto numero diapositiva 4">
            <a:extLst>
              <a:ext uri="{FF2B5EF4-FFF2-40B4-BE49-F238E27FC236}">
                <a16:creationId xmlns:a16="http://schemas.microsoft.com/office/drawing/2014/main" id="{55C25609-1853-BE45-9795-4E780949F9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05304960-20E4-D648-AF4E-5E04E85501F9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43012" name="Rectangle 30">
            <a:extLst>
              <a:ext uri="{FF2B5EF4-FFF2-40B4-BE49-F238E27FC236}">
                <a16:creationId xmlns:a16="http://schemas.microsoft.com/office/drawing/2014/main" id="{26D1E1E0-98C7-F74D-AEE7-6159623916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295400"/>
            <a:ext cx="7212013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57200" indent="-457200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4. Da un qualunque punto </a:t>
            </a:r>
            <a:r>
              <a:rPr lang="it-IT" altLang="it-IT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 della retta </a:t>
            </a:r>
            <a:r>
              <a:rPr lang="it-IT" altLang="it-IT" b="1" i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</a:rPr>
              <a:t> traccio la retta AC</a:t>
            </a:r>
          </a:p>
        </p:txBody>
      </p:sp>
      <p:pic>
        <p:nvPicPr>
          <p:cNvPr id="43013" name="Picture 9" descr="Schermata 2015-03-17 alle 18.24.54.png">
            <a:extLst>
              <a:ext uri="{FF2B5EF4-FFF2-40B4-BE49-F238E27FC236}">
                <a16:creationId xmlns:a16="http://schemas.microsoft.com/office/drawing/2014/main" id="{B01020B9-1B89-104F-AA6B-D6C7F845D9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05000"/>
            <a:ext cx="6638925" cy="377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4" name="TextBox 10">
            <a:extLst>
              <a:ext uri="{FF2B5EF4-FFF2-40B4-BE49-F238E27FC236}">
                <a16:creationId xmlns:a16="http://schemas.microsoft.com/office/drawing/2014/main" id="{E353A27D-AA94-C346-8B7A-3E3881DC48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343400"/>
            <a:ext cx="350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EBD2E0B-5020-F647-AE61-209775359654}"/>
              </a:ext>
            </a:extLst>
          </p:cNvPr>
          <p:cNvSpPr/>
          <p:nvPr/>
        </p:nvSpPr>
        <p:spPr>
          <a:xfrm>
            <a:off x="381000" y="609600"/>
            <a:ext cx="79248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Una classica costruzione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egnaposto piè di pagina 3">
            <a:extLst>
              <a:ext uri="{FF2B5EF4-FFF2-40B4-BE49-F238E27FC236}">
                <a16:creationId xmlns:a16="http://schemas.microsoft.com/office/drawing/2014/main" id="{88F6DE51-E33F-044B-8726-8268940EB58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44035" name="Segnaposto numero diapositiva 4">
            <a:extLst>
              <a:ext uri="{FF2B5EF4-FFF2-40B4-BE49-F238E27FC236}">
                <a16:creationId xmlns:a16="http://schemas.microsoft.com/office/drawing/2014/main" id="{1D5E3C8E-1996-6547-8C7A-74E84F63CE0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5950576-6A51-A549-8326-6AF72B356ADB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44036" name="Picture 8" descr="Schermata 2015-03-17 alle 18.45.25.png">
            <a:extLst>
              <a:ext uri="{FF2B5EF4-FFF2-40B4-BE49-F238E27FC236}">
                <a16:creationId xmlns:a16="http://schemas.microsoft.com/office/drawing/2014/main" id="{BE76FCD0-19C7-DA47-A83A-D5B5A64704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692900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TextBox 11">
            <a:extLst>
              <a:ext uri="{FF2B5EF4-FFF2-40B4-BE49-F238E27FC236}">
                <a16:creationId xmlns:a16="http://schemas.microsoft.com/office/drawing/2014/main" id="{914806B7-74DF-3E49-AEA8-E4823D5A3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114800"/>
            <a:ext cx="350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F1BA9-DAE3-AD43-A793-91EFB3ABF93B}"/>
              </a:ext>
            </a:extLst>
          </p:cNvPr>
          <p:cNvSpPr txBox="1"/>
          <p:nvPr/>
        </p:nvSpPr>
        <p:spPr>
          <a:xfrm>
            <a:off x="1371600" y="5791200"/>
            <a:ext cx="6477000" cy="461963"/>
          </a:xfrm>
          <a:prstGeom prst="rect">
            <a:avLst/>
          </a:prstGeom>
          <a:solidFill>
            <a:srgbClr val="F7FFE4"/>
          </a:solidFill>
          <a:ln w="25400">
            <a:solidFill>
              <a:srgbClr val="FF0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latin typeface="Arial" panose="020B0604020202020204" pitchFamily="34" charset="0"/>
              </a:rPr>
              <a:t>La retta </a:t>
            </a:r>
            <a:r>
              <a:rPr lang="it-IT" altLang="it-IT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b="1" dirty="0">
                <a:latin typeface="Arial" panose="020B0604020202020204" pitchFamily="34" charset="0"/>
              </a:rPr>
              <a:t> e la retta AC sono perpendicolari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806C95-5A6C-F34D-AE3D-5DA36F5861CC}"/>
              </a:ext>
            </a:extLst>
          </p:cNvPr>
          <p:cNvSpPr/>
          <p:nvPr/>
        </p:nvSpPr>
        <p:spPr>
          <a:xfrm>
            <a:off x="2209800" y="533400"/>
            <a:ext cx="5257800" cy="646113"/>
          </a:xfrm>
          <a:prstGeom prst="rect">
            <a:avLst/>
          </a:prstGeom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 b="1">
                <a:latin typeface="Arial" panose="020B0604020202020204" pitchFamily="34" charset="0"/>
              </a:rPr>
              <a:t>Scopro una proprietà</a:t>
            </a:r>
            <a:endParaRPr lang="it-IT" altLang="it-IT" sz="36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>
            <a:extLst>
              <a:ext uri="{FF2B5EF4-FFF2-40B4-BE49-F238E27FC236}">
                <a16:creationId xmlns:a16="http://schemas.microsoft.com/office/drawing/2014/main" id="{DAD069C4-7896-404E-A48A-1D099649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20725"/>
          </a:xfrm>
        </p:spPr>
        <p:txBody>
          <a:bodyPr/>
          <a:lstStyle/>
          <a:p>
            <a:pPr algn="ctr"/>
            <a:r>
              <a:rPr lang="it-IT" altLang="it-IT" sz="3600" b="1">
                <a:ea typeface="ＭＳ Ｐゴシック" panose="020B0600070205080204" pitchFamily="34" charset="-128"/>
              </a:rPr>
              <a:t>Proprietà con una storia millenaria</a:t>
            </a:r>
          </a:p>
        </p:txBody>
      </p:sp>
      <p:sp>
        <p:nvSpPr>
          <p:cNvPr id="45059" name="Segnaposto piè di pagina 3">
            <a:extLst>
              <a:ext uri="{FF2B5EF4-FFF2-40B4-BE49-F238E27FC236}">
                <a16:creationId xmlns:a16="http://schemas.microsoft.com/office/drawing/2014/main" id="{1BB63BD2-B0B0-B049-AA77-8ED2110A47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45060" name="Segnaposto numero diapositiva 4">
            <a:extLst>
              <a:ext uri="{FF2B5EF4-FFF2-40B4-BE49-F238E27FC236}">
                <a16:creationId xmlns:a16="http://schemas.microsoft.com/office/drawing/2014/main" id="{539C53BC-BD97-8B43-B6B3-8240E40674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96A5AA-32D4-1A48-9638-8DA62B27C4EE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45061" name="Picture 8" descr="Schermata 2015-03-17 alle 18.45.25.png">
            <a:extLst>
              <a:ext uri="{FF2B5EF4-FFF2-40B4-BE49-F238E27FC236}">
                <a16:creationId xmlns:a16="http://schemas.microsoft.com/office/drawing/2014/main" id="{E1C1FAC7-9E2A-BB43-A830-9F8D8379D4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57400"/>
            <a:ext cx="6692900" cy="425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2" name="TextBox 11">
            <a:extLst>
              <a:ext uri="{FF2B5EF4-FFF2-40B4-BE49-F238E27FC236}">
                <a16:creationId xmlns:a16="http://schemas.microsoft.com/office/drawing/2014/main" id="{7CFF8FB2-4111-764C-B341-357392F495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4953000"/>
            <a:ext cx="3508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45063" name="TextBox 10">
            <a:extLst>
              <a:ext uri="{FF2B5EF4-FFF2-40B4-BE49-F238E27FC236}">
                <a16:creationId xmlns:a16="http://schemas.microsoft.com/office/drawing/2014/main" id="{9E17B3A0-557C-CC47-84D8-F3A3D3263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295400"/>
            <a:ext cx="8305800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FF"/>
                </a:solidFill>
                <a:latin typeface="Arial Narrow" panose="020B0604020202020204" pitchFamily="34" charset="0"/>
              </a:rPr>
              <a:t>Gli antichi Greci hanno dimostrato questa proprietà, nota come</a:t>
            </a:r>
          </a:p>
          <a:p>
            <a:pPr algn="ctr" eaLnBrk="1" hangingPunct="1"/>
            <a:r>
              <a:rPr lang="it-IT" altLang="it-IT" sz="28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Teorema delle tre perpendicolari 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8" grpId="0"/>
      <p:bldP spid="45062" grpId="0"/>
      <p:bldP spid="4506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olo 1">
            <a:extLst>
              <a:ext uri="{FF2B5EF4-FFF2-40B4-BE49-F238E27FC236}">
                <a16:creationId xmlns:a16="http://schemas.microsoft.com/office/drawing/2014/main" id="{DAD069C4-7896-404E-A48A-1D099649B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720725"/>
          </a:xfrm>
        </p:spPr>
        <p:txBody>
          <a:bodyPr/>
          <a:lstStyle/>
          <a:p>
            <a:pPr algn="ctr"/>
            <a:r>
              <a:rPr lang="it-IT" altLang="it-IT" sz="3600" b="1" dirty="0">
                <a:ea typeface="ＭＳ Ｐゴシック" panose="020B0600070205080204" pitchFamily="34" charset="-128"/>
              </a:rPr>
              <a:t>Le tre perpendicolari in movimento</a:t>
            </a:r>
          </a:p>
        </p:txBody>
      </p:sp>
      <p:sp>
        <p:nvSpPr>
          <p:cNvPr id="45059" name="Segnaposto piè di pagina 3">
            <a:extLst>
              <a:ext uri="{FF2B5EF4-FFF2-40B4-BE49-F238E27FC236}">
                <a16:creationId xmlns:a16="http://schemas.microsoft.com/office/drawing/2014/main" id="{1BB63BD2-B0B0-B049-AA77-8ED2110A478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l"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45060" name="Segnaposto numero diapositiva 4">
            <a:extLst>
              <a:ext uri="{FF2B5EF4-FFF2-40B4-BE49-F238E27FC236}">
                <a16:creationId xmlns:a16="http://schemas.microsoft.com/office/drawing/2014/main" id="{539C53BC-BD97-8B43-B6B3-8240E40674B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96A5AA-32D4-1A48-9638-8DA62B27C4EE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29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pic>
        <p:nvPicPr>
          <p:cNvPr id="3" name="Ge3DVideo.mp4">
            <a:hlinkClick r:id="" action="ppaction://media"/>
            <a:extLst>
              <a:ext uri="{FF2B5EF4-FFF2-40B4-BE49-F238E27FC236}">
                <a16:creationId xmlns:a16="http://schemas.microsoft.com/office/drawing/2014/main" id="{1F94EE37-5D44-054F-A660-2A17A158E1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6408" y="1012292"/>
            <a:ext cx="8100392" cy="5441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998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7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4505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2">
            <a:extLst>
              <a:ext uri="{FF2B5EF4-FFF2-40B4-BE49-F238E27FC236}">
                <a16:creationId xmlns:a16="http://schemas.microsoft.com/office/drawing/2014/main" id="{2F8CDBED-2B9A-814B-AD38-04C4FA04AC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6A63E6D-FAC2-1449-BE40-7083BFDAB54C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8435" name="Footer Placeholder 3">
            <a:extLst>
              <a:ext uri="{FF2B5EF4-FFF2-40B4-BE49-F238E27FC236}">
                <a16:creationId xmlns:a16="http://schemas.microsoft.com/office/drawing/2014/main" id="{851852DD-42D9-1C45-B0F7-57F40F02902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00400" y="6477000"/>
            <a:ext cx="2895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18436" name="TextBox 5">
            <a:extLst>
              <a:ext uri="{FF2B5EF4-FFF2-40B4-BE49-F238E27FC236}">
                <a16:creationId xmlns:a16="http://schemas.microsoft.com/office/drawing/2014/main" id="{CD9EAE85-082F-B24D-8B97-DAF4A83AF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2362200"/>
            <a:ext cx="3505200" cy="708025"/>
          </a:xfrm>
          <a:prstGeom prst="rect">
            <a:avLst/>
          </a:prstGeom>
          <a:noFill/>
          <a:ln w="317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Due rette nel piano sono </a:t>
            </a:r>
            <a:r>
              <a:rPr lang="it-IT" altLang="it-IT" sz="2000" b="1" i="1">
                <a:solidFill>
                  <a:srgbClr val="0000FF"/>
                </a:solidFill>
                <a:latin typeface="Arial Narrow" panose="020B0604020202020204" pitchFamily="34" charset="0"/>
              </a:rPr>
              <a:t>secanti</a:t>
            </a:r>
            <a:r>
              <a:rPr lang="it-IT" altLang="it-IT" sz="2000" b="1">
                <a:latin typeface="Arial Narrow" panose="020B0604020202020204" pitchFamily="34" charset="0"/>
              </a:rPr>
              <a:t>, se hanno un punto in comune </a:t>
            </a:r>
          </a:p>
        </p:txBody>
      </p:sp>
      <p:pic>
        <p:nvPicPr>
          <p:cNvPr id="18437" name="Picture 7" descr="Ferri_incidenti.jpg">
            <a:extLst>
              <a:ext uri="{FF2B5EF4-FFF2-40B4-BE49-F238E27FC236}">
                <a16:creationId xmlns:a16="http://schemas.microsoft.com/office/drawing/2014/main" id="{646664F4-B5D2-4640-87BD-CC29A1305C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3276600" cy="1343025"/>
          </a:xfrm>
          <a:prstGeom prst="rect">
            <a:avLst/>
          </a:prstGeom>
          <a:solidFill>
            <a:srgbClr val="F7FFE4"/>
          </a:solidFill>
          <a:ln w="254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18438" name="TextBox 9">
            <a:extLst>
              <a:ext uri="{FF2B5EF4-FFF2-40B4-BE49-F238E27FC236}">
                <a16:creationId xmlns:a16="http://schemas.microsoft.com/office/drawing/2014/main" id="{0B7DFF9F-8214-8341-B50F-21DF1A67B2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2362200"/>
            <a:ext cx="4419600" cy="708025"/>
          </a:xfrm>
          <a:prstGeom prst="rect">
            <a:avLst/>
          </a:prstGeom>
          <a:noFill/>
          <a:ln w="3175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Due rette secanti possono formare quattro angoli di 90° e diventare </a:t>
            </a:r>
            <a:r>
              <a:rPr lang="it-IT" altLang="it-IT" sz="2000" b="1" i="1">
                <a:solidFill>
                  <a:srgbClr val="FF3300"/>
                </a:solidFill>
                <a:latin typeface="Arial Narrow" panose="020B0604020202020204" pitchFamily="34" charset="0"/>
              </a:rPr>
              <a:t>perpendicolari</a:t>
            </a:r>
          </a:p>
        </p:txBody>
      </p:sp>
      <p:sp>
        <p:nvSpPr>
          <p:cNvPr id="18439" name="Rectangle 9">
            <a:extLst>
              <a:ext uri="{FF2B5EF4-FFF2-40B4-BE49-F238E27FC236}">
                <a16:creationId xmlns:a16="http://schemas.microsoft.com/office/drawing/2014/main" id="{BB59F0E7-181C-4340-B371-352B16BBA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657600"/>
            <a:ext cx="319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6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3600">
              <a:solidFill>
                <a:srgbClr val="FF0000"/>
              </a:solidFill>
            </a:endParaRP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E1851774-6008-C04C-9CB5-36CEABBB25F1}"/>
              </a:ext>
            </a:extLst>
          </p:cNvPr>
          <p:cNvSpPr txBox="1">
            <a:spLocks/>
          </p:cNvSpPr>
          <p:nvPr/>
        </p:nvSpPr>
        <p:spPr bwMode="auto">
          <a:xfrm>
            <a:off x="838200" y="1219200"/>
            <a:ext cx="7391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4000" b="1">
                <a:latin typeface="Arial" panose="020B0604020202020204" pitchFamily="34" charset="0"/>
              </a:rPr>
              <a:t>Posizioni di rette nel piano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  <p:pic>
        <p:nvPicPr>
          <p:cNvPr id="18441" name="Picture 12" descr="Ferri_perp_90.png">
            <a:extLst>
              <a:ext uri="{FF2B5EF4-FFF2-40B4-BE49-F238E27FC236}">
                <a16:creationId xmlns:a16="http://schemas.microsoft.com/office/drawing/2014/main" id="{286EF416-172F-7B40-AAC5-9C9AF7BE89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352800"/>
            <a:ext cx="2209800" cy="2143125"/>
          </a:xfrm>
          <a:prstGeom prst="rect">
            <a:avLst/>
          </a:prstGeom>
          <a:noFill/>
          <a:ln w="25400">
            <a:solidFill>
              <a:srgbClr val="FF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2">
            <a:extLst>
              <a:ext uri="{FF2B5EF4-FFF2-40B4-BE49-F238E27FC236}">
                <a16:creationId xmlns:a16="http://schemas.microsoft.com/office/drawing/2014/main" id="{EC2FE8C3-D5F9-274C-BCB1-3EDB407423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C58C8E0-CEF1-0343-ABD0-C2FC5DF80CD3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30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8675" name="Footer Placeholder 3">
            <a:extLst>
              <a:ext uri="{FF2B5EF4-FFF2-40B4-BE49-F238E27FC236}">
                <a16:creationId xmlns:a16="http://schemas.microsoft.com/office/drawing/2014/main" id="{F6D7ED58-7A59-8D4B-B89A-4DF17536DF4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956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28676" name="Segnaposto testo 5">
            <a:extLst>
              <a:ext uri="{FF2B5EF4-FFF2-40B4-BE49-F238E27FC236}">
                <a16:creationId xmlns:a16="http://schemas.microsoft.com/office/drawing/2014/main" id="{D04D3867-28BB-9C48-B359-9DB3EAF72862}"/>
              </a:ext>
            </a:extLst>
          </p:cNvPr>
          <p:cNvSpPr txBox="1">
            <a:spLocks/>
          </p:cNvSpPr>
          <p:nvPr/>
        </p:nvSpPr>
        <p:spPr bwMode="auto">
          <a:xfrm>
            <a:off x="179512" y="2348880"/>
            <a:ext cx="864096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Completa la scheda di lavoro per approfondire il ‘Teorema delle tre perpendicolari’</a:t>
            </a:r>
          </a:p>
        </p:txBody>
      </p:sp>
    </p:spTree>
    <p:extLst>
      <p:ext uri="{BB962C8B-B14F-4D97-AF65-F5344CB8AC3E}">
        <p14:creationId xmlns:p14="http://schemas.microsoft.com/office/powerpoint/2010/main" val="134622692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2">
            <a:extLst>
              <a:ext uri="{FF2B5EF4-FFF2-40B4-BE49-F238E27FC236}">
                <a16:creationId xmlns:a16="http://schemas.microsoft.com/office/drawing/2014/main" id="{CCA43CCC-F510-E941-B5FF-2636F7D769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B4D3C4A-059A-A344-8BE6-49CFCF6F4571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4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19459" name="Footer Placeholder 3">
            <a:extLst>
              <a:ext uri="{FF2B5EF4-FFF2-40B4-BE49-F238E27FC236}">
                <a16:creationId xmlns:a16="http://schemas.microsoft.com/office/drawing/2014/main" id="{9A07E118-8281-3C4F-88A2-40A3DCC1F3C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200400" y="6477000"/>
            <a:ext cx="2895600" cy="381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</a:p>
        </p:txBody>
      </p:sp>
      <p:sp>
        <p:nvSpPr>
          <p:cNvPr id="12" name="Segnaposto testo 5">
            <a:extLst>
              <a:ext uri="{FF2B5EF4-FFF2-40B4-BE49-F238E27FC236}">
                <a16:creationId xmlns:a16="http://schemas.microsoft.com/office/drawing/2014/main" id="{ABE62DB1-BA25-3F4F-9011-3827058366FC}"/>
              </a:ext>
            </a:extLst>
          </p:cNvPr>
          <p:cNvSpPr txBox="1">
            <a:spLocks/>
          </p:cNvSpPr>
          <p:nvPr/>
        </p:nvSpPr>
        <p:spPr bwMode="auto">
          <a:xfrm>
            <a:off x="914400" y="1981200"/>
            <a:ext cx="7391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4000" b="1">
                <a:latin typeface="Arial" panose="020B0604020202020204" pitchFamily="34" charset="0"/>
              </a:rPr>
              <a:t>Che cosa cambia quando passo dal piano allo spazio?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2">
            <a:extLst>
              <a:ext uri="{FF2B5EF4-FFF2-40B4-BE49-F238E27FC236}">
                <a16:creationId xmlns:a16="http://schemas.microsoft.com/office/drawing/2014/main" id="{69277E42-15A9-8044-BC90-7CB437C3402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248400"/>
            <a:ext cx="304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2B4287C-B705-2841-AF4E-8C26F91F05DF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5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0483" name="Footer Placeholder 3">
            <a:extLst>
              <a:ext uri="{FF2B5EF4-FFF2-40B4-BE49-F238E27FC236}">
                <a16:creationId xmlns:a16="http://schemas.microsoft.com/office/drawing/2014/main" id="{9AD28CF9-4051-1A4E-BDDF-BB9469D2A36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606925" y="6422842"/>
            <a:ext cx="3200400" cy="3270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pic>
        <p:nvPicPr>
          <p:cNvPr id="20484" name="Picture 10" descr="porte-calcio3.jpg">
            <a:extLst>
              <a:ext uri="{FF2B5EF4-FFF2-40B4-BE49-F238E27FC236}">
                <a16:creationId xmlns:a16="http://schemas.microsoft.com/office/drawing/2014/main" id="{055B374F-ED14-754A-9DD6-F421D368F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2514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AB9BD8-A189-AE40-88A7-957DF31C43D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81400" y="4343400"/>
            <a:ext cx="4038600" cy="8382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6BF1AA7-615E-0C47-AF63-F96DB6F33A0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81400" y="3886200"/>
            <a:ext cx="4038600" cy="685800"/>
          </a:xfrm>
          <a:prstGeom prst="line">
            <a:avLst/>
          </a:prstGeom>
          <a:noFill/>
          <a:ln w="73025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3DD198A9-E2FB-CE4D-AF00-B341356EE25F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4343400" y="2209800"/>
            <a:ext cx="2971800" cy="175260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88" name="TextBox 18">
            <a:extLst>
              <a:ext uri="{FF2B5EF4-FFF2-40B4-BE49-F238E27FC236}">
                <a16:creationId xmlns:a16="http://schemas.microsoft.com/office/drawing/2014/main" id="{DB6A934F-5313-6648-BC4B-F2FAD529D1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5410200"/>
            <a:ext cx="1219200" cy="461963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>
                <a:solidFill>
                  <a:srgbClr val="008000"/>
                </a:solidFill>
                <a:latin typeface="Arial Black" panose="020B0604020202020204" pitchFamily="34" charset="0"/>
              </a:rPr>
              <a:t>piano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5517B34-09DA-364C-AAE9-AC0A8C35878D}"/>
              </a:ext>
            </a:extLst>
          </p:cNvPr>
          <p:cNvCxnSpPr>
            <a:cxnSpLocks noChangeShapeType="1"/>
            <a:stCxn id="20488" idx="0"/>
          </p:cNvCxnSpPr>
          <p:nvPr/>
        </p:nvCxnSpPr>
        <p:spPr bwMode="auto">
          <a:xfrm rot="5400000" flipH="1" flipV="1">
            <a:off x="8077200" y="5181600"/>
            <a:ext cx="381000" cy="76200"/>
          </a:xfrm>
          <a:prstGeom prst="straightConnector1">
            <a:avLst/>
          </a:prstGeom>
          <a:noFill/>
          <a:ln w="25400">
            <a:solidFill>
              <a:schemeClr val="tx1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0" name="TextBox 23">
            <a:extLst>
              <a:ext uri="{FF2B5EF4-FFF2-40B4-BE49-F238E27FC236}">
                <a16:creationId xmlns:a16="http://schemas.microsoft.com/office/drawing/2014/main" id="{EF14C0B8-6439-974C-A2DB-9BB67E836B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962400"/>
            <a:ext cx="381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5A5492A-46C5-8848-B310-5313D3F108BA}"/>
              </a:ext>
            </a:extLst>
          </p:cNvPr>
          <p:cNvSpPr txBox="1"/>
          <p:nvPr/>
        </p:nvSpPr>
        <p:spPr>
          <a:xfrm>
            <a:off x="3276600" y="3581400"/>
            <a:ext cx="3048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0492" name="TextBox 44">
            <a:extLst>
              <a:ext uri="{FF2B5EF4-FFF2-40B4-BE49-F238E27FC236}">
                <a16:creationId xmlns:a16="http://schemas.microsoft.com/office/drawing/2014/main" id="{4FE420CC-991D-9744-BB23-781D883E93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1400" y="1905000"/>
            <a:ext cx="4397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0493" name="TextBox 55">
            <a:extLst>
              <a:ext uri="{FF2B5EF4-FFF2-40B4-BE49-F238E27FC236}">
                <a16:creationId xmlns:a16="http://schemas.microsoft.com/office/drawing/2014/main" id="{2D31A052-3E75-B44D-B71C-CF95F8F6FE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7000" y="5105400"/>
            <a:ext cx="53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C117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D151390E-47F4-8A4B-B393-0BB0CE597187}"/>
              </a:ext>
            </a:extLst>
          </p:cNvPr>
          <p:cNvSpPr txBox="1"/>
          <p:nvPr/>
        </p:nvSpPr>
        <p:spPr>
          <a:xfrm>
            <a:off x="381000" y="2209800"/>
            <a:ext cx="2286000" cy="1016000"/>
          </a:xfrm>
          <a:prstGeom prst="rect">
            <a:avLst/>
          </a:prstGeom>
          <a:solidFill>
            <a:srgbClr val="F7FFE4"/>
          </a:solidFill>
          <a:ln w="25400">
            <a:solidFill>
              <a:srgbClr val="008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000" b="1" i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altLang="it-IT" sz="2000" b="1" i="1">
                <a:solidFill>
                  <a:srgbClr val="C117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c, </a:t>
            </a:r>
            <a:r>
              <a:rPr lang="it-IT" altLang="it-IT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altLang="it-IT" sz="20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>
                <a:latin typeface="Arial Narrow" panose="020B0604020202020204" pitchFamily="34" charset="0"/>
              </a:rPr>
              <a:t>complanari</a:t>
            </a:r>
            <a:r>
              <a:rPr lang="it-IT" altLang="it-IT" sz="2000" b="1">
                <a:latin typeface="Arial Narrow" panose="020B0604020202020204" pitchFamily="34" charset="0"/>
              </a:rPr>
              <a:t>.</a:t>
            </a:r>
          </a:p>
          <a:p>
            <a:pPr algn="ctr" eaLnBrk="1" hangingPunct="1"/>
            <a:r>
              <a:rPr lang="it-IT" altLang="it-IT" sz="2000" b="1">
                <a:latin typeface="Arial Narrow" panose="020B0604020202020204" pitchFamily="34" charset="0"/>
              </a:rPr>
              <a:t>Giacciono sullo stesso piano.</a:t>
            </a:r>
            <a:endParaRPr lang="it-IT" alt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8" name="TextBox 59">
            <a:extLst>
              <a:ext uri="{FF2B5EF4-FFF2-40B4-BE49-F238E27FC236}">
                <a16:creationId xmlns:a16="http://schemas.microsoft.com/office/drawing/2014/main" id="{F7627D56-738D-BF4D-B1BC-8F86AE52CB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6600" y="1066800"/>
            <a:ext cx="2209800" cy="1077913"/>
          </a:xfrm>
          <a:prstGeom prst="rect">
            <a:avLst/>
          </a:prstGeom>
          <a:solidFill>
            <a:srgbClr val="F7FFE4"/>
          </a:solidFill>
          <a:ln w="31750">
            <a:solidFill>
              <a:srgbClr val="FF66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D9D9D9">
                <a:alpha val="42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>
                <a:latin typeface="Arial Narrow" panose="020B0604020202020204" pitchFamily="34" charset="0"/>
              </a:rPr>
              <a:t>e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latin typeface="Arial Narrow" panose="020B0604020202020204" pitchFamily="34" charset="0"/>
              </a:rPr>
              <a:t>sghembe</a:t>
            </a:r>
            <a:r>
              <a:rPr lang="it-IT" altLang="it-IT" sz="2000" b="1">
                <a:latin typeface="Arial Narrow" panose="020B0604020202020204" pitchFamily="34" charset="0"/>
              </a:rPr>
              <a:t>.</a:t>
            </a:r>
          </a:p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NON giacciono sullo stesso piano</a:t>
            </a:r>
            <a:endParaRPr lang="it-IT" alt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96" name="TextBox 65">
            <a:extLst>
              <a:ext uri="{FF2B5EF4-FFF2-40B4-BE49-F238E27FC236}">
                <a16:creationId xmlns:a16="http://schemas.microsoft.com/office/drawing/2014/main" id="{25D1294D-565D-D948-85EB-FCA0E41F9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4191000"/>
            <a:ext cx="1447800" cy="400050"/>
          </a:xfrm>
          <a:prstGeom prst="rect">
            <a:avLst/>
          </a:prstGeom>
          <a:solidFill>
            <a:srgbClr val="F7FFE4"/>
          </a:solidFill>
          <a:ln w="31750">
            <a:solidFill>
              <a:srgbClr val="66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>
                <a:latin typeface="Arial Narrow" panose="020B0604020202020204" pitchFamily="34" charset="0"/>
              </a:rPr>
              <a:t>,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>
                <a:solidFill>
                  <a:srgbClr val="C117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lang="it-IT" altLang="it-IT" sz="2000" b="1" i="1">
                <a:latin typeface="Arial Narrow" panose="020B0604020202020204" pitchFamily="34" charset="0"/>
              </a:rPr>
              <a:t>secanti</a:t>
            </a:r>
            <a:endParaRPr lang="it-IT" altLang="it-IT" sz="2000" b="1">
              <a:latin typeface="Arial Narrow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F981502-7076-9F40-90CC-2D374DE0FD1B}"/>
              </a:ext>
            </a:extLst>
          </p:cNvPr>
          <p:cNvSpPr txBox="1"/>
          <p:nvPr/>
        </p:nvSpPr>
        <p:spPr>
          <a:xfrm>
            <a:off x="2819400" y="5943600"/>
            <a:ext cx="1600200" cy="400050"/>
          </a:xfrm>
          <a:prstGeom prst="rect">
            <a:avLst/>
          </a:prstGeom>
          <a:solidFill>
            <a:srgbClr val="F7FFE4"/>
          </a:solidFill>
          <a:ln w="31750">
            <a:solidFill>
              <a:schemeClr val="tx1">
                <a:lumMod val="65000"/>
                <a:lumOff val="35000"/>
              </a:schemeClr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>
                <a:latin typeface="Arial Narrow" panose="020B0604020202020204" pitchFamily="34" charset="0"/>
              </a:rPr>
              <a:t>,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>
                <a:latin typeface="Arial Narrow" panose="020B0604020202020204" pitchFamily="34" charset="0"/>
              </a:rPr>
              <a:t>parallele</a:t>
            </a:r>
            <a:endParaRPr lang="it-IT" alt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48D71814-FB2E-1047-A30C-DC912CC44A1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34000" y="4343400"/>
            <a:ext cx="1371600" cy="914400"/>
          </a:xfrm>
          <a:prstGeom prst="line">
            <a:avLst/>
          </a:prstGeom>
          <a:noFill/>
          <a:ln w="25400">
            <a:solidFill>
              <a:srgbClr val="C117C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499" name="Rectangle 24">
            <a:extLst>
              <a:ext uri="{FF2B5EF4-FFF2-40B4-BE49-F238E27FC236}">
                <a16:creationId xmlns:a16="http://schemas.microsoft.com/office/drawing/2014/main" id="{2D2CB8A3-988C-014B-95CB-263E1C7E0F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572000"/>
            <a:ext cx="37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3200">
              <a:solidFill>
                <a:srgbClr val="FF0000"/>
              </a:solidFill>
            </a:endParaRPr>
          </a:p>
        </p:txBody>
      </p:sp>
      <p:sp>
        <p:nvSpPr>
          <p:cNvPr id="26" name="Segnaposto testo 5">
            <a:extLst>
              <a:ext uri="{FF2B5EF4-FFF2-40B4-BE49-F238E27FC236}">
                <a16:creationId xmlns:a16="http://schemas.microsoft.com/office/drawing/2014/main" id="{D133044E-D8C1-C745-BC1A-0A9E032FE41F}"/>
              </a:ext>
            </a:extLst>
          </p:cNvPr>
          <p:cNvSpPr txBox="1">
            <a:spLocks/>
          </p:cNvSpPr>
          <p:nvPr/>
        </p:nvSpPr>
        <p:spPr bwMode="auto">
          <a:xfrm>
            <a:off x="0" y="3810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Posizioni di due rette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52E8DDE-5B23-E248-BA7B-B15E0A300BD9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771900" y="4533900"/>
            <a:ext cx="1066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0502" name="Rectangle 24">
            <a:extLst>
              <a:ext uri="{FF2B5EF4-FFF2-40B4-BE49-F238E27FC236}">
                <a16:creationId xmlns:a16="http://schemas.microsoft.com/office/drawing/2014/main" id="{8552866C-0D3A-CA49-85A8-79D092A1F1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91000"/>
            <a:ext cx="37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3200">
              <a:solidFill>
                <a:srgbClr val="FF0000"/>
              </a:solidFill>
            </a:endParaRPr>
          </a:p>
        </p:txBody>
      </p:sp>
      <p:sp>
        <p:nvSpPr>
          <p:cNvPr id="20503" name="TextBox 65">
            <a:extLst>
              <a:ext uri="{FF2B5EF4-FFF2-40B4-BE49-F238E27FC236}">
                <a16:creationId xmlns:a16="http://schemas.microsoft.com/office/drawing/2014/main" id="{D0379C96-28E5-8E4E-A972-87DF1FB08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334000"/>
            <a:ext cx="1752600" cy="708025"/>
          </a:xfrm>
          <a:prstGeom prst="rect">
            <a:avLst/>
          </a:prstGeom>
          <a:solidFill>
            <a:srgbClr val="F7FFE4"/>
          </a:solidFill>
          <a:ln w="31750">
            <a:solidFill>
              <a:srgbClr val="660066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>
                <a:latin typeface="Arial Narrow" panose="020B0604020202020204" pitchFamily="34" charset="0"/>
              </a:rPr>
              <a:t>,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 </a:t>
            </a:r>
            <a:r>
              <a:rPr lang="it-IT" altLang="it-IT" sz="2000" b="1" i="1">
                <a:latin typeface="Arial Narrow" panose="020B0604020202020204" pitchFamily="34" charset="0"/>
              </a:rPr>
              <a:t>secanti e</a:t>
            </a:r>
            <a:r>
              <a:rPr lang="it-IT" altLang="it-IT" sz="2000" b="1" i="1">
                <a:solidFill>
                  <a:srgbClr val="C117C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>
                <a:solidFill>
                  <a:srgbClr val="FF0000"/>
                </a:solidFill>
                <a:latin typeface="Arial Narrow" panose="020B0604020202020204" pitchFamily="34" charset="0"/>
              </a:rPr>
              <a:t>perpendicolari</a:t>
            </a:r>
            <a:endParaRPr lang="it-IT" altLang="it-IT" sz="2000" b="1">
              <a:solidFill>
                <a:srgbClr val="FF0000"/>
              </a:solidFill>
              <a:latin typeface="Arial Narrow" panose="020B0604020202020204" pitchFamily="34" charset="0"/>
            </a:endParaRPr>
          </a:p>
        </p:txBody>
      </p:sp>
      <p:sp>
        <p:nvSpPr>
          <p:cNvPr id="20504" name="Rectangle 54">
            <a:extLst>
              <a:ext uri="{FF2B5EF4-FFF2-40B4-BE49-F238E27FC236}">
                <a16:creationId xmlns:a16="http://schemas.microsoft.com/office/drawing/2014/main" id="{86AD9CAB-0D38-EC48-90AC-941CBD91B4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5105400"/>
            <a:ext cx="33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it-IT" altLang="it-IT">
              <a:solidFill>
                <a:srgbClr val="FF0000"/>
              </a:solidFill>
            </a:endParaRP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597DD476-68D6-D840-9B56-8F9DEC4F9B3A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62000" y="3200400"/>
            <a:ext cx="914400" cy="91440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B3309DA5-F01F-1C49-BBB1-86B5FBD0321C}"/>
              </a:ext>
            </a:extLst>
          </p:cNvPr>
          <p:cNvCxnSpPr>
            <a:cxnSpLocks noChangeShapeType="1"/>
            <a:endCxn id="68" idx="0"/>
          </p:cNvCxnSpPr>
          <p:nvPr/>
        </p:nvCxnSpPr>
        <p:spPr bwMode="auto">
          <a:xfrm rot="16200000" flipH="1">
            <a:off x="1276350" y="3600450"/>
            <a:ext cx="2743200" cy="194310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F979BA39-7C37-8342-893B-76DFC3159994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495300" y="4991100"/>
            <a:ext cx="685800" cy="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2">
            <a:extLst>
              <a:ext uri="{FF2B5EF4-FFF2-40B4-BE49-F238E27FC236}">
                <a16:creationId xmlns:a16="http://schemas.microsoft.com/office/drawing/2014/main" id="{8743F6AA-922D-0F4F-8629-78E8E7E4F80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248400"/>
            <a:ext cx="304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053CA6F-03B8-2742-B235-25302E242EF5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6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1507" name="Footer Placeholder 3">
            <a:extLst>
              <a:ext uri="{FF2B5EF4-FFF2-40B4-BE49-F238E27FC236}">
                <a16:creationId xmlns:a16="http://schemas.microsoft.com/office/drawing/2014/main" id="{1EA09C6D-59B8-C34F-9BF3-68E77BD08CC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971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pic>
        <p:nvPicPr>
          <p:cNvPr id="21508" name="Picture 10" descr="porte-calcio3.jpg">
            <a:extLst>
              <a:ext uri="{FF2B5EF4-FFF2-40B4-BE49-F238E27FC236}">
                <a16:creationId xmlns:a16="http://schemas.microsoft.com/office/drawing/2014/main" id="{D083FCB9-55E3-634F-8B4E-E8D4F7A80A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371600"/>
            <a:ext cx="525145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BAF2558-A489-D64F-B0D7-B6B119B9739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57600" y="3962400"/>
            <a:ext cx="4191000" cy="609600"/>
          </a:xfrm>
          <a:prstGeom prst="line">
            <a:avLst/>
          </a:prstGeom>
          <a:noFill/>
          <a:ln w="73025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C7FD68D-BBA7-8540-AC92-FBCC97017E6E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6781800" y="2819400"/>
            <a:ext cx="2895600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7A7C7CC9-E19B-064B-ADCB-7E268AAC3D1E}"/>
              </a:ext>
            </a:extLst>
          </p:cNvPr>
          <p:cNvSpPr txBox="1"/>
          <p:nvPr/>
        </p:nvSpPr>
        <p:spPr>
          <a:xfrm>
            <a:off x="3276600" y="3581400"/>
            <a:ext cx="3048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1512" name="TextBox 44">
            <a:extLst>
              <a:ext uri="{FF2B5EF4-FFF2-40B4-BE49-F238E27FC236}">
                <a16:creationId xmlns:a16="http://schemas.microsoft.com/office/drawing/2014/main" id="{1AADE33F-3A79-8940-A1D0-34D6AE7ACC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0" y="914400"/>
            <a:ext cx="371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3568" name="TextBox 59">
            <a:extLst>
              <a:ext uri="{FF2B5EF4-FFF2-40B4-BE49-F238E27FC236}">
                <a16:creationId xmlns:a16="http://schemas.microsoft.com/office/drawing/2014/main" id="{62C2D797-AC49-1342-9AF3-544AE91082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133600"/>
            <a:ext cx="2209800" cy="1077913"/>
          </a:xfrm>
          <a:prstGeom prst="rect">
            <a:avLst/>
          </a:prstGeom>
          <a:solidFill>
            <a:srgbClr val="F7FFE4"/>
          </a:solidFill>
          <a:ln w="31750">
            <a:solidFill>
              <a:srgbClr val="FF66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D9D9D9">
                <a:alpha val="42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>
                <a:latin typeface="Arial Narrow" panose="020B0604020202020204" pitchFamily="34" charset="0"/>
              </a:rPr>
              <a:t>e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latin typeface="Arial Narrow" panose="020B0604020202020204" pitchFamily="34" charset="0"/>
              </a:rPr>
              <a:t>sghembe</a:t>
            </a:r>
            <a:r>
              <a:rPr lang="it-IT" altLang="it-IT" sz="2000" b="1">
                <a:latin typeface="Arial Narrow" panose="020B0604020202020204" pitchFamily="34" charset="0"/>
              </a:rPr>
              <a:t>.</a:t>
            </a:r>
          </a:p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NON giacciono sullo stesso piano</a:t>
            </a:r>
            <a:endParaRPr lang="it-IT" altLang="it-IT" sz="20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514" name="Segnaposto testo 5">
            <a:extLst>
              <a:ext uri="{FF2B5EF4-FFF2-40B4-BE49-F238E27FC236}">
                <a16:creationId xmlns:a16="http://schemas.microsoft.com/office/drawing/2014/main" id="{7F214B9F-B9BC-0943-A2B0-9F3BFB2DE2EA}"/>
              </a:ext>
            </a:extLst>
          </p:cNvPr>
          <p:cNvSpPr txBox="1">
            <a:spLocks/>
          </p:cNvSpPr>
          <p:nvPr/>
        </p:nvSpPr>
        <p:spPr bwMode="auto">
          <a:xfrm>
            <a:off x="533400" y="381000"/>
            <a:ext cx="861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200" b="1">
                <a:latin typeface="Arial Narrow" panose="020B0604020202020204" pitchFamily="34" charset="0"/>
              </a:rPr>
              <a:t>Una particolare posizione di due rette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  <p:sp>
        <p:nvSpPr>
          <p:cNvPr id="21515" name="Rectangle 24">
            <a:extLst>
              <a:ext uri="{FF2B5EF4-FFF2-40B4-BE49-F238E27FC236}">
                <a16:creationId xmlns:a16="http://schemas.microsoft.com/office/drawing/2014/main" id="{C18CA830-4555-FF40-B457-81EE1764E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4191000"/>
            <a:ext cx="37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3200">
              <a:solidFill>
                <a:srgbClr val="FF0000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A5E3C328-7C73-3545-8DDF-1DBC837C08E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716587" y="2894013"/>
            <a:ext cx="3046413" cy="1588"/>
          </a:xfrm>
          <a:prstGeom prst="line">
            <a:avLst/>
          </a:prstGeom>
          <a:noFill/>
          <a:ln w="63500">
            <a:solidFill>
              <a:srgbClr val="00C4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17" name="Rectangle 54">
            <a:extLst>
              <a:ext uri="{FF2B5EF4-FFF2-40B4-BE49-F238E27FC236}">
                <a16:creationId xmlns:a16="http://schemas.microsoft.com/office/drawing/2014/main" id="{D06F27BC-2A66-1144-B28B-EB6D47CDB4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914400"/>
            <a:ext cx="33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it-IT" altLang="it-IT">
              <a:solidFill>
                <a:srgbClr val="008000"/>
              </a:solidFill>
            </a:endParaRPr>
          </a:p>
        </p:txBody>
      </p:sp>
      <p:sp>
        <p:nvSpPr>
          <p:cNvPr id="37" name="TextBox 59">
            <a:extLst>
              <a:ext uri="{FF2B5EF4-FFF2-40B4-BE49-F238E27FC236}">
                <a16:creationId xmlns:a16="http://schemas.microsoft.com/office/drawing/2014/main" id="{51C8F27A-432F-7248-94C5-A4E4AC2E2E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3733800"/>
            <a:ext cx="2514600" cy="1016000"/>
          </a:xfrm>
          <a:prstGeom prst="rect">
            <a:avLst/>
          </a:prstGeom>
          <a:solidFill>
            <a:srgbClr val="DFFCFF"/>
          </a:solidFill>
          <a:ln w="31750">
            <a:solidFill>
              <a:srgbClr val="0000FF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D9D9D9">
                <a:alpha val="42999"/>
              </a:srgbClr>
            </a:outerShdw>
          </a:effec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</a:t>
            </a:r>
            <a:r>
              <a:rPr lang="it-IT" altLang="it-IT" sz="2000" b="1">
                <a:latin typeface="Arial Narrow" panose="020B0604020202020204" pitchFamily="34" charset="0"/>
              </a:rPr>
              <a:t>Punto della retta </a:t>
            </a:r>
            <a:r>
              <a:rPr lang="it-IT" altLang="it-IT" sz="20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it-IT" altLang="it-IT" sz="20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 sz="2000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it-IT" altLang="it-IT" sz="2000" b="1">
                <a:latin typeface="Arial Narrow" panose="020B0604020202020204" pitchFamily="34" charset="0"/>
              </a:rPr>
              <a:t>parallela a</a:t>
            </a:r>
            <a:r>
              <a:rPr lang="it-IT" altLang="it-IT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2000" b="1" i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 </a:t>
            </a:r>
            <a:r>
              <a:rPr lang="it-IT" altLang="it-IT" sz="2000" b="1">
                <a:solidFill>
                  <a:srgbClr val="000000"/>
                </a:solidFill>
                <a:latin typeface="Arial Narrow" panose="020B0604020202020204" pitchFamily="34" charset="0"/>
                <a:ea typeface="Times New Roman" panose="02020603050405020304" pitchFamily="18" charset="0"/>
                <a:cs typeface="Arial Narrow" panose="020B0604020202020204" pitchFamily="34" charset="0"/>
              </a:rPr>
              <a:t>per</a:t>
            </a:r>
            <a:r>
              <a:rPr lang="it-IT" altLang="it-IT" sz="20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</a:t>
            </a:r>
            <a:endParaRPr lang="it-IT" altLang="it-IT" sz="2000" b="1" i="1">
              <a:solidFill>
                <a:srgbClr val="FF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r>
              <a:rPr lang="it-IT" altLang="it-IT" sz="20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it-IT" altLang="it-IT" sz="2000" b="1">
                <a:latin typeface="Arial Narrow" panose="020B0604020202020204" pitchFamily="34" charset="0"/>
              </a:rPr>
              <a:t>ed </a:t>
            </a:r>
            <a:r>
              <a:rPr lang="it-IT" altLang="it-IT" sz="2000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</a:t>
            </a:r>
            <a:r>
              <a:rPr lang="it-IT" altLang="it-IT" sz="2000" b="1">
                <a:latin typeface="Arial Narrow" panose="020B0604020202020204" pitchFamily="34" charset="0"/>
                <a:cs typeface="Times New Roman" panose="02020603050405020304" pitchFamily="18" charset="0"/>
              </a:rPr>
              <a:t>perpendicolari</a:t>
            </a:r>
            <a:r>
              <a:rPr lang="it-IT" altLang="it-IT" sz="2000" b="1">
                <a:latin typeface="Arial Narrow" panose="020B0604020202020204" pitchFamily="34" charset="0"/>
              </a:rPr>
              <a:t> </a:t>
            </a:r>
          </a:p>
        </p:txBody>
      </p:sp>
      <p:sp>
        <p:nvSpPr>
          <p:cNvPr id="21519" name="TextBox 39">
            <a:extLst>
              <a:ext uri="{FF2B5EF4-FFF2-40B4-BE49-F238E27FC236}">
                <a16:creationId xmlns:a16="http://schemas.microsoft.com/office/drawing/2014/main" id="{843DEE2B-323B-E842-B1BA-C125B00FCA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572000"/>
            <a:ext cx="457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8983721B-228F-F844-8309-C816797659E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486694" y="3466306"/>
            <a:ext cx="533400" cy="1588"/>
          </a:xfrm>
          <a:prstGeom prst="straightConnector1">
            <a:avLst/>
          </a:prstGeom>
          <a:noFill/>
          <a:ln w="3175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FDA99847-97BD-7845-8489-9392740CAD76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1562894" y="4990306"/>
            <a:ext cx="533400" cy="1588"/>
          </a:xfrm>
          <a:prstGeom prst="straightConnector1">
            <a:avLst/>
          </a:prstGeom>
          <a:noFill/>
          <a:ln w="31750">
            <a:solidFill>
              <a:srgbClr val="0000FF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524" name="Rectangle 43">
            <a:extLst>
              <a:ext uri="{FF2B5EF4-FFF2-40B4-BE49-F238E27FC236}">
                <a16:creationId xmlns:a16="http://schemas.microsoft.com/office/drawing/2014/main" id="{7E2B9659-A585-3C45-BDC2-E04AABEFDD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5334000"/>
            <a:ext cx="2286000" cy="461963"/>
          </a:xfrm>
          <a:prstGeom prst="rect">
            <a:avLst/>
          </a:prstGeom>
          <a:solidFill>
            <a:srgbClr val="F7FFE4"/>
          </a:solidFill>
          <a:ln w="317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>
                <a:latin typeface="Arial Narrow" panose="020B0604020202020204" pitchFamily="34" charset="0"/>
              </a:rPr>
              <a:t>e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it-IT" altLang="it-IT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b="1" i="1">
                <a:latin typeface="Arial Narrow" panose="020B0604020202020204" pitchFamily="34" charset="0"/>
              </a:rPr>
              <a:t>ortogonali</a:t>
            </a:r>
            <a:r>
              <a:rPr lang="it-IT" altLang="it-IT" b="1">
                <a:latin typeface="Arial Narrow" panose="020B0604020202020204" pitchFamily="34" charset="0"/>
              </a:rPr>
              <a:t>.</a:t>
            </a:r>
          </a:p>
        </p:txBody>
      </p:sp>
    </p:spTree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2">
            <a:extLst>
              <a:ext uri="{FF2B5EF4-FFF2-40B4-BE49-F238E27FC236}">
                <a16:creationId xmlns:a16="http://schemas.microsoft.com/office/drawing/2014/main" id="{E9388AD5-FCB5-7441-9417-F5DD756FA4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248400"/>
            <a:ext cx="304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D9B64F1-929E-694F-8030-4A47AA4A968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7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2531" name="Footer Placeholder 3">
            <a:extLst>
              <a:ext uri="{FF2B5EF4-FFF2-40B4-BE49-F238E27FC236}">
                <a16:creationId xmlns:a16="http://schemas.microsoft.com/office/drawing/2014/main" id="{CBC05830-CC12-7D46-BBFE-EAC5409E29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987824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sp>
        <p:nvSpPr>
          <p:cNvPr id="26" name="Segnaposto testo 5">
            <a:extLst>
              <a:ext uri="{FF2B5EF4-FFF2-40B4-BE49-F238E27FC236}">
                <a16:creationId xmlns:a16="http://schemas.microsoft.com/office/drawing/2014/main" id="{451FAE37-C55E-DB49-8759-4366C3F8E469}"/>
              </a:ext>
            </a:extLst>
          </p:cNvPr>
          <p:cNvSpPr txBox="1">
            <a:spLocks/>
          </p:cNvSpPr>
          <p:nvPr/>
        </p:nvSpPr>
        <p:spPr bwMode="auto">
          <a:xfrm>
            <a:off x="1219200" y="457200"/>
            <a:ext cx="64770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Vocabolario geometrico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DEB6BB7-E10F-4249-90F6-69ADA170253C}"/>
              </a:ext>
            </a:extLst>
          </p:cNvPr>
          <p:cNvSpPr txBox="1"/>
          <p:nvPr/>
        </p:nvSpPr>
        <p:spPr>
          <a:xfrm>
            <a:off x="1066800" y="1066800"/>
            <a:ext cx="7162800" cy="8302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solidFill>
                  <a:srgbClr val="0000FF"/>
                </a:solidFill>
                <a:latin typeface="Arial" panose="020B0604020202020204" pitchFamily="34" charset="0"/>
              </a:rPr>
              <a:t>Nella geometria dello spazio </a:t>
            </a:r>
            <a:r>
              <a:rPr lang="it-IT" altLang="it-IT" b="1" i="1">
                <a:solidFill>
                  <a:srgbClr val="0000FF"/>
                </a:solidFill>
                <a:latin typeface="Arial" panose="020B0604020202020204" pitchFamily="34" charset="0"/>
              </a:rPr>
              <a:t>‘perpendicolare’ </a:t>
            </a:r>
            <a:r>
              <a:rPr lang="it-IT" altLang="it-IT" b="1">
                <a:solidFill>
                  <a:srgbClr val="0000FF"/>
                </a:solidFill>
                <a:latin typeface="Arial" panose="020B0604020202020204" pitchFamily="34" charset="0"/>
              </a:rPr>
              <a:t>e </a:t>
            </a:r>
            <a:r>
              <a:rPr lang="it-IT" altLang="it-IT" b="1" i="1">
                <a:solidFill>
                  <a:srgbClr val="0000FF"/>
                </a:solidFill>
                <a:latin typeface="Arial" panose="020B0604020202020204" pitchFamily="34" charset="0"/>
              </a:rPr>
              <a:t>‘ortogonale’ </a:t>
            </a:r>
            <a:r>
              <a:rPr lang="it-IT" altLang="it-IT" b="1">
                <a:solidFill>
                  <a:srgbClr val="0000FF"/>
                </a:solidFill>
                <a:latin typeface="Arial" panose="020B0604020202020204" pitchFamily="34" charset="0"/>
              </a:rPr>
              <a:t>non hanno lo stesso significato. </a:t>
            </a:r>
          </a:p>
        </p:txBody>
      </p:sp>
      <p:pic>
        <p:nvPicPr>
          <p:cNvPr id="22534" name="Picture 10" descr="porte-calcio3.jpg">
            <a:extLst>
              <a:ext uri="{FF2B5EF4-FFF2-40B4-BE49-F238E27FC236}">
                <a16:creationId xmlns:a16="http://schemas.microsoft.com/office/drawing/2014/main" id="{1A1E9D7B-E06F-8B42-8FBC-BF666BAFA9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2362200"/>
            <a:ext cx="5148263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868D25B-1C2E-6044-9ACD-0CE84A04DBE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657600" y="5257800"/>
            <a:ext cx="3962400" cy="76200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0EB5E30-0D12-6444-8428-BC4E4400FA1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33800" y="4876800"/>
            <a:ext cx="4572000" cy="685800"/>
          </a:xfrm>
          <a:prstGeom prst="line">
            <a:avLst/>
          </a:prstGeom>
          <a:noFill/>
          <a:ln w="73025">
            <a:solidFill>
              <a:srgbClr val="7F7F7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B063C9AF-3A72-D446-919D-9A25E8C479C8}"/>
              </a:ext>
            </a:extLst>
          </p:cNvPr>
          <p:cNvCxnSpPr>
            <a:cxnSpLocks noChangeShapeType="1"/>
          </p:cNvCxnSpPr>
          <p:nvPr/>
        </p:nvCxnSpPr>
        <p:spPr bwMode="auto">
          <a:xfrm rot="16200000" flipH="1">
            <a:off x="6553200" y="3810000"/>
            <a:ext cx="2895600" cy="0"/>
          </a:xfrm>
          <a:prstGeom prst="line">
            <a:avLst/>
          </a:prstGeom>
          <a:noFill/>
          <a:ln w="63500">
            <a:solidFill>
              <a:srgbClr val="FF66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38" name="TextBox 23">
            <a:extLst>
              <a:ext uri="{FF2B5EF4-FFF2-40B4-BE49-F238E27FC236}">
                <a16:creationId xmlns:a16="http://schemas.microsoft.com/office/drawing/2014/main" id="{415EC65C-DB95-7646-9683-66EAD4979E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4953000"/>
            <a:ext cx="304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B179EDF-C677-0B41-B8DE-4FFC43BAE109}"/>
              </a:ext>
            </a:extLst>
          </p:cNvPr>
          <p:cNvSpPr txBox="1"/>
          <p:nvPr/>
        </p:nvSpPr>
        <p:spPr>
          <a:xfrm>
            <a:off x="3352800" y="4572000"/>
            <a:ext cx="304800" cy="461963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59595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76BE96CA-A05B-A74C-BDBC-ECD5E4867D17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5753894" y="3923506"/>
            <a:ext cx="3124200" cy="1588"/>
          </a:xfrm>
          <a:prstGeom prst="line">
            <a:avLst/>
          </a:prstGeom>
          <a:noFill/>
          <a:ln w="63500">
            <a:solidFill>
              <a:srgbClr val="00C400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1" name="TextBox 39">
            <a:extLst>
              <a:ext uri="{FF2B5EF4-FFF2-40B4-BE49-F238E27FC236}">
                <a16:creationId xmlns:a16="http://schemas.microsoft.com/office/drawing/2014/main" id="{5FEBA7DD-6BAF-2A41-84AB-217F8E0DE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34200" y="4953000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</a:p>
        </p:txBody>
      </p:sp>
      <p:sp>
        <p:nvSpPr>
          <p:cNvPr id="22542" name="Rectangle 24">
            <a:extLst>
              <a:ext uri="{FF2B5EF4-FFF2-40B4-BE49-F238E27FC236}">
                <a16:creationId xmlns:a16="http://schemas.microsoft.com/office/drawing/2014/main" id="{5DEE86BC-9558-4D4D-9F29-5FD5F7F91E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600" y="5181600"/>
            <a:ext cx="381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3200">
              <a:solidFill>
                <a:srgbClr val="FF0000"/>
              </a:solidFill>
            </a:endParaRPr>
          </a:p>
        </p:txBody>
      </p:sp>
      <p:sp>
        <p:nvSpPr>
          <p:cNvPr id="22543" name="TextBox 44">
            <a:extLst>
              <a:ext uri="{FF2B5EF4-FFF2-40B4-BE49-F238E27FC236}">
                <a16:creationId xmlns:a16="http://schemas.microsoft.com/office/drawing/2014/main" id="{76A428A0-602B-2B4A-9917-A11D374447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8600" y="1981200"/>
            <a:ext cx="3714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22544" name="Rectangle 54">
            <a:extLst>
              <a:ext uri="{FF2B5EF4-FFF2-40B4-BE49-F238E27FC236}">
                <a16:creationId xmlns:a16="http://schemas.microsoft.com/office/drawing/2014/main" id="{87F6FD51-761B-3840-AD27-5F6FD1FFDD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981200"/>
            <a:ext cx="33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it-IT" altLang="it-IT">
              <a:solidFill>
                <a:srgbClr val="008000"/>
              </a:solidFill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177F2009-414E-4643-A9AC-8D1C3C0C496C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3771900" y="5448300"/>
            <a:ext cx="106680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2546" name="Rectangle 24">
            <a:extLst>
              <a:ext uri="{FF2B5EF4-FFF2-40B4-BE49-F238E27FC236}">
                <a16:creationId xmlns:a16="http://schemas.microsoft.com/office/drawing/2014/main" id="{5B34E06C-C4A1-F745-99F3-CADC459557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105400"/>
            <a:ext cx="373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>
                <a:solidFill>
                  <a:srgbClr val="FF0000"/>
                </a:solidFill>
                <a:latin typeface="Wingdings" pitchFamily="2" charset="2"/>
              </a:rPr>
              <a:t></a:t>
            </a:r>
            <a:endParaRPr lang="it-IT" altLang="it-IT" sz="3200">
              <a:solidFill>
                <a:srgbClr val="FF0000"/>
              </a:solidFill>
            </a:endParaRPr>
          </a:p>
        </p:txBody>
      </p:sp>
      <p:sp>
        <p:nvSpPr>
          <p:cNvPr id="22547" name="Rectangle 54">
            <a:extLst>
              <a:ext uri="{FF2B5EF4-FFF2-40B4-BE49-F238E27FC236}">
                <a16:creationId xmlns:a16="http://schemas.microsoft.com/office/drawing/2014/main" id="{6DFA80BD-5E0E-EB4F-8D46-1B3FEE39B2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019800"/>
            <a:ext cx="3349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endParaRPr lang="it-IT" altLang="it-IT">
              <a:solidFill>
                <a:srgbClr val="FF0000"/>
              </a:solidFill>
            </a:endParaRPr>
          </a:p>
        </p:txBody>
      </p:sp>
      <p:sp>
        <p:nvSpPr>
          <p:cNvPr id="22548" name="TextBox 53">
            <a:extLst>
              <a:ext uri="{FF2B5EF4-FFF2-40B4-BE49-F238E27FC236}">
                <a16:creationId xmlns:a16="http://schemas.microsoft.com/office/drawing/2014/main" id="{FF7CC71F-C68A-B840-B3FB-9F2632E1F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971800"/>
            <a:ext cx="1676400" cy="708025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solidFill>
                  <a:srgbClr val="0000FF"/>
                </a:solidFill>
                <a:latin typeface="Arial Narrow" panose="020B0604020202020204" pitchFamily="34" charset="0"/>
              </a:rPr>
              <a:t>a</a:t>
            </a:r>
            <a:r>
              <a:rPr lang="it-IT" altLang="it-IT" sz="2000" b="1">
                <a:latin typeface="Arial Narrow" panose="020B0604020202020204" pitchFamily="34" charset="0"/>
              </a:rPr>
              <a:t> ed </a:t>
            </a:r>
            <a:r>
              <a:rPr lang="it-IT" altLang="it-IT" sz="2000" b="1" i="1">
                <a:solidFill>
                  <a:srgbClr val="FF0000"/>
                </a:solidFill>
                <a:latin typeface="Arial Narrow" panose="020B0604020202020204" pitchFamily="34" charset="0"/>
              </a:rPr>
              <a:t>r</a:t>
            </a:r>
            <a:r>
              <a:rPr lang="it-IT" altLang="it-IT" sz="2000" b="1">
                <a:latin typeface="Arial Narrow" panose="020B0604020202020204" pitchFamily="34" charset="0"/>
              </a:rPr>
              <a:t> sono </a:t>
            </a: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perpendicolari</a:t>
            </a:r>
          </a:p>
        </p:txBody>
      </p:sp>
      <p:sp>
        <p:nvSpPr>
          <p:cNvPr id="22549" name="TextBox 54">
            <a:extLst>
              <a:ext uri="{FF2B5EF4-FFF2-40B4-BE49-F238E27FC236}">
                <a16:creationId xmlns:a16="http://schemas.microsoft.com/office/drawing/2014/main" id="{4B7320D8-9512-C648-A9DB-450F3C39F3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953000"/>
            <a:ext cx="1295400" cy="708025"/>
          </a:xfrm>
          <a:prstGeom prst="rect">
            <a:avLst/>
          </a:prstGeom>
          <a:noFill/>
          <a:ln w="19050">
            <a:solidFill>
              <a:srgbClr val="C117C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 i="1">
                <a:solidFill>
                  <a:srgbClr val="0000FF"/>
                </a:solidFill>
                <a:latin typeface="Arial Narrow" panose="020B0604020202020204" pitchFamily="34" charset="0"/>
              </a:rPr>
              <a:t>a</a:t>
            </a:r>
            <a:r>
              <a:rPr lang="it-IT" altLang="it-IT" sz="2000" b="1">
                <a:latin typeface="Arial Narrow" panose="020B0604020202020204" pitchFamily="34" charset="0"/>
              </a:rPr>
              <a:t> e </a:t>
            </a:r>
            <a:r>
              <a:rPr lang="it-IT" altLang="it-IT" sz="2000" b="1" i="1">
                <a:solidFill>
                  <a:srgbClr val="FF6600"/>
                </a:solidFill>
                <a:latin typeface="Arial Narrow" panose="020B0604020202020204" pitchFamily="34" charset="0"/>
              </a:rPr>
              <a:t>t</a:t>
            </a:r>
            <a:r>
              <a:rPr lang="it-IT" altLang="it-IT" sz="2000" b="1">
                <a:latin typeface="Arial Narrow" panose="020B0604020202020204" pitchFamily="34" charset="0"/>
              </a:rPr>
              <a:t> sono </a:t>
            </a:r>
            <a:r>
              <a:rPr lang="it-IT" altLang="it-IT" sz="2000" b="1">
                <a:solidFill>
                  <a:srgbClr val="C117C1"/>
                </a:solidFill>
                <a:latin typeface="Arial Narrow" panose="020B0604020202020204" pitchFamily="34" charset="0"/>
              </a:rPr>
              <a:t>ortogonali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D640CBC-3560-EC4B-9448-AE2BAC75666C}"/>
              </a:ext>
            </a:extLst>
          </p:cNvPr>
          <p:cNvSpPr txBox="1"/>
          <p:nvPr/>
        </p:nvSpPr>
        <p:spPr>
          <a:xfrm>
            <a:off x="1981200" y="2971800"/>
            <a:ext cx="1676400" cy="70802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 i="1">
                <a:solidFill>
                  <a:srgbClr val="7F7F7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altLang="it-IT" sz="2000" b="1">
                <a:latin typeface="Arial Narrow" panose="020B0604020202020204" pitchFamily="34" charset="0"/>
              </a:rPr>
              <a:t> ed </a:t>
            </a:r>
            <a:r>
              <a:rPr lang="it-IT" altLang="it-IT" sz="2000" b="1" i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altLang="it-IT" sz="2000" b="1">
                <a:latin typeface="Arial Narrow" panose="020B0604020202020204" pitchFamily="34" charset="0"/>
              </a:rPr>
              <a:t> sono </a:t>
            </a: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perpendicolari</a:t>
            </a:r>
          </a:p>
        </p:txBody>
      </p:sp>
      <p:sp>
        <p:nvSpPr>
          <p:cNvPr id="22551" name="TextBox 56">
            <a:extLst>
              <a:ext uri="{FF2B5EF4-FFF2-40B4-BE49-F238E27FC236}">
                <a16:creationId xmlns:a16="http://schemas.microsoft.com/office/drawing/2014/main" id="{A6FA160D-2DEA-AE43-9F30-BA8F6E5FF7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133600"/>
            <a:ext cx="3276600" cy="708025"/>
          </a:xfrm>
          <a:prstGeom prst="rect">
            <a:avLst/>
          </a:prstGeom>
          <a:solidFill>
            <a:srgbClr val="F7FFE4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000" b="1">
                <a:latin typeface="Arial Narrow" panose="020B0604020202020204" pitchFamily="34" charset="0"/>
              </a:rPr>
              <a:t>Solo due rette </a:t>
            </a: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secanti</a:t>
            </a:r>
            <a:r>
              <a:rPr lang="it-IT" altLang="it-IT" sz="2000" b="1">
                <a:latin typeface="Arial Narrow" panose="020B0604020202020204" pitchFamily="34" charset="0"/>
              </a:rPr>
              <a:t> possono essere </a:t>
            </a:r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perpendicolari</a:t>
            </a:r>
          </a:p>
        </p:txBody>
      </p:sp>
      <p:sp>
        <p:nvSpPr>
          <p:cNvPr id="22552" name="TextBox 58">
            <a:extLst>
              <a:ext uri="{FF2B5EF4-FFF2-40B4-BE49-F238E27FC236}">
                <a16:creationId xmlns:a16="http://schemas.microsoft.com/office/drawing/2014/main" id="{6B0758C8-13AE-304D-9C26-AEEE99D2F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191000"/>
            <a:ext cx="2590800" cy="646113"/>
          </a:xfrm>
          <a:prstGeom prst="rect">
            <a:avLst/>
          </a:prstGeom>
          <a:solidFill>
            <a:srgbClr val="DFFCFF"/>
          </a:solidFill>
          <a:ln w="25400">
            <a:solidFill>
              <a:srgbClr val="C117C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1800" b="1">
                <a:latin typeface="Arial Narrow" panose="020B0604020202020204" pitchFamily="34" charset="0"/>
              </a:rPr>
              <a:t>Solo due rette </a:t>
            </a:r>
            <a:r>
              <a:rPr lang="it-IT" altLang="it-IT" sz="1800" b="1">
                <a:solidFill>
                  <a:srgbClr val="C117C1"/>
                </a:solidFill>
                <a:latin typeface="Arial Narrow" panose="020B0604020202020204" pitchFamily="34" charset="0"/>
              </a:rPr>
              <a:t>sghembe</a:t>
            </a:r>
            <a:r>
              <a:rPr lang="it-IT" altLang="it-IT" sz="1800" b="1">
                <a:latin typeface="Arial Narrow" panose="020B0604020202020204" pitchFamily="34" charset="0"/>
              </a:rPr>
              <a:t> possono essere </a:t>
            </a:r>
            <a:r>
              <a:rPr lang="it-IT" altLang="it-IT" sz="1800" b="1">
                <a:solidFill>
                  <a:srgbClr val="C117C1"/>
                </a:solidFill>
                <a:latin typeface="Arial Narrow" panose="020B0604020202020204" pitchFamily="34" charset="0"/>
              </a:rPr>
              <a:t>ortogonali</a:t>
            </a:r>
          </a:p>
        </p:txBody>
      </p:sp>
    </p:spTree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2">
            <a:extLst>
              <a:ext uri="{FF2B5EF4-FFF2-40B4-BE49-F238E27FC236}">
                <a16:creationId xmlns:a16="http://schemas.microsoft.com/office/drawing/2014/main" id="{FCA22424-E08E-4C4A-8244-E62DA9F29C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248400"/>
            <a:ext cx="304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BE9E79E-3F53-6843-AD2B-F90EC62AF760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8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3555" name="Footer Placeholder 3">
            <a:extLst>
              <a:ext uri="{FF2B5EF4-FFF2-40B4-BE49-F238E27FC236}">
                <a16:creationId xmlns:a16="http://schemas.microsoft.com/office/drawing/2014/main" id="{B283E8B5-FB38-4643-83B5-CCCCB73B4CD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843808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sp>
        <p:nvSpPr>
          <p:cNvPr id="26" name="Segnaposto testo 5">
            <a:extLst>
              <a:ext uri="{FF2B5EF4-FFF2-40B4-BE49-F238E27FC236}">
                <a16:creationId xmlns:a16="http://schemas.microsoft.com/office/drawing/2014/main" id="{3A5FFAC5-17EB-B741-8AD7-27982B91295A}"/>
              </a:ext>
            </a:extLst>
          </p:cNvPr>
          <p:cNvSpPr txBox="1">
            <a:spLocks/>
          </p:cNvSpPr>
          <p:nvPr/>
        </p:nvSpPr>
        <p:spPr bwMode="auto">
          <a:xfrm>
            <a:off x="304800" y="6858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Posizioni di due rette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26E50A6-AAC1-8248-9A97-ECF8366FF31D}"/>
              </a:ext>
            </a:extLst>
          </p:cNvPr>
          <p:cNvSpPr txBox="1"/>
          <p:nvPr/>
        </p:nvSpPr>
        <p:spPr>
          <a:xfrm>
            <a:off x="1447800" y="1371600"/>
            <a:ext cx="6172200" cy="954088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  <a:latin typeface="Arial" panose="020B0604020202020204" pitchFamily="34" charset="0"/>
              </a:rPr>
              <a:t>Per stabilire la posizione di due rette un procedimento in più passi</a:t>
            </a:r>
          </a:p>
        </p:txBody>
      </p:sp>
      <p:sp>
        <p:nvSpPr>
          <p:cNvPr id="23558" name="TextBox 28">
            <a:extLst>
              <a:ext uri="{FF2B5EF4-FFF2-40B4-BE49-F238E27FC236}">
                <a16:creationId xmlns:a16="http://schemas.microsoft.com/office/drawing/2014/main" id="{E6893899-1187-E24E-AFE2-F27A23ACBF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514600"/>
            <a:ext cx="5867400" cy="461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latin typeface="Arial Narrow" panose="020B0604020202020204" pitchFamily="34" charset="0"/>
              </a:rPr>
              <a:t>1. Le due rette si trovano sullo stesso piano?</a:t>
            </a:r>
          </a:p>
        </p:txBody>
      </p:sp>
      <p:sp>
        <p:nvSpPr>
          <p:cNvPr id="23559" name="TextBox 39">
            <a:extLst>
              <a:ext uri="{FF2B5EF4-FFF2-40B4-BE49-F238E27FC236}">
                <a16:creationId xmlns:a16="http://schemas.microsoft.com/office/drawing/2014/main" id="{CBF6D4B3-2B90-F747-BC33-AF758903C6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3581400"/>
            <a:ext cx="1447800" cy="400050"/>
          </a:xfrm>
          <a:prstGeom prst="rect">
            <a:avLst/>
          </a:prstGeom>
          <a:solidFill>
            <a:srgbClr val="F7F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Complanari</a:t>
            </a:r>
            <a:r>
              <a:rPr lang="it-IT" altLang="it-IT" sz="2000">
                <a:solidFill>
                  <a:srgbClr val="0000FF"/>
                </a:solidFill>
                <a:latin typeface="Arial Narrow" panose="020B0604020202020204" pitchFamily="34" charset="0"/>
              </a:rPr>
              <a:t> </a:t>
            </a:r>
          </a:p>
        </p:txBody>
      </p:sp>
      <p:sp>
        <p:nvSpPr>
          <p:cNvPr id="23560" name="TextBox 40">
            <a:extLst>
              <a:ext uri="{FF2B5EF4-FFF2-40B4-BE49-F238E27FC236}">
                <a16:creationId xmlns:a16="http://schemas.microsoft.com/office/drawing/2014/main" id="{6D950C14-C4C9-7C41-9019-7705865444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0" y="3657600"/>
            <a:ext cx="1143000" cy="400050"/>
          </a:xfrm>
          <a:prstGeom prst="rect">
            <a:avLst/>
          </a:prstGeom>
          <a:solidFill>
            <a:srgbClr val="DF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Sghembe</a:t>
            </a:r>
            <a:r>
              <a:rPr lang="it-IT" altLang="it-IT" sz="2000">
                <a:solidFill>
                  <a:srgbClr val="0000FF"/>
                </a:solidFill>
                <a:latin typeface="Arial Narrow" panose="020B0604020202020204" pitchFamily="34" charset="0"/>
              </a:rPr>
              <a:t> </a:t>
            </a:r>
          </a:p>
        </p:txBody>
      </p:sp>
      <p:sp>
        <p:nvSpPr>
          <p:cNvPr id="23561" name="TextBox 44">
            <a:extLst>
              <a:ext uri="{FF2B5EF4-FFF2-40B4-BE49-F238E27FC236}">
                <a16:creationId xmlns:a16="http://schemas.microsoft.com/office/drawing/2014/main" id="{CE1C1BD9-3CF8-7647-93AD-CEA1F9119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343400"/>
            <a:ext cx="5638800" cy="461963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latin typeface="Arial Narrow" panose="020B0604020202020204" pitchFamily="34" charset="0"/>
              </a:rPr>
              <a:t>2. Riprendo le posizioni di due rette nel piano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5B67B1AD-B66B-6349-9C1D-A4CE6E693B4C}"/>
              </a:ext>
            </a:extLst>
          </p:cNvPr>
          <p:cNvCxnSpPr>
            <a:cxnSpLocks noChangeShapeType="1"/>
            <a:endCxn id="23560" idx="0"/>
          </p:cNvCxnSpPr>
          <p:nvPr/>
        </p:nvCxnSpPr>
        <p:spPr bwMode="auto">
          <a:xfrm>
            <a:off x="4495800" y="2971800"/>
            <a:ext cx="2705100" cy="6858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lg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993F1806-6BF4-6F47-A39B-B610E73E6FA6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2743200" y="2973388"/>
            <a:ext cx="1830388" cy="684212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4" name="TextBox 68">
            <a:extLst>
              <a:ext uri="{FF2B5EF4-FFF2-40B4-BE49-F238E27FC236}">
                <a16:creationId xmlns:a16="http://schemas.microsoft.com/office/drawing/2014/main" id="{B18844CF-B5FD-1648-A872-CC3ECD0835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3048000"/>
            <a:ext cx="363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008000"/>
                </a:solidFill>
                <a:latin typeface="Arial Narrow" panose="020B0604020202020204" pitchFamily="34" charset="0"/>
              </a:rPr>
              <a:t>Sì</a:t>
            </a:r>
          </a:p>
        </p:txBody>
      </p:sp>
      <p:sp>
        <p:nvSpPr>
          <p:cNvPr id="23565" name="TextBox 69">
            <a:extLst>
              <a:ext uri="{FF2B5EF4-FFF2-40B4-BE49-F238E27FC236}">
                <a16:creationId xmlns:a16="http://schemas.microsoft.com/office/drawing/2014/main" id="{10F7B514-DAB8-434E-A610-8ECE97F44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9800" y="3048000"/>
            <a:ext cx="4365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>
                <a:solidFill>
                  <a:srgbClr val="FF0000"/>
                </a:solidFill>
                <a:latin typeface="Arial Narrow" panose="020B0604020202020204" pitchFamily="34" charset="0"/>
              </a:rPr>
              <a:t>No</a:t>
            </a:r>
          </a:p>
        </p:txBody>
      </p:sp>
      <p:cxnSp>
        <p:nvCxnSpPr>
          <p:cNvPr id="71" name="Straight Arrow Connector 70">
            <a:extLst>
              <a:ext uri="{FF2B5EF4-FFF2-40B4-BE49-F238E27FC236}">
                <a16:creationId xmlns:a16="http://schemas.microsoft.com/office/drawing/2014/main" id="{93952EA3-B7EE-E742-A55A-178EA28930D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2477294" y="4075906"/>
            <a:ext cx="3810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67" name="TextBox 77">
            <a:extLst>
              <a:ext uri="{FF2B5EF4-FFF2-40B4-BE49-F238E27FC236}">
                <a16:creationId xmlns:a16="http://schemas.microsoft.com/office/drawing/2014/main" id="{77B97B69-C7C4-0F4E-A9A2-A62A5E8DD7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5486400"/>
            <a:ext cx="1066800" cy="400050"/>
          </a:xfrm>
          <a:prstGeom prst="rect">
            <a:avLst/>
          </a:prstGeom>
          <a:solidFill>
            <a:srgbClr val="F7F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Parallele</a:t>
            </a:r>
            <a:r>
              <a:rPr lang="it-IT" altLang="it-IT" sz="2000">
                <a:solidFill>
                  <a:srgbClr val="0000FF"/>
                </a:solidFill>
                <a:latin typeface="Arial Narrow" panose="020B0604020202020204" pitchFamily="34" charset="0"/>
              </a:rPr>
              <a:t> </a:t>
            </a:r>
          </a:p>
        </p:txBody>
      </p:sp>
      <p:sp>
        <p:nvSpPr>
          <p:cNvPr id="23568" name="TextBox 78">
            <a:extLst>
              <a:ext uri="{FF2B5EF4-FFF2-40B4-BE49-F238E27FC236}">
                <a16:creationId xmlns:a16="http://schemas.microsoft.com/office/drawing/2014/main" id="{55CBFC34-58D1-E346-B62B-06C54A9F05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5257800"/>
            <a:ext cx="1066800" cy="400050"/>
          </a:xfrm>
          <a:prstGeom prst="rect">
            <a:avLst/>
          </a:prstGeom>
          <a:solidFill>
            <a:srgbClr val="F7F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Secanti</a:t>
            </a:r>
            <a:r>
              <a:rPr lang="it-IT" altLang="it-IT" sz="2000">
                <a:solidFill>
                  <a:srgbClr val="0000FF"/>
                </a:solidFill>
                <a:latin typeface="Arial Narrow" panose="020B0604020202020204" pitchFamily="34" charset="0"/>
              </a:rPr>
              <a:t> 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B5613707-98CC-9E40-8069-7098247BEAB5}"/>
              </a:ext>
            </a:extLst>
          </p:cNvPr>
          <p:cNvCxnSpPr>
            <a:cxnSpLocks noChangeShapeType="1"/>
          </p:cNvCxnSpPr>
          <p:nvPr/>
        </p:nvCxnSpPr>
        <p:spPr bwMode="auto">
          <a:xfrm rot="10800000" flipV="1">
            <a:off x="1447800" y="4800600"/>
            <a:ext cx="1220788" cy="60960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BBC6A461-C19E-3D42-9AFF-3FC7E89F1BAC}"/>
              </a:ext>
            </a:extLst>
          </p:cNvPr>
          <p:cNvCxnSpPr>
            <a:cxnSpLocks noChangeShapeType="1"/>
            <a:endCxn id="23568" idx="0"/>
          </p:cNvCxnSpPr>
          <p:nvPr/>
        </p:nvCxnSpPr>
        <p:spPr bwMode="auto">
          <a:xfrm>
            <a:off x="2743200" y="4800600"/>
            <a:ext cx="1447800" cy="457200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25E30B2A-6333-B148-8570-4804AAD20BB8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4001294" y="5828506"/>
            <a:ext cx="3810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72" name="TextBox 87">
            <a:extLst>
              <a:ext uri="{FF2B5EF4-FFF2-40B4-BE49-F238E27FC236}">
                <a16:creationId xmlns:a16="http://schemas.microsoft.com/office/drawing/2014/main" id="{0AC81475-2837-FA44-BC85-0A8EDFE70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6096000"/>
            <a:ext cx="1676400" cy="400050"/>
          </a:xfrm>
          <a:prstGeom prst="rect">
            <a:avLst/>
          </a:prstGeom>
          <a:solidFill>
            <a:srgbClr val="F7F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Perpendicolari</a:t>
            </a:r>
            <a:r>
              <a:rPr lang="it-IT" altLang="it-IT" sz="2000">
                <a:solidFill>
                  <a:srgbClr val="0000FF"/>
                </a:solidFill>
                <a:latin typeface="Arial Narrow" panose="020B0604020202020204" pitchFamily="34" charset="0"/>
              </a:rPr>
              <a:t> </a:t>
            </a:r>
          </a:p>
        </p:txBody>
      </p:sp>
      <p:sp>
        <p:nvSpPr>
          <p:cNvPr id="23573" name="TextBox 40">
            <a:extLst>
              <a:ext uri="{FF2B5EF4-FFF2-40B4-BE49-F238E27FC236}">
                <a16:creationId xmlns:a16="http://schemas.microsoft.com/office/drawing/2014/main" id="{7D7E9C60-5EA2-CE4E-AA97-D05A8402C2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600" y="4495800"/>
            <a:ext cx="1828800" cy="708025"/>
          </a:xfrm>
          <a:prstGeom prst="rect">
            <a:avLst/>
          </a:prstGeom>
          <a:solidFill>
            <a:srgbClr val="DFF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00"/>
                </a:solidFill>
                <a:latin typeface="Arial Narrow" panose="020B0604020202020204" pitchFamily="34" charset="0"/>
              </a:rPr>
              <a:t>Possono essere</a:t>
            </a:r>
          </a:p>
          <a:p>
            <a:pPr algn="ctr" eaLnBrk="1" hangingPunct="1"/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Ortogonali</a:t>
            </a:r>
            <a:endParaRPr lang="it-IT" altLang="it-IT" sz="2000">
              <a:solidFill>
                <a:srgbClr val="0000FF"/>
              </a:solidFill>
              <a:latin typeface="Arial Narrow" panose="020B0604020202020204" pitchFamily="34" charset="0"/>
            </a:endParaRPr>
          </a:p>
        </p:txBody>
      </p: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F866E95B-F487-634C-A14B-532A4510E99F}"/>
              </a:ext>
            </a:extLst>
          </p:cNvPr>
          <p:cNvCxnSpPr>
            <a:cxnSpLocks noChangeShapeType="1"/>
          </p:cNvCxnSpPr>
          <p:nvPr/>
        </p:nvCxnSpPr>
        <p:spPr bwMode="auto">
          <a:xfrm rot="5400000">
            <a:off x="7049294" y="4228306"/>
            <a:ext cx="381000" cy="1588"/>
          </a:xfrm>
          <a:prstGeom prst="straightConnector1">
            <a:avLst/>
          </a:prstGeom>
          <a:noFill/>
          <a:ln w="25400">
            <a:solidFill>
              <a:srgbClr val="008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2">
            <a:extLst>
              <a:ext uri="{FF2B5EF4-FFF2-40B4-BE49-F238E27FC236}">
                <a16:creationId xmlns:a16="http://schemas.microsoft.com/office/drawing/2014/main" id="{3E51A793-3C59-284A-9EA8-8FC83714C44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382000" y="6248400"/>
            <a:ext cx="3048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DB99D4F-AB75-0442-BA74-7EEEE0765236}" type="slidenum">
              <a:rPr lang="it-IT" altLang="it-IT" sz="1200">
                <a:latin typeface="Arial Black" panose="020B0604020202020204" pitchFamily="34" charset="0"/>
              </a:rPr>
              <a:pPr eaLnBrk="1" hangingPunct="1"/>
              <a:t>9</a:t>
            </a:fld>
            <a:endParaRPr lang="it-IT" altLang="it-IT" sz="1200">
              <a:latin typeface="Arial Black" panose="020B0604020202020204" pitchFamily="34" charset="0"/>
            </a:endParaRPr>
          </a:p>
        </p:txBody>
      </p:sp>
      <p:sp>
        <p:nvSpPr>
          <p:cNvPr id="24579" name="Footer Placeholder 3">
            <a:extLst>
              <a:ext uri="{FF2B5EF4-FFF2-40B4-BE49-F238E27FC236}">
                <a16:creationId xmlns:a16="http://schemas.microsoft.com/office/drawing/2014/main" id="{28EA02DD-903E-F049-ACB6-8F8C1069145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6400800"/>
            <a:ext cx="2771800" cy="30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>
                <a:latin typeface="Arial" panose="020B0604020202020204" pitchFamily="34" charset="0"/>
              </a:rPr>
              <a:t>Ida Spagnuolo 2020</a:t>
            </a:r>
            <a:endParaRPr lang="it-IT" altLang="it-IT" sz="1200" dirty="0">
              <a:latin typeface="Arial" panose="020B0604020202020204" pitchFamily="34" charset="0"/>
            </a:endParaRPr>
          </a:p>
        </p:txBody>
      </p:sp>
      <p:sp>
        <p:nvSpPr>
          <p:cNvPr id="26" name="Segnaposto testo 5">
            <a:extLst>
              <a:ext uri="{FF2B5EF4-FFF2-40B4-BE49-F238E27FC236}">
                <a16:creationId xmlns:a16="http://schemas.microsoft.com/office/drawing/2014/main" id="{0EC67C49-6497-814B-8F31-92EE52B995D5}"/>
              </a:ext>
            </a:extLst>
          </p:cNvPr>
          <p:cNvSpPr txBox="1">
            <a:spLocks/>
          </p:cNvSpPr>
          <p:nvPr/>
        </p:nvSpPr>
        <p:spPr bwMode="auto">
          <a:xfrm>
            <a:off x="304800" y="685800"/>
            <a:ext cx="830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r>
              <a:rPr lang="it-IT" altLang="it-IT" sz="3600" b="1">
                <a:latin typeface="Arial" panose="020B0604020202020204" pitchFamily="34" charset="0"/>
              </a:rPr>
              <a:t>Posizioni di due rette nello spazio</a:t>
            </a:r>
          </a:p>
          <a:p>
            <a:pPr algn="ctr"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4000" b="1">
              <a:latin typeface="Arial" panose="020B0604020202020204" pitchFamily="34" charset="0"/>
            </a:endParaRPr>
          </a:p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itchFamily="2" charset="2"/>
              <a:buNone/>
            </a:pPr>
            <a:endParaRPr lang="it-IT" altLang="it-IT" sz="2800">
              <a:latin typeface="Arial" panose="020B0604020202020204" pitchFamily="34" charset="0"/>
            </a:endParaRPr>
          </a:p>
        </p:txBody>
      </p:sp>
      <p:sp>
        <p:nvSpPr>
          <p:cNvPr id="24581" name="TextBox 27">
            <a:extLst>
              <a:ext uri="{FF2B5EF4-FFF2-40B4-BE49-F238E27FC236}">
                <a16:creationId xmlns:a16="http://schemas.microsoft.com/office/drawing/2014/main" id="{CACAEE31-B85D-3748-847D-709DB6023E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371600"/>
            <a:ext cx="7620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>
                <a:solidFill>
                  <a:srgbClr val="0000FF"/>
                </a:solidFill>
                <a:latin typeface="Arial" panose="020B0604020202020204" pitchFamily="34" charset="0"/>
              </a:rPr>
              <a:t>Una classificazione ‘percorsa all’indietro’</a:t>
            </a:r>
          </a:p>
        </p:txBody>
      </p:sp>
      <p:sp>
        <p:nvSpPr>
          <p:cNvPr id="24582" name="TextBox 28">
            <a:extLst>
              <a:ext uri="{FF2B5EF4-FFF2-40B4-BE49-F238E27FC236}">
                <a16:creationId xmlns:a16="http://schemas.microsoft.com/office/drawing/2014/main" id="{E5A9393F-6FEA-0E49-A409-DF84CDBB43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2057400"/>
            <a:ext cx="5334000" cy="4619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>
                <a:latin typeface="Arial Narrow" panose="020B0604020202020204" pitchFamily="34" charset="0"/>
              </a:rPr>
              <a:t>Le due rette si trovano sullo stesso piano</a:t>
            </a:r>
          </a:p>
        </p:txBody>
      </p:sp>
      <p:sp>
        <p:nvSpPr>
          <p:cNvPr id="24583" name="TextBox 39">
            <a:extLst>
              <a:ext uri="{FF2B5EF4-FFF2-40B4-BE49-F238E27FC236}">
                <a16:creationId xmlns:a16="http://schemas.microsoft.com/office/drawing/2014/main" id="{6E8C9406-7838-8F43-BC54-63AFBED82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124200"/>
            <a:ext cx="1447800" cy="400050"/>
          </a:xfrm>
          <a:prstGeom prst="rect">
            <a:avLst/>
          </a:prstGeom>
          <a:solidFill>
            <a:srgbClr val="F7F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Complanari</a:t>
            </a:r>
            <a:r>
              <a:rPr lang="it-IT" altLang="it-IT" sz="2000">
                <a:solidFill>
                  <a:srgbClr val="0000FF"/>
                </a:solidFill>
                <a:latin typeface="Arial Narrow" panose="020B0604020202020204" pitchFamily="34" charset="0"/>
              </a:rPr>
              <a:t> 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7D1A3CB0-08D1-2740-8873-3B9F81B5B4A2}"/>
              </a:ext>
            </a:extLst>
          </p:cNvPr>
          <p:cNvCxnSpPr>
            <a:cxnSpLocks noChangeShapeType="1"/>
            <a:stCxn id="24583" idx="0"/>
          </p:cNvCxnSpPr>
          <p:nvPr/>
        </p:nvCxnSpPr>
        <p:spPr bwMode="auto">
          <a:xfrm rot="5400000" flipH="1" flipV="1">
            <a:off x="4286250" y="2533650"/>
            <a:ext cx="609600" cy="5715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85" name="TextBox 77">
            <a:extLst>
              <a:ext uri="{FF2B5EF4-FFF2-40B4-BE49-F238E27FC236}">
                <a16:creationId xmlns:a16="http://schemas.microsoft.com/office/drawing/2014/main" id="{C44429AE-C5C1-5448-B30E-3FFEF6E52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4267200"/>
            <a:ext cx="1066800" cy="400050"/>
          </a:xfrm>
          <a:prstGeom prst="rect">
            <a:avLst/>
          </a:prstGeom>
          <a:solidFill>
            <a:srgbClr val="F7F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Parallele</a:t>
            </a:r>
            <a:r>
              <a:rPr lang="it-IT" altLang="it-IT" sz="2000">
                <a:solidFill>
                  <a:srgbClr val="0000FF"/>
                </a:solidFill>
                <a:latin typeface="Arial Narrow" panose="020B0604020202020204" pitchFamily="34" charset="0"/>
              </a:rPr>
              <a:t> </a:t>
            </a:r>
          </a:p>
        </p:txBody>
      </p:sp>
      <p:sp>
        <p:nvSpPr>
          <p:cNvPr id="24586" name="TextBox 78">
            <a:extLst>
              <a:ext uri="{FF2B5EF4-FFF2-40B4-BE49-F238E27FC236}">
                <a16:creationId xmlns:a16="http://schemas.microsoft.com/office/drawing/2014/main" id="{24C25E01-3FB8-0347-A445-189272E138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4343400"/>
            <a:ext cx="1066800" cy="400050"/>
          </a:xfrm>
          <a:prstGeom prst="rect">
            <a:avLst/>
          </a:prstGeom>
          <a:solidFill>
            <a:srgbClr val="F7F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Secanti</a:t>
            </a:r>
            <a:r>
              <a:rPr lang="it-IT" altLang="it-IT" sz="2000">
                <a:solidFill>
                  <a:srgbClr val="0000FF"/>
                </a:solidFill>
                <a:latin typeface="Arial Narrow" panose="020B0604020202020204" pitchFamily="34" charset="0"/>
              </a:rPr>
              <a:t> </a:t>
            </a:r>
          </a:p>
        </p:txBody>
      </p:sp>
      <p:cxnSp>
        <p:nvCxnSpPr>
          <p:cNvPr id="81" name="Straight Arrow Connector 80">
            <a:extLst>
              <a:ext uri="{FF2B5EF4-FFF2-40B4-BE49-F238E27FC236}">
                <a16:creationId xmlns:a16="http://schemas.microsoft.com/office/drawing/2014/main" id="{82E8107B-85FD-C241-931F-94BEF32B1CA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05200" y="3505200"/>
            <a:ext cx="876300" cy="8382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Straight Arrow Connector 82">
            <a:extLst>
              <a:ext uri="{FF2B5EF4-FFF2-40B4-BE49-F238E27FC236}">
                <a16:creationId xmlns:a16="http://schemas.microsoft.com/office/drawing/2014/main" id="{8E22F24C-930D-0348-A76F-E383EC0C5963}"/>
              </a:ext>
            </a:extLst>
          </p:cNvPr>
          <p:cNvCxnSpPr>
            <a:cxnSpLocks noChangeShapeType="1"/>
            <a:stCxn id="24586" idx="0"/>
          </p:cNvCxnSpPr>
          <p:nvPr/>
        </p:nvCxnSpPr>
        <p:spPr bwMode="auto">
          <a:xfrm rot="16200000" flipV="1">
            <a:off x="4381500" y="3619500"/>
            <a:ext cx="838200" cy="60960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Straight Arrow Connector 86">
            <a:extLst>
              <a:ext uri="{FF2B5EF4-FFF2-40B4-BE49-F238E27FC236}">
                <a16:creationId xmlns:a16="http://schemas.microsoft.com/office/drawing/2014/main" id="{B4E68978-8995-FA4E-8652-A8A3609F0F24}"/>
              </a:ext>
            </a:extLst>
          </p:cNvPr>
          <p:cNvCxnSpPr>
            <a:cxnSpLocks noChangeShapeType="1"/>
          </p:cNvCxnSpPr>
          <p:nvPr/>
        </p:nvCxnSpPr>
        <p:spPr bwMode="auto">
          <a:xfrm rot="5400000" flipH="1" flipV="1">
            <a:off x="4914900" y="5067300"/>
            <a:ext cx="533400" cy="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590" name="TextBox 87">
            <a:extLst>
              <a:ext uri="{FF2B5EF4-FFF2-40B4-BE49-F238E27FC236}">
                <a16:creationId xmlns:a16="http://schemas.microsoft.com/office/drawing/2014/main" id="{BC8202DC-BE55-5847-B72A-46CB895D14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3400" y="5257800"/>
            <a:ext cx="1676400" cy="400050"/>
          </a:xfrm>
          <a:prstGeom prst="rect">
            <a:avLst/>
          </a:prstGeom>
          <a:solidFill>
            <a:srgbClr val="F7FFE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0000FF"/>
                </a:solidFill>
                <a:latin typeface="Arial Narrow" panose="020B0604020202020204" pitchFamily="34" charset="0"/>
              </a:rPr>
              <a:t>Perpendicolari</a:t>
            </a:r>
            <a:r>
              <a:rPr lang="it-IT" altLang="it-IT" sz="2000">
                <a:solidFill>
                  <a:srgbClr val="0000FF"/>
                </a:solidFill>
                <a:latin typeface="Arial Narrow" panose="020B0604020202020204" pitchFamily="34" charset="0"/>
              </a:rPr>
              <a:t> </a:t>
            </a:r>
          </a:p>
        </p:txBody>
      </p:sp>
      <p:sp>
        <p:nvSpPr>
          <p:cNvPr id="24591" name="TextBox 53">
            <a:extLst>
              <a:ext uri="{FF2B5EF4-FFF2-40B4-BE49-F238E27FC236}">
                <a16:creationId xmlns:a16="http://schemas.microsoft.com/office/drawing/2014/main" id="{85F60399-0184-9248-82BE-5380367157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4800" y="5715000"/>
            <a:ext cx="2286000" cy="708025"/>
          </a:xfrm>
          <a:prstGeom prst="rect">
            <a:avLst/>
          </a:prstGeo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So che due rette sono perpendicolari</a:t>
            </a:r>
          </a:p>
        </p:txBody>
      </p:sp>
      <p:sp>
        <p:nvSpPr>
          <p:cNvPr id="24592" name="TextBox 54">
            <a:extLst>
              <a:ext uri="{FF2B5EF4-FFF2-40B4-BE49-F238E27FC236}">
                <a16:creationId xmlns:a16="http://schemas.microsoft.com/office/drawing/2014/main" id="{86483D89-0A2F-6C45-97B9-A5C1E71225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4724400"/>
            <a:ext cx="1981200" cy="708025"/>
          </a:xfrm>
          <a:prstGeom prst="rect">
            <a:avLst/>
          </a:prstGeom>
          <a:noFill/>
          <a:ln w="2540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latin typeface="Arial Narrow" panose="020B0604020202020204" pitchFamily="34" charset="0"/>
              </a:rPr>
              <a:t>So che due rette sono parallele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08A1BA0-8DCD-5F45-A384-B96E741FDD74}"/>
              </a:ext>
            </a:extLst>
          </p:cNvPr>
          <p:cNvSpPr txBox="1"/>
          <p:nvPr/>
        </p:nvSpPr>
        <p:spPr>
          <a:xfrm>
            <a:off x="6705600" y="3200400"/>
            <a:ext cx="1752600" cy="1016000"/>
          </a:xfrm>
          <a:prstGeom prst="rect">
            <a:avLst/>
          </a:prstGeom>
          <a:solidFill>
            <a:srgbClr val="F7FFE4"/>
          </a:solidFill>
          <a:ln w="25400">
            <a:solidFill>
              <a:schemeClr val="accent6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Passa un solo piano per due rette secanti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6026B0CB-6692-0F4E-A157-B3C5CC6715C3}"/>
              </a:ext>
            </a:extLst>
          </p:cNvPr>
          <p:cNvSpPr txBox="1"/>
          <p:nvPr/>
        </p:nvSpPr>
        <p:spPr>
          <a:xfrm>
            <a:off x="381000" y="3276600"/>
            <a:ext cx="1752600" cy="1016000"/>
          </a:xfrm>
          <a:prstGeom prst="rect">
            <a:avLst/>
          </a:prstGeom>
          <a:solidFill>
            <a:srgbClr val="F7FFE4"/>
          </a:solidFill>
          <a:ln w="25400">
            <a:solidFill>
              <a:schemeClr val="accent6"/>
            </a:solidFill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Symbol" pitchFamily="2" charset="2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000" b="1">
                <a:solidFill>
                  <a:srgbClr val="FF0000"/>
                </a:solidFill>
                <a:latin typeface="Arial Narrow" panose="020B0604020202020204" pitchFamily="34" charset="0"/>
              </a:rPr>
              <a:t>Passa un solo piano per due rette parallele</a:t>
            </a:r>
          </a:p>
        </p:txBody>
      </p:sp>
      <p:pic>
        <p:nvPicPr>
          <p:cNvPr id="24595" name="Picture 29" descr="barella2.jpg">
            <a:extLst>
              <a:ext uri="{FF2B5EF4-FFF2-40B4-BE49-F238E27FC236}">
                <a16:creationId xmlns:a16="http://schemas.microsoft.com/office/drawing/2014/main" id="{6AF2F79F-B9EE-5C4B-B544-A4636E4DF2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14668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96" name="Picture 21" descr="sostegno_a_croce4a.jpg">
            <a:extLst>
              <a:ext uri="{FF2B5EF4-FFF2-40B4-BE49-F238E27FC236}">
                <a16:creationId xmlns:a16="http://schemas.microsoft.com/office/drawing/2014/main" id="{63F590B8-D0B6-E74B-8552-4A53C2A5D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267200"/>
            <a:ext cx="113188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Pixel">
  <a:themeElements>
    <a:clrScheme name="Pixel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Pixe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ixel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ixel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ixel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Pixel</Template>
  <TotalTime>13294</TotalTime>
  <Words>1175</Words>
  <Application>Microsoft Macintosh PowerPoint</Application>
  <PresentationFormat>Presentazione su schermo (4:3)</PresentationFormat>
  <Paragraphs>261</Paragraphs>
  <Slides>30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30</vt:i4>
      </vt:variant>
    </vt:vector>
  </HeadingPairs>
  <TitlesOfParts>
    <vt:vector size="38" baseType="lpstr">
      <vt:lpstr>ＭＳ Ｐゴシック</vt:lpstr>
      <vt:lpstr>Arial</vt:lpstr>
      <vt:lpstr>Arial Black</vt:lpstr>
      <vt:lpstr>Arial Narrow</vt:lpstr>
      <vt:lpstr>Symbol</vt:lpstr>
      <vt:lpstr>Times New Roman</vt:lpstr>
      <vt:lpstr>Wingdings</vt:lpstr>
      <vt:lpstr>Pixel</vt:lpstr>
      <vt:lpstr>Parallelismo e perpendicolarità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Proprietà con una storia millenaria</vt:lpstr>
      <vt:lpstr>Le tre perpendicolari in movimento</vt:lpstr>
      <vt:lpstr>Presentazione standard di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Progetto Lauree Scientifiche</dc:title>
  <dc:subject/>
  <dc:creator>Daniela</dc:creator>
  <cp:keywords/>
  <dc:description/>
  <cp:lastModifiedBy>Microsoft Office User</cp:lastModifiedBy>
  <cp:revision>544</cp:revision>
  <dcterms:created xsi:type="dcterms:W3CDTF">2015-03-23T14:15:02Z</dcterms:created>
  <dcterms:modified xsi:type="dcterms:W3CDTF">2023-09-21T10:23:46Z</dcterms:modified>
  <cp:category/>
</cp:coreProperties>
</file>