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8"/>
  </p:notesMasterIdLst>
  <p:handoutMasterIdLst>
    <p:handoutMasterId r:id="rId19"/>
  </p:handoutMasterIdLst>
  <p:sldIdLst>
    <p:sldId id="589" r:id="rId2"/>
    <p:sldId id="412" r:id="rId3"/>
    <p:sldId id="408" r:id="rId4"/>
    <p:sldId id="414" r:id="rId5"/>
    <p:sldId id="415" r:id="rId6"/>
    <p:sldId id="417" r:id="rId7"/>
    <p:sldId id="418" r:id="rId8"/>
    <p:sldId id="420" r:id="rId9"/>
    <p:sldId id="618" r:id="rId10"/>
    <p:sldId id="605" r:id="rId11"/>
    <p:sldId id="413" r:id="rId12"/>
    <p:sldId id="422" r:id="rId13"/>
    <p:sldId id="426" r:id="rId14"/>
    <p:sldId id="424" r:id="rId15"/>
    <p:sldId id="425" r:id="rId16"/>
    <p:sldId id="427" r:id="rId17"/>
  </p:sldIdLst>
  <p:sldSz cx="9144000" cy="6858000" type="screen4x3"/>
  <p:notesSz cx="6650038" cy="9783763"/>
  <p:defaultTextStyle>
    <a:defPPr>
      <a:defRPr lang="it-IT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EE8"/>
    <a:srgbClr val="096F34"/>
    <a:srgbClr val="0048B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0752"/>
    <p:restoredTop sz="91411"/>
  </p:normalViewPr>
  <p:slideViewPr>
    <p:cSldViewPr>
      <p:cViewPr varScale="1">
        <p:scale>
          <a:sx n="115" d="100"/>
          <a:sy n="115" d="100"/>
        </p:scale>
        <p:origin x="1040" y="19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71" d="100"/>
          <a:sy n="71" d="100"/>
        </p:scale>
        <p:origin x="3640" y="17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7D3CE78B-C217-DC43-809A-F25940C288A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1313" cy="4889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824D5BE-E1EA-094B-9DF4-C9A5205DAD8B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767138" y="0"/>
            <a:ext cx="2881312" cy="4889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fld id="{E854A610-F647-7D47-8044-78785B9069F7}" type="datetime1">
              <a:rPr lang="it-IT" altLang="it-IT"/>
              <a:pPr>
                <a:defRPr/>
              </a:pPr>
              <a:t>04/10/23</a:t>
            </a:fld>
            <a:endParaRPr lang="it-IT" altLang="it-IT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CCA97EF-1F07-F342-9E54-7DC44475D1B4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293225"/>
            <a:ext cx="2881313" cy="48895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5FE8721-26DF-5C4F-8FEE-A74C2357205C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767138" y="9293225"/>
            <a:ext cx="2881312" cy="48895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fld id="{D598B0E3-5E49-E14E-A883-50CEDF406935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FE536189-ADD3-DD44-89E8-D4F481AEAB84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1313" cy="4889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6A89A69-4D1F-B849-99FE-9D36688359D1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767138" y="0"/>
            <a:ext cx="2881312" cy="4889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fld id="{C4AC9BD8-FE0A-344D-96A7-B96E995D4F3E}" type="datetime1">
              <a:rPr lang="it-IT" altLang="it-IT"/>
              <a:pPr>
                <a:defRPr/>
              </a:pPr>
              <a:t>04/10/23</a:t>
            </a:fld>
            <a:endParaRPr lang="it-IT" altLang="it-IT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77E154CD-AEB4-E443-A0AD-0E5DEF382ABB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879475" y="733425"/>
            <a:ext cx="4891088" cy="36687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endParaRPr lang="it-IT" altLang="it-IT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3DA10081-34CC-8743-B2B8-359FF2A3A12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65163" y="4646613"/>
            <a:ext cx="5319712" cy="44037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it-IT" altLang="it-IT" noProof="0"/>
              <a:t>Click to edit Master text styles</a:t>
            </a:r>
          </a:p>
          <a:p>
            <a:pPr lvl="1"/>
            <a:r>
              <a:rPr lang="it-IT" altLang="it-IT" noProof="0"/>
              <a:t>Second level</a:t>
            </a:r>
          </a:p>
          <a:p>
            <a:pPr lvl="2"/>
            <a:r>
              <a:rPr lang="it-IT" altLang="it-IT" noProof="0"/>
              <a:t>Third level</a:t>
            </a:r>
          </a:p>
          <a:p>
            <a:pPr lvl="3"/>
            <a:r>
              <a:rPr lang="it-IT" altLang="it-IT" noProof="0"/>
              <a:t>Fourth level</a:t>
            </a:r>
          </a:p>
          <a:p>
            <a:pPr lvl="4"/>
            <a:r>
              <a:rPr lang="it-IT" altLang="it-IT" noProof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2C5A8C0-3DDD-B842-81BB-1E4C83BF604F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9293225"/>
            <a:ext cx="2881313" cy="48895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454D2F6-98AC-F040-9388-ED93C2DFF22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767138" y="9293225"/>
            <a:ext cx="2881312" cy="48895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fld id="{EA28DCBF-84A3-EA48-B12D-2556695B6C5C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ＭＳ Ｐゴシック" charset="-128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Slide Image Placeholder 1">
            <a:extLst>
              <a:ext uri="{FF2B5EF4-FFF2-40B4-BE49-F238E27FC236}">
                <a16:creationId xmlns:a16="http://schemas.microsoft.com/office/drawing/2014/main" id="{ED4C1B73-4F27-9E4D-BFB3-C28CDD9CB25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48131" name="Notes Placeholder 2">
            <a:extLst>
              <a:ext uri="{FF2B5EF4-FFF2-40B4-BE49-F238E27FC236}">
                <a16:creationId xmlns:a16="http://schemas.microsoft.com/office/drawing/2014/main" id="{654D0A3E-2ECA-FB45-9929-0FC602257A0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it-IT" altLang="it-IT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8132" name="Slide Number Placeholder 3">
            <a:extLst>
              <a:ext uri="{FF2B5EF4-FFF2-40B4-BE49-F238E27FC236}">
                <a16:creationId xmlns:a16="http://schemas.microsoft.com/office/drawing/2014/main" id="{4CA504E4-FFEF-944C-9604-80FD2EF6702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31978564-20A9-7D4B-8652-360960EC35A7}" type="slidenum">
              <a:rPr lang="it-IT" altLang="it-IT" sz="1200"/>
              <a:pPr eaLnBrk="1" hangingPunct="1"/>
              <a:t>5</a:t>
            </a:fld>
            <a:endParaRPr lang="it-IT" altLang="it-IT" sz="1200"/>
          </a:p>
        </p:txBody>
      </p:sp>
    </p:spTree>
    <p:extLst>
      <p:ext uri="{BB962C8B-B14F-4D97-AF65-F5344CB8AC3E}">
        <p14:creationId xmlns:p14="http://schemas.microsoft.com/office/powerpoint/2010/main" val="23805067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Slide Image Placeholder 1">
            <a:extLst>
              <a:ext uri="{FF2B5EF4-FFF2-40B4-BE49-F238E27FC236}">
                <a16:creationId xmlns:a16="http://schemas.microsoft.com/office/drawing/2014/main" id="{F4C518BB-697A-C044-B34E-9901FC15425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50179" name="Notes Placeholder 2">
            <a:extLst>
              <a:ext uri="{FF2B5EF4-FFF2-40B4-BE49-F238E27FC236}">
                <a16:creationId xmlns:a16="http://schemas.microsoft.com/office/drawing/2014/main" id="{1D40066B-BA30-7F42-9A40-168BAFC7730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it-IT" altLang="it-IT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0180" name="Slide Number Placeholder 3">
            <a:extLst>
              <a:ext uri="{FF2B5EF4-FFF2-40B4-BE49-F238E27FC236}">
                <a16:creationId xmlns:a16="http://schemas.microsoft.com/office/drawing/2014/main" id="{AEBBD38F-B1CB-5C40-8CF3-3154BDAB9EE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3B5DB932-8A36-FD4B-9213-A7278312876E}" type="slidenum">
              <a:rPr lang="it-IT" altLang="it-IT" sz="1200"/>
              <a:pPr eaLnBrk="1" hangingPunct="1"/>
              <a:t>6</a:t>
            </a:fld>
            <a:endParaRPr lang="it-IT" altLang="it-IT" sz="1200"/>
          </a:p>
        </p:txBody>
      </p:sp>
    </p:spTree>
    <p:extLst>
      <p:ext uri="{BB962C8B-B14F-4D97-AF65-F5344CB8AC3E}">
        <p14:creationId xmlns:p14="http://schemas.microsoft.com/office/powerpoint/2010/main" val="269666036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Slide Image Placeholder 1">
            <a:extLst>
              <a:ext uri="{FF2B5EF4-FFF2-40B4-BE49-F238E27FC236}">
                <a16:creationId xmlns:a16="http://schemas.microsoft.com/office/drawing/2014/main" id="{FF36EB71-877B-BC47-9696-CBF8CC37DB5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52227" name="Notes Placeholder 2">
            <a:extLst>
              <a:ext uri="{FF2B5EF4-FFF2-40B4-BE49-F238E27FC236}">
                <a16:creationId xmlns:a16="http://schemas.microsoft.com/office/drawing/2014/main" id="{0AD771EC-4990-8848-8D3F-03CB985DC05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it-IT" altLang="it-IT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2228" name="Slide Number Placeholder 3">
            <a:extLst>
              <a:ext uri="{FF2B5EF4-FFF2-40B4-BE49-F238E27FC236}">
                <a16:creationId xmlns:a16="http://schemas.microsoft.com/office/drawing/2014/main" id="{A8A0C044-1345-2F4A-B86D-35E336031E0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D001E9F7-4B65-4D45-B0CA-09C5D26A7E5E}" type="slidenum">
              <a:rPr lang="it-IT" altLang="it-IT" sz="1200"/>
              <a:pPr eaLnBrk="1" hangingPunct="1"/>
              <a:t>7</a:t>
            </a:fld>
            <a:endParaRPr lang="it-IT" altLang="it-IT" sz="1200"/>
          </a:p>
        </p:txBody>
      </p:sp>
    </p:spTree>
    <p:extLst>
      <p:ext uri="{BB962C8B-B14F-4D97-AF65-F5344CB8AC3E}">
        <p14:creationId xmlns:p14="http://schemas.microsoft.com/office/powerpoint/2010/main" val="218440549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Slide Image Placeholder 1">
            <a:extLst>
              <a:ext uri="{FF2B5EF4-FFF2-40B4-BE49-F238E27FC236}">
                <a16:creationId xmlns:a16="http://schemas.microsoft.com/office/drawing/2014/main" id="{F1E9287D-AAC3-6649-AB6B-051756C3C92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54275" name="Notes Placeholder 2">
            <a:extLst>
              <a:ext uri="{FF2B5EF4-FFF2-40B4-BE49-F238E27FC236}">
                <a16:creationId xmlns:a16="http://schemas.microsoft.com/office/drawing/2014/main" id="{094B4BAE-B645-B648-BDD7-CBB18102848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it-IT" altLang="it-IT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4276" name="Slide Number Placeholder 3">
            <a:extLst>
              <a:ext uri="{FF2B5EF4-FFF2-40B4-BE49-F238E27FC236}">
                <a16:creationId xmlns:a16="http://schemas.microsoft.com/office/drawing/2014/main" id="{4331103A-5E26-8B4C-BE1F-CD326B24099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440DF12A-E967-BF4E-A83E-486495A42B1E}" type="slidenum">
              <a:rPr lang="it-IT" altLang="it-IT" sz="1200"/>
              <a:pPr eaLnBrk="1" hangingPunct="1"/>
              <a:t>8</a:t>
            </a:fld>
            <a:endParaRPr lang="it-IT" altLang="it-IT" sz="1200"/>
          </a:p>
        </p:txBody>
      </p:sp>
    </p:spTree>
    <p:extLst>
      <p:ext uri="{BB962C8B-B14F-4D97-AF65-F5344CB8AC3E}">
        <p14:creationId xmlns:p14="http://schemas.microsoft.com/office/powerpoint/2010/main" val="229972787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Slide Image Placeholder 1">
            <a:extLst>
              <a:ext uri="{FF2B5EF4-FFF2-40B4-BE49-F238E27FC236}">
                <a16:creationId xmlns:a16="http://schemas.microsoft.com/office/drawing/2014/main" id="{F1E9287D-AAC3-6649-AB6B-051756C3C92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54275" name="Notes Placeholder 2">
            <a:extLst>
              <a:ext uri="{FF2B5EF4-FFF2-40B4-BE49-F238E27FC236}">
                <a16:creationId xmlns:a16="http://schemas.microsoft.com/office/drawing/2014/main" id="{094B4BAE-B645-B648-BDD7-CBB18102848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it-IT" altLang="it-IT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4276" name="Slide Number Placeholder 3">
            <a:extLst>
              <a:ext uri="{FF2B5EF4-FFF2-40B4-BE49-F238E27FC236}">
                <a16:creationId xmlns:a16="http://schemas.microsoft.com/office/drawing/2014/main" id="{4331103A-5E26-8B4C-BE1F-CD326B24099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440DF12A-E967-BF4E-A83E-486495A42B1E}" type="slidenum">
              <a:rPr lang="it-IT" altLang="it-IT" sz="1200"/>
              <a:pPr eaLnBrk="1" hangingPunct="1"/>
              <a:t>9</a:t>
            </a:fld>
            <a:endParaRPr lang="it-IT" altLang="it-IT" sz="1200"/>
          </a:p>
        </p:txBody>
      </p:sp>
    </p:spTree>
    <p:extLst>
      <p:ext uri="{BB962C8B-B14F-4D97-AF65-F5344CB8AC3E}">
        <p14:creationId xmlns:p14="http://schemas.microsoft.com/office/powerpoint/2010/main" val="110094339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Slide Image Placeholder 1">
            <a:extLst>
              <a:ext uri="{FF2B5EF4-FFF2-40B4-BE49-F238E27FC236}">
                <a16:creationId xmlns:a16="http://schemas.microsoft.com/office/drawing/2014/main" id="{688324E8-1B59-6B48-A0AE-3593C8DC96D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56323" name="Notes Placeholder 2">
            <a:extLst>
              <a:ext uri="{FF2B5EF4-FFF2-40B4-BE49-F238E27FC236}">
                <a16:creationId xmlns:a16="http://schemas.microsoft.com/office/drawing/2014/main" id="{70A924A9-F9B3-434D-8D1A-0573E068765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it-IT" altLang="it-IT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6324" name="Slide Number Placeholder 3">
            <a:extLst>
              <a:ext uri="{FF2B5EF4-FFF2-40B4-BE49-F238E27FC236}">
                <a16:creationId xmlns:a16="http://schemas.microsoft.com/office/drawing/2014/main" id="{67F063F3-946D-0B40-8466-7DF752D3C91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C4E6CB38-9DA8-804A-B5DD-17FCFD3B0D47}" type="slidenum">
              <a:rPr lang="it-IT" altLang="it-IT" sz="1200"/>
              <a:pPr eaLnBrk="1" hangingPunct="1"/>
              <a:t>10</a:t>
            </a:fld>
            <a:endParaRPr lang="it-IT" altLang="it-IT" sz="1200"/>
          </a:p>
        </p:txBody>
      </p:sp>
    </p:spTree>
    <p:extLst>
      <p:ext uri="{BB962C8B-B14F-4D97-AF65-F5344CB8AC3E}">
        <p14:creationId xmlns:p14="http://schemas.microsoft.com/office/powerpoint/2010/main" val="11193307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it-IT"/>
              <a:t>Click to edit Master subtitle style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5C99D82F-96F4-A942-A924-B801777851C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altLang="it-IT"/>
              <a:t>gennaio 2013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AFBE7DCD-68B1-0B42-8CC3-2AC4650A3D2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altLang="it-IT"/>
              <a:t>Daniela Valenti, 2023</a:t>
            </a: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F4BD46E8-9E1D-D145-9C81-B0C9D13EBA7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C7DFE7-E155-EE4F-A018-6CD77D181CA9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2635042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Click to edit Master text styles</a:t>
            </a:r>
          </a:p>
          <a:p>
            <a:pPr lvl="1"/>
            <a:r>
              <a:rPr lang="it-IT"/>
              <a:t>Second level</a:t>
            </a:r>
          </a:p>
          <a:p>
            <a:pPr lvl="2"/>
            <a:r>
              <a:rPr lang="it-IT"/>
              <a:t>Third level</a:t>
            </a:r>
          </a:p>
          <a:p>
            <a:pPr lvl="3"/>
            <a:r>
              <a:rPr lang="it-IT"/>
              <a:t>Fourth level</a:t>
            </a:r>
          </a:p>
          <a:p>
            <a:pPr lvl="4"/>
            <a:r>
              <a:rPr lang="it-IT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1A2C7186-D482-5546-AD82-2C945AAB5A7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altLang="it-IT"/>
              <a:t>gennaio 2013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5C92402A-2DA3-4E4F-AABA-806A5A5C8A0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altLang="it-IT"/>
              <a:t>Daniela Valenti, 2023</a:t>
            </a: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4AD46049-E9BC-634D-8B12-42668E59728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BA2E63-A357-E84C-837C-D19B4C956C02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7902358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/>
              <a:t>Click to edit Master text styles</a:t>
            </a:r>
          </a:p>
          <a:p>
            <a:pPr lvl="1"/>
            <a:r>
              <a:rPr lang="it-IT"/>
              <a:t>Second level</a:t>
            </a:r>
          </a:p>
          <a:p>
            <a:pPr lvl="2"/>
            <a:r>
              <a:rPr lang="it-IT"/>
              <a:t>Third level</a:t>
            </a:r>
          </a:p>
          <a:p>
            <a:pPr lvl="3"/>
            <a:r>
              <a:rPr lang="it-IT"/>
              <a:t>Fourth level</a:t>
            </a:r>
          </a:p>
          <a:p>
            <a:pPr lvl="4"/>
            <a:r>
              <a:rPr lang="it-IT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8B97ED25-94F1-E847-8DDB-D578531BBD6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altLang="it-IT"/>
              <a:t>gennaio 2013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69465B91-3734-6840-BF54-A6C377828F1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altLang="it-IT"/>
              <a:t>Daniela Valenti, 2023</a:t>
            </a: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31A0E16B-021A-2F41-85F8-08AE6FDA9B0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30A09C-0195-E04C-89A2-E1E7DA1D251B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98699635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it-IT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it-IT" noProof="0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35E4FD18-1019-2C40-AE88-C055CAD320C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altLang="it-IT"/>
              <a:t>gennaio 2013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5E1E5F2E-00FD-9A47-B9F4-62693B6EBFE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altLang="it-IT"/>
              <a:t>Daniela Valenti, 2023</a:t>
            </a: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628CB6B9-4CA7-9C41-9D5E-48DB01C5C97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B34EC2-01CC-E74B-BE52-200F7878A757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89654101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it-IT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it-IT"/>
              <a:t>Click to edit Master text styles</a:t>
            </a:r>
          </a:p>
          <a:p>
            <a:pPr lvl="1"/>
            <a:r>
              <a:rPr lang="it-IT"/>
              <a:t>Second level</a:t>
            </a:r>
          </a:p>
          <a:p>
            <a:pPr lvl="2"/>
            <a:r>
              <a:rPr lang="it-IT"/>
              <a:t>Third level</a:t>
            </a:r>
          </a:p>
          <a:p>
            <a:pPr lvl="3"/>
            <a:r>
              <a:rPr lang="it-IT"/>
              <a:t>Fourth level</a:t>
            </a:r>
          </a:p>
          <a:p>
            <a:pPr lvl="4"/>
            <a:r>
              <a:rPr lang="it-IT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it-IT"/>
              <a:t>Click to edit Master text styles</a:t>
            </a:r>
          </a:p>
          <a:p>
            <a:pPr lvl="1"/>
            <a:r>
              <a:rPr lang="it-IT"/>
              <a:t>Second level</a:t>
            </a:r>
          </a:p>
          <a:p>
            <a:pPr lvl="2"/>
            <a:r>
              <a:rPr lang="it-IT"/>
              <a:t>Third level</a:t>
            </a:r>
          </a:p>
          <a:p>
            <a:pPr lvl="3"/>
            <a:r>
              <a:rPr lang="it-IT"/>
              <a:t>Fourth level</a:t>
            </a:r>
          </a:p>
          <a:p>
            <a:pPr lvl="4"/>
            <a:r>
              <a:rPr lang="it-IT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it-IT"/>
              <a:t>Click to edit Master text styles</a:t>
            </a:r>
          </a:p>
          <a:p>
            <a:pPr lvl="1"/>
            <a:r>
              <a:rPr lang="it-IT"/>
              <a:t>Second level</a:t>
            </a:r>
          </a:p>
          <a:p>
            <a:pPr lvl="2"/>
            <a:r>
              <a:rPr lang="it-IT"/>
              <a:t>Third level</a:t>
            </a:r>
          </a:p>
          <a:p>
            <a:pPr lvl="3"/>
            <a:r>
              <a:rPr lang="it-IT"/>
              <a:t>Fourth level</a:t>
            </a:r>
          </a:p>
          <a:p>
            <a:pPr lvl="4"/>
            <a:r>
              <a:rPr lang="it-IT"/>
              <a:t>Fifth level</a:t>
            </a:r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AD612B6E-3969-AF49-96C9-6B47BE66A93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altLang="it-IT"/>
              <a:t>gennaio 2013</a:t>
            </a:r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5CF3908A-CB3E-BE48-A652-C0AE0DBBEF1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altLang="it-IT"/>
              <a:t>Daniela Valenti, 2023</a:t>
            </a:r>
          </a:p>
        </p:txBody>
      </p:sp>
      <p:sp>
        <p:nvSpPr>
          <p:cNvPr id="8" name="Rectangle 6">
            <a:extLst>
              <a:ext uri="{FF2B5EF4-FFF2-40B4-BE49-F238E27FC236}">
                <a16:creationId xmlns:a16="http://schemas.microsoft.com/office/drawing/2014/main" id="{EDFE2C23-8946-234C-84E1-E56119E5E15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3038DD-26CE-AC48-B8DE-F5625E8AF8EC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56772487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it-IT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it-IT"/>
              <a:t>Click to edit Master text styles</a:t>
            </a:r>
          </a:p>
          <a:p>
            <a:pPr lvl="1"/>
            <a:r>
              <a:rPr lang="it-IT"/>
              <a:t>Second level</a:t>
            </a:r>
          </a:p>
          <a:p>
            <a:pPr lvl="2"/>
            <a:r>
              <a:rPr lang="it-IT"/>
              <a:t>Third level</a:t>
            </a:r>
          </a:p>
          <a:p>
            <a:pPr lvl="3"/>
            <a:r>
              <a:rPr lang="it-IT"/>
              <a:t>Fourth level</a:t>
            </a:r>
          </a:p>
          <a:p>
            <a:pPr lvl="4"/>
            <a:r>
              <a:rPr lang="it-IT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it-IT"/>
              <a:t>Click to edit Master text styles</a:t>
            </a:r>
          </a:p>
          <a:p>
            <a:pPr lvl="1"/>
            <a:r>
              <a:rPr lang="it-IT"/>
              <a:t>Second level</a:t>
            </a:r>
          </a:p>
          <a:p>
            <a:pPr lvl="2"/>
            <a:r>
              <a:rPr lang="it-IT"/>
              <a:t>Third level</a:t>
            </a:r>
          </a:p>
          <a:p>
            <a:pPr lvl="3"/>
            <a:r>
              <a:rPr lang="it-IT"/>
              <a:t>Fourth level</a:t>
            </a:r>
          </a:p>
          <a:p>
            <a:pPr lvl="4"/>
            <a:r>
              <a:rPr lang="it-IT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it-IT"/>
              <a:t>Click to edit Master text styles</a:t>
            </a:r>
          </a:p>
          <a:p>
            <a:pPr lvl="1"/>
            <a:r>
              <a:rPr lang="it-IT"/>
              <a:t>Second level</a:t>
            </a:r>
          </a:p>
          <a:p>
            <a:pPr lvl="2"/>
            <a:r>
              <a:rPr lang="it-IT"/>
              <a:t>Third level</a:t>
            </a:r>
          </a:p>
          <a:p>
            <a:pPr lvl="3"/>
            <a:r>
              <a:rPr lang="it-IT"/>
              <a:t>Fourth level</a:t>
            </a:r>
          </a:p>
          <a:p>
            <a:pPr lvl="4"/>
            <a:r>
              <a:rPr lang="it-IT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it-IT"/>
              <a:t>Click to edit Master text styles</a:t>
            </a:r>
          </a:p>
          <a:p>
            <a:pPr lvl="1"/>
            <a:r>
              <a:rPr lang="it-IT"/>
              <a:t>Second level</a:t>
            </a:r>
          </a:p>
          <a:p>
            <a:pPr lvl="2"/>
            <a:r>
              <a:rPr lang="it-IT"/>
              <a:t>Third level</a:t>
            </a:r>
          </a:p>
          <a:p>
            <a:pPr lvl="3"/>
            <a:r>
              <a:rPr lang="it-IT"/>
              <a:t>Fourth level</a:t>
            </a:r>
          </a:p>
          <a:p>
            <a:pPr lvl="4"/>
            <a:r>
              <a:rPr lang="it-IT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AE361C69-D0E4-3646-AD8A-B5262F718D0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altLang="it-IT"/>
              <a:t>gennaio 2013</a:t>
            </a:r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79B9F9F7-C56F-DB4E-A334-1D205D8119A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altLang="it-IT"/>
              <a:t>Daniela Valenti, 2023</a:t>
            </a:r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FD448EA7-9458-AF47-9672-8795DE32C90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EA12FC-C359-ED45-AC2C-265D88B173A2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43842173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it-IT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it-IT"/>
              <a:t>Click to edit Master text styles</a:t>
            </a:r>
          </a:p>
          <a:p>
            <a:pPr lvl="1"/>
            <a:r>
              <a:rPr lang="it-IT"/>
              <a:t>Second level</a:t>
            </a:r>
          </a:p>
          <a:p>
            <a:pPr lvl="2"/>
            <a:r>
              <a:rPr lang="it-IT"/>
              <a:t>Third level</a:t>
            </a:r>
          </a:p>
          <a:p>
            <a:pPr lvl="3"/>
            <a:r>
              <a:rPr lang="it-IT"/>
              <a:t>Fourth level</a:t>
            </a:r>
          </a:p>
          <a:p>
            <a:pPr lvl="4"/>
            <a:r>
              <a:rPr lang="it-IT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it-IT"/>
              <a:t>Click to edit Master text styles</a:t>
            </a:r>
          </a:p>
          <a:p>
            <a:pPr lvl="1"/>
            <a:r>
              <a:rPr lang="it-IT"/>
              <a:t>Second level</a:t>
            </a:r>
          </a:p>
          <a:p>
            <a:pPr lvl="2"/>
            <a:r>
              <a:rPr lang="it-IT"/>
              <a:t>Third level</a:t>
            </a:r>
          </a:p>
          <a:p>
            <a:pPr lvl="3"/>
            <a:r>
              <a:rPr lang="it-IT"/>
              <a:t>Fourth level</a:t>
            </a:r>
          </a:p>
          <a:p>
            <a:pPr lvl="4"/>
            <a:r>
              <a:rPr lang="it-IT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0C8AB4A-0B41-3D45-9BCB-5FA4B2CC342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it-IT" altLang="it-IT"/>
              <a:t>gennaio 2013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8C0E9E2-D6CC-BC4C-8562-851B230C19C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it-IT" altLang="it-IT"/>
              <a:t>Daniela Valenti, 2023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0AA5A9B-FBF9-ED49-AD6D-7AF8FA2E84A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9914861-D227-BD4D-A1FD-1433ECD48382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8077861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Click to edit Master text styles</a:t>
            </a:r>
          </a:p>
          <a:p>
            <a:pPr lvl="1"/>
            <a:r>
              <a:rPr lang="it-IT"/>
              <a:t>Second level</a:t>
            </a:r>
          </a:p>
          <a:p>
            <a:pPr lvl="2"/>
            <a:r>
              <a:rPr lang="it-IT"/>
              <a:t>Third level</a:t>
            </a:r>
          </a:p>
          <a:p>
            <a:pPr lvl="3"/>
            <a:r>
              <a:rPr lang="it-IT"/>
              <a:t>Fourth level</a:t>
            </a:r>
          </a:p>
          <a:p>
            <a:pPr lvl="4"/>
            <a:r>
              <a:rPr lang="it-IT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86D529A1-C88B-1442-B46D-3CB804944A8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altLang="it-IT"/>
              <a:t>gennaio 2013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DFF5AFCB-FA5F-1D48-9227-888AAAA9857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altLang="it-IT"/>
              <a:t>Daniela Valenti, 2023</a:t>
            </a: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63E4FA48-294C-3A4E-A879-A51CE6D461D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7009BF-C54E-5A4C-8BCA-A17B7FE83F77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6921090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it-IT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659D1D87-F1BB-A245-8E65-1C0B2AD83BF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altLang="it-IT"/>
              <a:t>gennaio 2013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B054BFC7-C426-2D49-A8D9-A0B56090EF0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altLang="it-IT"/>
              <a:t>Daniela Valenti, 2023</a:t>
            </a: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AE642A60-384B-954E-BBA6-25E6CE4AD12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71975B-D68A-7642-AC7D-EFF02119A67F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7077294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Click to edit Master text styles</a:t>
            </a:r>
          </a:p>
          <a:p>
            <a:pPr lvl="1"/>
            <a:r>
              <a:rPr lang="it-IT"/>
              <a:t>Second level</a:t>
            </a:r>
          </a:p>
          <a:p>
            <a:pPr lvl="2"/>
            <a:r>
              <a:rPr lang="it-IT"/>
              <a:t>Third level</a:t>
            </a:r>
          </a:p>
          <a:p>
            <a:pPr lvl="3"/>
            <a:r>
              <a:rPr lang="it-IT"/>
              <a:t>Fourth level</a:t>
            </a:r>
          </a:p>
          <a:p>
            <a:pPr lvl="4"/>
            <a:r>
              <a:rPr lang="it-IT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Click to edit Master text styles</a:t>
            </a:r>
          </a:p>
          <a:p>
            <a:pPr lvl="1"/>
            <a:r>
              <a:rPr lang="it-IT"/>
              <a:t>Second level</a:t>
            </a:r>
          </a:p>
          <a:p>
            <a:pPr lvl="2"/>
            <a:r>
              <a:rPr lang="it-IT"/>
              <a:t>Third level</a:t>
            </a:r>
          </a:p>
          <a:p>
            <a:pPr lvl="3"/>
            <a:r>
              <a:rPr lang="it-IT"/>
              <a:t>Fourth level</a:t>
            </a:r>
          </a:p>
          <a:p>
            <a:pPr lvl="4"/>
            <a:r>
              <a:rPr lang="it-IT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A913075-2F27-8248-9134-5743CC150B7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altLang="it-IT"/>
              <a:t>gennaio 2013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8E3693D-231A-0044-9195-F84F2784ECC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altLang="it-IT"/>
              <a:t>Daniela Valenti, 2023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230DD3E-E649-144B-8D45-75404858682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D67804-F63D-EF47-8F14-08664FBFA6C1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9637038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Click to edit Master text styles</a:t>
            </a:r>
          </a:p>
          <a:p>
            <a:pPr lvl="1"/>
            <a:r>
              <a:rPr lang="it-IT"/>
              <a:t>Second level</a:t>
            </a:r>
          </a:p>
          <a:p>
            <a:pPr lvl="2"/>
            <a:r>
              <a:rPr lang="it-IT"/>
              <a:t>Third level</a:t>
            </a:r>
          </a:p>
          <a:p>
            <a:pPr lvl="3"/>
            <a:r>
              <a:rPr lang="it-IT"/>
              <a:t>Fourth level</a:t>
            </a:r>
          </a:p>
          <a:p>
            <a:pPr lvl="4"/>
            <a:r>
              <a:rPr lang="it-IT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Click to edit Master text styles</a:t>
            </a:r>
          </a:p>
          <a:p>
            <a:pPr lvl="1"/>
            <a:r>
              <a:rPr lang="it-IT"/>
              <a:t>Second level</a:t>
            </a:r>
          </a:p>
          <a:p>
            <a:pPr lvl="2"/>
            <a:r>
              <a:rPr lang="it-IT"/>
              <a:t>Third level</a:t>
            </a:r>
          </a:p>
          <a:p>
            <a:pPr lvl="3"/>
            <a:r>
              <a:rPr lang="it-IT"/>
              <a:t>Fourth level</a:t>
            </a:r>
          </a:p>
          <a:p>
            <a:pPr lvl="4"/>
            <a:r>
              <a:rPr lang="it-IT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08AC7918-C716-2242-87E8-45BFC1E62BE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altLang="it-IT"/>
              <a:t>gennaio 2013</a:t>
            </a:r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A9E1F45B-8B9C-CF49-89B2-13E764CD4B5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altLang="it-IT"/>
              <a:t>Daniela Valenti, 2023</a:t>
            </a:r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A031BCB6-89AE-3D4C-B45B-3D13F224407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99D303-CF4A-AB42-AAF9-D1F24465CF3B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9563963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C7DFEC88-9CD2-584F-9633-773AE4D1F81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altLang="it-IT"/>
              <a:t>gennaio 2013</a:t>
            </a: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8369438C-50F0-AF46-8660-2E08CCB89A9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altLang="it-IT"/>
              <a:t>Daniela Valenti, 2023</a:t>
            </a:r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547355A1-F211-DF42-B4F0-4076C4B4F69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6766CE-1127-5241-BD1E-3A0EE39BFE4F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8556383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FA9A141F-5CAA-8D4A-AF69-E625D64AADB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altLang="it-IT"/>
              <a:t>gennaio 2013</a:t>
            </a:r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5E01607E-786E-C742-BBD9-45D3C9EF300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altLang="it-IT"/>
              <a:t>Daniela Valenti, 2023</a:t>
            </a:r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100DD232-C7E1-894F-91D4-7C1DCE3BEAA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C724AB-0DD4-9C46-8F3B-4DF7A43EDB28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6905775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Click to edit Master text styles</a:t>
            </a:r>
          </a:p>
          <a:p>
            <a:pPr lvl="1"/>
            <a:r>
              <a:rPr lang="it-IT"/>
              <a:t>Second level</a:t>
            </a:r>
          </a:p>
          <a:p>
            <a:pPr lvl="2"/>
            <a:r>
              <a:rPr lang="it-IT"/>
              <a:t>Third level</a:t>
            </a:r>
          </a:p>
          <a:p>
            <a:pPr lvl="3"/>
            <a:r>
              <a:rPr lang="it-IT"/>
              <a:t>Fourth level</a:t>
            </a:r>
          </a:p>
          <a:p>
            <a:pPr lvl="4"/>
            <a:r>
              <a:rPr lang="it-IT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C8183F1-1D5C-404A-9711-EB7D2901CE0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altLang="it-IT"/>
              <a:t>gennaio 2013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648B66E-8673-AD48-B6CD-8F6DEF7D877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altLang="it-IT"/>
              <a:t>Daniela Valenti, 2023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D519C8C-22CC-A24D-B73B-56557BE4FCB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43D11D-792B-964C-A11D-13336224A21B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2329389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t-IT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2AA1DFC-BA3F-CD48-AE87-06904C9C0DA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altLang="it-IT"/>
              <a:t>gennaio 2013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5E08E53-EEC0-204D-B4D6-DB02276334F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altLang="it-IT"/>
              <a:t>Daniela Valenti, 2023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4EBBF7C-39EE-C645-80C0-642AC6EDCB0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1EBBCA-8996-9D45-9680-C9AB9BEA457B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6565800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0F6925C9-CB84-8049-A7A5-85AB6056214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it-IT" altLang="it-IT"/>
              <a:t>Fare clic per modificare lo stile del titolo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0F7FCEAF-6655-7541-B4DE-105584E05A7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altLang="it-IT"/>
              <a:t>Fare clic per modificare gli stili del testo dello schema</a:t>
            </a:r>
          </a:p>
          <a:p>
            <a:pPr lvl="1"/>
            <a:r>
              <a:rPr lang="it-IT" altLang="it-IT"/>
              <a:t>Secondo livello</a:t>
            </a:r>
          </a:p>
          <a:p>
            <a:pPr lvl="2"/>
            <a:r>
              <a:rPr lang="it-IT" altLang="it-IT"/>
              <a:t>Terzo livello</a:t>
            </a:r>
          </a:p>
          <a:p>
            <a:pPr lvl="3"/>
            <a:r>
              <a:rPr lang="it-IT" altLang="it-IT"/>
              <a:t>Quarto livello</a:t>
            </a:r>
          </a:p>
          <a:p>
            <a:pPr lvl="4"/>
            <a:r>
              <a:rPr lang="it-IT" altLang="it-IT"/>
              <a:t>Quinto livello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C333C2D4-F96B-F142-9210-55C7E80FF084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r>
              <a:rPr lang="it-IT" altLang="it-IT"/>
              <a:t>gennaio 2013</a:t>
            </a:r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6093D9E7-491D-E641-8C20-1878EFEFAF09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r>
              <a:rPr lang="it-IT" altLang="it-IT"/>
              <a:t>Daniela Valenti, 2023</a:t>
            </a:r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DAA8E6AA-1D38-9848-AB9B-BE31C4C6B275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fld id="{FEC7693E-B2A3-ED42-84AA-83F9817E530F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-128"/>
          <a:cs typeface="ＭＳ Ｐゴシック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9pPr>
    </p:bodyStyle>
    <p:otherStyle>
      <a:defPPr>
        <a:defRPr lang="it-IT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8.pn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Number Placeholder 6">
            <a:extLst>
              <a:ext uri="{FF2B5EF4-FFF2-40B4-BE49-F238E27FC236}">
                <a16:creationId xmlns:a16="http://schemas.microsoft.com/office/drawing/2014/main" id="{3994639B-E60C-4042-AB4C-923B0BC6A8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0678C737-2710-0B42-800C-B50FCE55E588}" type="slidenum">
              <a:rPr lang="it-IT" altLang="it-IT" sz="1400" smtClean="0"/>
              <a:pPr>
                <a:spcBef>
                  <a:spcPct val="0"/>
                </a:spcBef>
                <a:buFontTx/>
                <a:buNone/>
              </a:pPr>
              <a:t>1</a:t>
            </a:fld>
            <a:endParaRPr lang="it-IT" altLang="it-IT" sz="1400"/>
          </a:p>
        </p:txBody>
      </p:sp>
      <p:sp>
        <p:nvSpPr>
          <p:cNvPr id="19463" name="Footer Placeholder 10">
            <a:extLst>
              <a:ext uri="{FF2B5EF4-FFF2-40B4-BE49-F238E27FC236}">
                <a16:creationId xmlns:a16="http://schemas.microsoft.com/office/drawing/2014/main" id="{21E5AAFD-D730-9E46-9DD4-4F2134FB92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28600" y="6381750"/>
            <a:ext cx="3429000" cy="4762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l">
              <a:spcBef>
                <a:spcPct val="0"/>
              </a:spcBef>
              <a:buFontTx/>
              <a:buNone/>
            </a:pPr>
            <a:r>
              <a:rPr lang="it-IT" altLang="it-IT" sz="1400"/>
              <a:t>Daniela Valenti, 2023</a:t>
            </a:r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23F962BC-187D-1D4A-817F-280240E36BA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39552" y="843065"/>
            <a:ext cx="8352928" cy="1008112"/>
          </a:xfrm>
        </p:spPr>
        <p:txBody>
          <a:bodyPr/>
          <a:lstStyle/>
          <a:p>
            <a:r>
              <a:rPr lang="it-IT" sz="4000" b="1" dirty="0">
                <a:solidFill>
                  <a:srgbClr val="FF0000"/>
                </a:solidFill>
              </a:rPr>
              <a:t>Percorso dal concreto all’astratto</a:t>
            </a: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2EBB9EFC-0ED7-C04A-8106-C030BD82D3A2}"/>
              </a:ext>
            </a:extLst>
          </p:cNvPr>
          <p:cNvSpPr txBox="1"/>
          <p:nvPr/>
        </p:nvSpPr>
        <p:spPr>
          <a:xfrm>
            <a:off x="228600" y="2348880"/>
            <a:ext cx="8015808" cy="21544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200" b="1" dirty="0"/>
              <a:t>Un secondo esempio di percorso didattico collaudato </a:t>
            </a:r>
            <a:r>
              <a:rPr lang="it-IT" sz="3200" b="1" dirty="0">
                <a:solidFill>
                  <a:srgbClr val="FF0000"/>
                </a:solidFill>
              </a:rPr>
              <a:t>nella scuola secondaria </a:t>
            </a:r>
            <a:r>
              <a:rPr lang="it-IT" sz="3200" b="1" dirty="0"/>
              <a:t>su un altro tema importante</a:t>
            </a:r>
            <a:r>
              <a:rPr lang="it-IT" sz="2800" b="1" dirty="0"/>
              <a:t>.</a:t>
            </a:r>
            <a:endParaRPr lang="it-IT" sz="2800" b="1" dirty="0">
              <a:solidFill>
                <a:srgbClr val="0048BA"/>
              </a:solidFill>
            </a:endParaRPr>
          </a:p>
          <a:p>
            <a:pPr algn="ctr">
              <a:spcBef>
                <a:spcPts val="1200"/>
              </a:spcBef>
            </a:pPr>
            <a:r>
              <a:rPr lang="it-IT" sz="2800" b="1" dirty="0">
                <a:solidFill>
                  <a:srgbClr val="0048BA"/>
                </a:solidFill>
              </a:rPr>
              <a:t>DISCRETO O CONTINUO?</a:t>
            </a:r>
            <a:endParaRPr lang="it-IT" sz="2800" b="1" dirty="0"/>
          </a:p>
        </p:txBody>
      </p:sp>
    </p:spTree>
    <p:extLst>
      <p:ext uri="{BB962C8B-B14F-4D97-AF65-F5344CB8AC3E}">
        <p14:creationId xmlns:p14="http://schemas.microsoft.com/office/powerpoint/2010/main" val="90148099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Slide Number Placeholder 6">
            <a:extLst>
              <a:ext uri="{FF2B5EF4-FFF2-40B4-BE49-F238E27FC236}">
                <a16:creationId xmlns:a16="http://schemas.microsoft.com/office/drawing/2014/main" id="{3539C741-C4AE-524E-850B-7FC52A2491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010400" y="6553200"/>
            <a:ext cx="2133600" cy="30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5DB513B2-A945-DD49-9B12-1E9A33F841D3}" type="slidenum">
              <a:rPr lang="it-IT" altLang="it-IT" sz="1400"/>
              <a:pPr eaLnBrk="1" hangingPunct="1"/>
              <a:t>10</a:t>
            </a:fld>
            <a:endParaRPr lang="it-IT" altLang="it-IT" sz="1400"/>
          </a:p>
        </p:txBody>
      </p:sp>
      <p:sp>
        <p:nvSpPr>
          <p:cNvPr id="55299" name="Footer Placeholder 6">
            <a:extLst>
              <a:ext uri="{FF2B5EF4-FFF2-40B4-BE49-F238E27FC236}">
                <a16:creationId xmlns:a16="http://schemas.microsoft.com/office/drawing/2014/main" id="{A64B167A-6816-994D-81F4-68A2395E01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477000"/>
            <a:ext cx="3248000" cy="3810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it-IT" altLang="it-IT" sz="1400"/>
              <a:t>Daniela Valenti, 2023</a:t>
            </a:r>
            <a:endParaRPr lang="it-IT" altLang="it-IT" sz="1400" dirty="0"/>
          </a:p>
        </p:txBody>
      </p:sp>
      <p:sp>
        <p:nvSpPr>
          <p:cNvPr id="55300" name="Rectangle 20">
            <a:extLst>
              <a:ext uri="{FF2B5EF4-FFF2-40B4-BE49-F238E27FC236}">
                <a16:creationId xmlns:a16="http://schemas.microsoft.com/office/drawing/2014/main" id="{2FF232DB-1E37-3F43-A75E-F6A489773EE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590800"/>
            <a:ext cx="21336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it-IT" altLang="it-IT" sz="1600" b="1">
              <a:solidFill>
                <a:srgbClr val="FF0000"/>
              </a:solidFill>
              <a:latin typeface="Arial Narrow" panose="020B0604020202020204" pitchFamily="34" charset="0"/>
            </a:endParaRPr>
          </a:p>
          <a:p>
            <a:pPr eaLnBrk="1" hangingPunct="1"/>
            <a:endParaRPr lang="it-IT" altLang="it-IT" sz="1600" b="1">
              <a:solidFill>
                <a:srgbClr val="FF0000"/>
              </a:solidFill>
              <a:latin typeface="Arial Narrow" panose="020B0604020202020204" pitchFamily="34" charset="0"/>
            </a:endParaRPr>
          </a:p>
          <a:p>
            <a:pPr eaLnBrk="1" hangingPunct="1"/>
            <a:endParaRPr lang="it-IT" altLang="it-IT" sz="1600" b="1">
              <a:latin typeface="Arial Narrow" panose="020B0604020202020204" pitchFamily="34" charset="0"/>
            </a:endParaRPr>
          </a:p>
        </p:txBody>
      </p:sp>
      <p:sp>
        <p:nvSpPr>
          <p:cNvPr id="55301" name="Rectangle 2">
            <a:extLst>
              <a:ext uri="{FF2B5EF4-FFF2-40B4-BE49-F238E27FC236}">
                <a16:creationId xmlns:a16="http://schemas.microsoft.com/office/drawing/2014/main" id="{25DB51BA-CB48-7F44-803B-DC55D585E80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57400" y="2286000"/>
            <a:ext cx="5638800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it-IT" altLang="it-IT" sz="4000" b="1">
                <a:solidFill>
                  <a:srgbClr val="FF3300"/>
                </a:solidFill>
              </a:rPr>
              <a:t>Numeri e continuità in matematica</a:t>
            </a:r>
          </a:p>
        </p:txBody>
      </p:sp>
    </p:spTree>
    <p:extLst>
      <p:ext uri="{BB962C8B-B14F-4D97-AF65-F5344CB8AC3E}">
        <p14:creationId xmlns:p14="http://schemas.microsoft.com/office/powerpoint/2010/main" val="66089884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Slide Number Placeholder 6">
            <a:extLst>
              <a:ext uri="{FF2B5EF4-FFF2-40B4-BE49-F238E27FC236}">
                <a16:creationId xmlns:a16="http://schemas.microsoft.com/office/drawing/2014/main" id="{F54015B2-13E3-3C4E-8FDC-F450E30C20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010400" y="6553200"/>
            <a:ext cx="2133600" cy="30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52EE091F-971B-0D49-BDFE-EF9ED64BF8C3}" type="slidenum">
              <a:rPr lang="it-IT" altLang="it-IT" sz="1400"/>
              <a:pPr eaLnBrk="1" hangingPunct="1"/>
              <a:t>11</a:t>
            </a:fld>
            <a:endParaRPr lang="it-IT" altLang="it-IT" sz="1400"/>
          </a:p>
        </p:txBody>
      </p:sp>
      <p:sp>
        <p:nvSpPr>
          <p:cNvPr id="57347" name="Footer Placeholder 6">
            <a:extLst>
              <a:ext uri="{FF2B5EF4-FFF2-40B4-BE49-F238E27FC236}">
                <a16:creationId xmlns:a16="http://schemas.microsoft.com/office/drawing/2014/main" id="{A9398919-77DB-7F42-B8C0-3F0B980E74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477000"/>
            <a:ext cx="3276600" cy="3810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it-IT" altLang="it-IT" sz="1400"/>
              <a:t>Daniela Valenti, 2023</a:t>
            </a:r>
            <a:endParaRPr lang="it-IT" altLang="it-IT" sz="1400" dirty="0"/>
          </a:p>
        </p:txBody>
      </p:sp>
      <p:sp>
        <p:nvSpPr>
          <p:cNvPr id="57348" name="Rectangle 20">
            <a:extLst>
              <a:ext uri="{FF2B5EF4-FFF2-40B4-BE49-F238E27FC236}">
                <a16:creationId xmlns:a16="http://schemas.microsoft.com/office/drawing/2014/main" id="{2C3534D1-E35E-E94C-897E-36DDA34C4F0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590800"/>
            <a:ext cx="21336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it-IT" altLang="it-IT" sz="1600" b="1">
              <a:solidFill>
                <a:srgbClr val="FF0000"/>
              </a:solidFill>
              <a:latin typeface="Arial Narrow" panose="020B0604020202020204" pitchFamily="34" charset="0"/>
            </a:endParaRPr>
          </a:p>
          <a:p>
            <a:pPr eaLnBrk="1" hangingPunct="1"/>
            <a:endParaRPr lang="it-IT" altLang="it-IT" sz="1600" b="1">
              <a:solidFill>
                <a:srgbClr val="FF0000"/>
              </a:solidFill>
              <a:latin typeface="Arial Narrow" panose="020B0604020202020204" pitchFamily="34" charset="0"/>
            </a:endParaRPr>
          </a:p>
          <a:p>
            <a:pPr eaLnBrk="1" hangingPunct="1"/>
            <a:endParaRPr lang="it-IT" altLang="it-IT" sz="1600" b="1">
              <a:latin typeface="Arial Narrow" panose="020B0604020202020204" pitchFamily="34" charset="0"/>
            </a:endParaRPr>
          </a:p>
        </p:txBody>
      </p:sp>
      <p:grpSp>
        <p:nvGrpSpPr>
          <p:cNvPr id="2" name="Gruppo 1">
            <a:extLst>
              <a:ext uri="{FF2B5EF4-FFF2-40B4-BE49-F238E27FC236}">
                <a16:creationId xmlns:a16="http://schemas.microsoft.com/office/drawing/2014/main" id="{519D5559-7219-314B-8A42-28070AD1F3CC}"/>
              </a:ext>
            </a:extLst>
          </p:cNvPr>
          <p:cNvGrpSpPr/>
          <p:nvPr/>
        </p:nvGrpSpPr>
        <p:grpSpPr>
          <a:xfrm>
            <a:off x="838200" y="228600"/>
            <a:ext cx="7696200" cy="5791200"/>
            <a:chOff x="838200" y="228600"/>
            <a:chExt cx="7696200" cy="5791200"/>
          </a:xfrm>
        </p:grpSpPr>
        <p:sp>
          <p:nvSpPr>
            <p:cNvPr id="57349" name="Rectangle 2">
              <a:extLst>
                <a:ext uri="{FF2B5EF4-FFF2-40B4-BE49-F238E27FC236}">
                  <a16:creationId xmlns:a16="http://schemas.microsoft.com/office/drawing/2014/main" id="{3CF87C74-A7BA-144E-B6A7-EBB3E2AA653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38200" y="228600"/>
              <a:ext cx="7467600" cy="609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it-IT" altLang="it-IT" sz="4000" b="1">
                  <a:solidFill>
                    <a:srgbClr val="FF3300"/>
                  </a:solidFill>
                </a:rPr>
                <a:t>Uno sguardo alla storia</a:t>
              </a:r>
            </a:p>
          </p:txBody>
        </p:sp>
        <p:sp>
          <p:nvSpPr>
            <p:cNvPr id="57350" name="TextBox 9">
              <a:extLst>
                <a:ext uri="{FF2B5EF4-FFF2-40B4-BE49-F238E27FC236}">
                  <a16:creationId xmlns:a16="http://schemas.microsoft.com/office/drawing/2014/main" id="{FFCDF9CE-302B-C640-BE7B-78315265CC9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43000" y="1600200"/>
              <a:ext cx="1600200" cy="6461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it-IT" altLang="it-IT" sz="1800" b="1" dirty="0">
                  <a:latin typeface="Arial Narrow" panose="020B0604020202020204" pitchFamily="34" charset="0"/>
                </a:rPr>
                <a:t>Pitagora </a:t>
              </a:r>
            </a:p>
            <a:p>
              <a:pPr eaLnBrk="1" hangingPunct="1"/>
              <a:r>
                <a:rPr lang="it-IT" altLang="it-IT" sz="1800" b="1" dirty="0">
                  <a:latin typeface="Arial Narrow" panose="020B0604020202020204" pitchFamily="34" charset="0"/>
                </a:rPr>
                <a:t>(VI secolo a.C.)</a:t>
              </a:r>
              <a:r>
                <a:rPr lang="it-IT" altLang="it-IT" sz="1800" dirty="0">
                  <a:latin typeface="Arial Narrow" panose="020B0604020202020204" pitchFamily="34" charset="0"/>
                </a:rPr>
                <a:t>  </a:t>
              </a:r>
            </a:p>
          </p:txBody>
        </p:sp>
        <p:sp>
          <p:nvSpPr>
            <p:cNvPr id="57351" name="TextBox 10">
              <a:extLst>
                <a:ext uri="{FF2B5EF4-FFF2-40B4-BE49-F238E27FC236}">
                  <a16:creationId xmlns:a16="http://schemas.microsoft.com/office/drawing/2014/main" id="{28BB7566-6F3B-AF40-B068-3E6CE895690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447800" y="914400"/>
              <a:ext cx="6324600" cy="584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it-IT" altLang="it-IT" sz="3200" b="1">
                  <a:solidFill>
                    <a:srgbClr val="0000FF"/>
                  </a:solidFill>
                  <a:latin typeface="Arial Narrow" panose="020B0604020202020204" pitchFamily="34" charset="0"/>
                </a:rPr>
                <a:t>Numeri e geometria degli antichi Greci</a:t>
              </a:r>
            </a:p>
          </p:txBody>
        </p:sp>
        <p:sp>
          <p:nvSpPr>
            <p:cNvPr id="57352" name="TextBox 16">
              <a:extLst>
                <a:ext uri="{FF2B5EF4-FFF2-40B4-BE49-F238E27FC236}">
                  <a16:creationId xmlns:a16="http://schemas.microsoft.com/office/drawing/2014/main" id="{D025F5A6-5B5B-3E4C-9D9C-3EA108F3F7D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66800" y="5410200"/>
              <a:ext cx="1828800" cy="523875"/>
            </a:xfrm>
            <a:prstGeom prst="rect">
              <a:avLst/>
            </a:prstGeom>
            <a:solidFill>
              <a:srgbClr val="FFFCE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it-IT" altLang="it-IT" sz="2800" b="1">
                  <a:latin typeface="Monotype Corsiva" panose="03010101010201010101" pitchFamily="66" charset="0"/>
                </a:rPr>
                <a:t>DISCRETO</a:t>
              </a:r>
            </a:p>
          </p:txBody>
        </p:sp>
        <p:pic>
          <p:nvPicPr>
            <p:cNvPr id="57353" name="Picture 17" descr="Pitagora_bis.JPG">
              <a:extLst>
                <a:ext uri="{FF2B5EF4-FFF2-40B4-BE49-F238E27FC236}">
                  <a16:creationId xmlns:a16="http://schemas.microsoft.com/office/drawing/2014/main" id="{50AF994C-7620-FB4C-8F0B-031F9F94193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66800" y="2362200"/>
              <a:ext cx="1676400" cy="24590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7354" name="TextBox 18">
              <a:extLst>
                <a:ext uri="{FF2B5EF4-FFF2-40B4-BE49-F238E27FC236}">
                  <a16:creationId xmlns:a16="http://schemas.microsoft.com/office/drawing/2014/main" id="{91AC18E3-EC86-0645-B6F7-18D1B9211E4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90600" y="4876800"/>
              <a:ext cx="1905000" cy="46196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it-IT" altLang="it-IT">
                  <a:latin typeface="Monotype Corsiva" panose="03010101010201010101" pitchFamily="66" charset="0"/>
                </a:rPr>
                <a:t>Tutto è numero</a:t>
              </a:r>
            </a:p>
          </p:txBody>
        </p:sp>
        <p:pic>
          <p:nvPicPr>
            <p:cNvPr id="57355" name="Picture 19" descr="440px-Tetractys.svg.png">
              <a:extLst>
                <a:ext uri="{FF2B5EF4-FFF2-40B4-BE49-F238E27FC236}">
                  <a16:creationId xmlns:a16="http://schemas.microsoft.com/office/drawing/2014/main" id="{B97D4DD0-8AFC-474C-9B12-85AB2F86C5E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00800" y="1828800"/>
              <a:ext cx="2133600" cy="178435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7356" name="TextBox 20">
              <a:extLst>
                <a:ext uri="{FF2B5EF4-FFF2-40B4-BE49-F238E27FC236}">
                  <a16:creationId xmlns:a16="http://schemas.microsoft.com/office/drawing/2014/main" id="{210CB707-9B0A-F444-801C-42EFABF831A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276600" y="1981200"/>
              <a:ext cx="2819400" cy="132397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it-IT" altLang="it-IT" sz="2000" b="1" i="1">
                  <a:solidFill>
                    <a:srgbClr val="0000FF"/>
                  </a:solidFill>
                  <a:latin typeface="Arial Narrow" panose="020B0604020202020204" pitchFamily="34" charset="0"/>
                </a:rPr>
                <a:t>Scuola pitagorica</a:t>
              </a:r>
            </a:p>
            <a:p>
              <a:pPr algn="ctr" eaLnBrk="1" hangingPunct="1"/>
              <a:r>
                <a:rPr lang="it-IT" altLang="it-IT" sz="2000" b="1">
                  <a:latin typeface="Arial Narrow" panose="020B0604020202020204" pitchFamily="34" charset="0"/>
                </a:rPr>
                <a:t>Tutto si esprime con numeri naturali e rapporti di numeri naturali</a:t>
              </a:r>
            </a:p>
          </p:txBody>
        </p:sp>
        <p:sp>
          <p:nvSpPr>
            <p:cNvPr id="57357" name="TextBox 15">
              <a:extLst>
                <a:ext uri="{FF2B5EF4-FFF2-40B4-BE49-F238E27FC236}">
                  <a16:creationId xmlns:a16="http://schemas.microsoft.com/office/drawing/2014/main" id="{CA4080F1-01D3-4240-B292-765F35B2386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276600" y="4495800"/>
              <a:ext cx="2895600" cy="132397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it-IT" altLang="it-IT" sz="2000" b="1">
                  <a:solidFill>
                    <a:srgbClr val="0000FF"/>
                  </a:solidFill>
                  <a:latin typeface="Arial Narrow" panose="020B0604020202020204" pitchFamily="34" charset="0"/>
                </a:rPr>
                <a:t>Una scoperta ‘drammatica’</a:t>
              </a:r>
            </a:p>
            <a:p>
              <a:pPr algn="ctr" eaLnBrk="1" hangingPunct="1"/>
              <a:r>
                <a:rPr lang="it-IT" altLang="it-IT" sz="2000" b="1">
                  <a:latin typeface="Arial Narrow" panose="020B0604020202020204" pitchFamily="34" charset="0"/>
                </a:rPr>
                <a:t>La diagonale del quadrato NON si esprime con un rapporto di numeri naturali</a:t>
              </a:r>
            </a:p>
          </p:txBody>
        </p:sp>
        <p:pic>
          <p:nvPicPr>
            <p:cNvPr id="57358" name="Picture 16" descr="Schermata 2016-07-23 alle 18.58.58.png">
              <a:extLst>
                <a:ext uri="{FF2B5EF4-FFF2-40B4-BE49-F238E27FC236}">
                  <a16:creationId xmlns:a16="http://schemas.microsoft.com/office/drawing/2014/main" id="{7E2F9647-702D-D742-8CF3-F18A6CE404B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77000" y="3962400"/>
              <a:ext cx="2035175" cy="2057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39160060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Slide Number Placeholder 6">
            <a:extLst>
              <a:ext uri="{FF2B5EF4-FFF2-40B4-BE49-F238E27FC236}">
                <a16:creationId xmlns:a16="http://schemas.microsoft.com/office/drawing/2014/main" id="{8E7293CA-DFA5-E44B-96C6-47E33A35D5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010400" y="6553200"/>
            <a:ext cx="2133600" cy="30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1EB95870-B2F1-A740-9F87-645D01AE5323}" type="slidenum">
              <a:rPr lang="it-IT" altLang="it-IT" sz="1400"/>
              <a:pPr eaLnBrk="1" hangingPunct="1"/>
              <a:t>12</a:t>
            </a:fld>
            <a:endParaRPr lang="it-IT" altLang="it-IT" sz="1400"/>
          </a:p>
        </p:txBody>
      </p:sp>
      <p:sp>
        <p:nvSpPr>
          <p:cNvPr id="58371" name="Footer Placeholder 6">
            <a:extLst>
              <a:ext uri="{FF2B5EF4-FFF2-40B4-BE49-F238E27FC236}">
                <a16:creationId xmlns:a16="http://schemas.microsoft.com/office/drawing/2014/main" id="{602E31BC-8419-F54D-B8CB-460696B050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477000"/>
            <a:ext cx="3203848" cy="3810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it-IT" altLang="it-IT" sz="1400"/>
              <a:t>Daniela Valenti, 2023</a:t>
            </a:r>
            <a:endParaRPr lang="it-IT" altLang="it-IT" sz="1400" dirty="0"/>
          </a:p>
        </p:txBody>
      </p:sp>
      <p:sp>
        <p:nvSpPr>
          <p:cNvPr id="58372" name="Rectangle 20">
            <a:extLst>
              <a:ext uri="{FF2B5EF4-FFF2-40B4-BE49-F238E27FC236}">
                <a16:creationId xmlns:a16="http://schemas.microsoft.com/office/drawing/2014/main" id="{4DE7594D-DD3C-1F47-BFB8-137C33652A0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590800"/>
            <a:ext cx="21336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it-IT" altLang="it-IT" sz="1600" b="1">
              <a:solidFill>
                <a:srgbClr val="FF0000"/>
              </a:solidFill>
              <a:latin typeface="Arial Narrow" panose="020B0604020202020204" pitchFamily="34" charset="0"/>
            </a:endParaRPr>
          </a:p>
          <a:p>
            <a:pPr eaLnBrk="1" hangingPunct="1"/>
            <a:endParaRPr lang="it-IT" altLang="it-IT" sz="1600" b="1">
              <a:solidFill>
                <a:srgbClr val="FF0000"/>
              </a:solidFill>
              <a:latin typeface="Arial Narrow" panose="020B0604020202020204" pitchFamily="34" charset="0"/>
            </a:endParaRPr>
          </a:p>
          <a:p>
            <a:pPr eaLnBrk="1" hangingPunct="1"/>
            <a:endParaRPr lang="it-IT" altLang="it-IT" sz="1600" b="1">
              <a:latin typeface="Arial Narrow" panose="020B0604020202020204" pitchFamily="34" charset="0"/>
            </a:endParaRPr>
          </a:p>
        </p:txBody>
      </p:sp>
      <p:grpSp>
        <p:nvGrpSpPr>
          <p:cNvPr id="2" name="Gruppo 1">
            <a:extLst>
              <a:ext uri="{FF2B5EF4-FFF2-40B4-BE49-F238E27FC236}">
                <a16:creationId xmlns:a16="http://schemas.microsoft.com/office/drawing/2014/main" id="{C86A9B2F-F64D-BD47-BD3B-A4C51C9EDA32}"/>
              </a:ext>
            </a:extLst>
          </p:cNvPr>
          <p:cNvGrpSpPr/>
          <p:nvPr/>
        </p:nvGrpSpPr>
        <p:grpSpPr>
          <a:xfrm>
            <a:off x="762000" y="0"/>
            <a:ext cx="7772400" cy="6375400"/>
            <a:chOff x="762000" y="0"/>
            <a:chExt cx="7772400" cy="6375400"/>
          </a:xfrm>
        </p:grpSpPr>
        <p:sp>
          <p:nvSpPr>
            <p:cNvPr id="58373" name="Rectangle 2">
              <a:extLst>
                <a:ext uri="{FF2B5EF4-FFF2-40B4-BE49-F238E27FC236}">
                  <a16:creationId xmlns:a16="http://schemas.microsoft.com/office/drawing/2014/main" id="{1EEDBB36-965F-3C40-85F6-B9030FC5B50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38200" y="0"/>
              <a:ext cx="7467600" cy="609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it-IT" altLang="it-IT" sz="4000" b="1">
                  <a:solidFill>
                    <a:srgbClr val="FF3300"/>
                  </a:solidFill>
                </a:rPr>
                <a:t>Uno sguardo alla storia</a:t>
              </a:r>
            </a:p>
          </p:txBody>
        </p:sp>
        <p:sp>
          <p:nvSpPr>
            <p:cNvPr id="58374" name="TextBox 10">
              <a:extLst>
                <a:ext uri="{FF2B5EF4-FFF2-40B4-BE49-F238E27FC236}">
                  <a16:creationId xmlns:a16="http://schemas.microsoft.com/office/drawing/2014/main" id="{90A1C5E4-6194-3E47-B8FA-D51C2389526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524000" y="685800"/>
              <a:ext cx="6400800" cy="584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it-IT" altLang="it-IT" sz="3200" b="1">
                  <a:solidFill>
                    <a:srgbClr val="0000FF"/>
                  </a:solidFill>
                  <a:latin typeface="Arial Narrow" panose="020B0604020202020204" pitchFamily="34" charset="0"/>
                </a:rPr>
                <a:t>Numeri e geometria degli antichi Greci</a:t>
              </a:r>
            </a:p>
          </p:txBody>
        </p:sp>
        <p:sp>
          <p:nvSpPr>
            <p:cNvPr id="58375" name="TextBox 16">
              <a:extLst>
                <a:ext uri="{FF2B5EF4-FFF2-40B4-BE49-F238E27FC236}">
                  <a16:creationId xmlns:a16="http://schemas.microsoft.com/office/drawing/2014/main" id="{DB26DF09-23BD-594E-B6F6-96DECCB0A48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209800" y="5791200"/>
              <a:ext cx="5562600" cy="584200"/>
            </a:xfrm>
            <a:prstGeom prst="rect">
              <a:avLst/>
            </a:prstGeom>
            <a:solidFill>
              <a:srgbClr val="FFFCE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it-IT" altLang="it-IT" sz="3200" b="1">
                  <a:latin typeface="Arial Narrow" panose="020B0604020202020204" pitchFamily="34" charset="0"/>
                </a:rPr>
                <a:t>Descrizione di una retta continua </a:t>
              </a:r>
            </a:p>
          </p:txBody>
        </p:sp>
        <p:sp>
          <p:nvSpPr>
            <p:cNvPr id="58376" name="Rectangle 20">
              <a:extLst>
                <a:ext uri="{FF2B5EF4-FFF2-40B4-BE49-F238E27FC236}">
                  <a16:creationId xmlns:a16="http://schemas.microsoft.com/office/drawing/2014/main" id="{A6971A33-8745-F84A-9689-DD070F48F0B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62000" y="1143000"/>
              <a:ext cx="1600200" cy="6461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it-IT" altLang="it-IT" sz="1800" b="1">
                  <a:latin typeface="Arial Narrow" panose="020B0604020202020204" pitchFamily="34" charset="0"/>
                </a:rPr>
                <a:t>Euclide </a:t>
              </a:r>
            </a:p>
            <a:p>
              <a:pPr eaLnBrk="1" hangingPunct="1"/>
              <a:r>
                <a:rPr lang="it-IT" altLang="it-IT" sz="1800" b="1">
                  <a:latin typeface="Arial Narrow" panose="020B0604020202020204" pitchFamily="34" charset="0"/>
                </a:rPr>
                <a:t>(323 – 286 a.C.)</a:t>
              </a:r>
              <a:r>
                <a:rPr lang="it-IT" altLang="it-IT" sz="1800">
                  <a:latin typeface="Arial Narrow" panose="020B0604020202020204" pitchFamily="34" charset="0"/>
                </a:rPr>
                <a:t>  </a:t>
              </a:r>
            </a:p>
          </p:txBody>
        </p:sp>
        <p:pic>
          <p:nvPicPr>
            <p:cNvPr id="58377" name="Picture 21" descr="Elementi_Euclide.jpg">
              <a:extLst>
                <a:ext uri="{FF2B5EF4-FFF2-40B4-BE49-F238E27FC236}">
                  <a16:creationId xmlns:a16="http://schemas.microsoft.com/office/drawing/2014/main" id="{AA9E61F9-CE22-774C-9C13-DF433AC3299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86200" y="1676400"/>
              <a:ext cx="4038600" cy="24606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8378" name="TextBox 22">
              <a:extLst>
                <a:ext uri="{FF2B5EF4-FFF2-40B4-BE49-F238E27FC236}">
                  <a16:creationId xmlns:a16="http://schemas.microsoft.com/office/drawing/2014/main" id="{9DDF97E0-D70B-5D47-8C1F-0D708812C49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267200" y="1295400"/>
              <a:ext cx="3352800" cy="4619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it-IT" altLang="it-IT" b="1">
                  <a:solidFill>
                    <a:srgbClr val="800000"/>
                  </a:solidFill>
                  <a:latin typeface="Arial Narrow" panose="020B0604020202020204" pitchFamily="34" charset="0"/>
                </a:rPr>
                <a:t>Negli ‘Elementi’ di Euclide</a:t>
              </a: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D6CE6988-11A1-0840-9573-03ED5A78F1CE}"/>
                </a:ext>
              </a:extLst>
            </p:cNvPr>
            <p:cNvSpPr txBox="1"/>
            <p:nvPr/>
          </p:nvSpPr>
          <p:spPr>
            <a:xfrm>
              <a:off x="762000" y="4191000"/>
              <a:ext cx="7772400" cy="1570038"/>
            </a:xfrm>
            <a:prstGeom prst="rect">
              <a:avLst/>
            </a:prstGeom>
            <a:noFill/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buClr>
                  <a:srgbClr val="7F7F7F"/>
                </a:buClr>
                <a:buFont typeface="Wingdings" pitchFamily="2" charset="2"/>
                <a:buChar char="²"/>
              </a:pPr>
              <a:r>
                <a:rPr lang="it-IT" altLang="it-IT" b="1">
                  <a:latin typeface="Monotype Corsiva" panose="03010101010201010101" pitchFamily="66" charset="0"/>
                </a:rPr>
                <a:t>Il punto è ciò che non ha parte</a:t>
              </a:r>
              <a:r>
                <a:rPr lang="it-IT" altLang="it-IT">
                  <a:latin typeface="Monotype Corsiva" panose="03010101010201010101" pitchFamily="66" charset="0"/>
                </a:rPr>
                <a:t>, ossia che non ha grandezza alcuna</a:t>
              </a:r>
            </a:p>
            <a:p>
              <a:pPr eaLnBrk="1" hangingPunct="1">
                <a:buClr>
                  <a:srgbClr val="7F7F7F"/>
                </a:buClr>
                <a:buFont typeface="Wingdings" pitchFamily="2" charset="2"/>
                <a:buChar char="²"/>
              </a:pPr>
              <a:r>
                <a:rPr lang="it-IT" altLang="it-IT">
                  <a:latin typeface="Monotype Corsiva" panose="03010101010201010101" pitchFamily="66" charset="0"/>
                </a:rPr>
                <a:t>La linea è una lunghezza senza larghezza</a:t>
              </a:r>
            </a:p>
            <a:p>
              <a:pPr eaLnBrk="1" hangingPunct="1">
                <a:buClr>
                  <a:srgbClr val="7F7F7F"/>
                </a:buClr>
                <a:buFont typeface="Wingdings" pitchFamily="2" charset="2"/>
                <a:buChar char="²"/>
              </a:pPr>
              <a:r>
                <a:rPr lang="it-IT" altLang="it-IT" b="1">
                  <a:latin typeface="Monotype Corsiva" panose="03010101010201010101" pitchFamily="66" charset="0"/>
                </a:rPr>
                <a:t>I termini della linea sono i punti</a:t>
              </a:r>
            </a:p>
            <a:p>
              <a:pPr eaLnBrk="1" hangingPunct="1">
                <a:buClr>
                  <a:srgbClr val="7F7F7F"/>
                </a:buClr>
                <a:buFont typeface="Wingdings" pitchFamily="2" charset="2"/>
                <a:buChar char="²"/>
              </a:pPr>
              <a:r>
                <a:rPr lang="it-IT" altLang="it-IT">
                  <a:latin typeface="Monotype Corsiva" panose="03010101010201010101" pitchFamily="66" charset="0"/>
                </a:rPr>
                <a:t>La linea retta è quella situata egualmente rispetto a tutti suoi punti </a:t>
              </a:r>
            </a:p>
          </p:txBody>
        </p:sp>
        <p:pic>
          <p:nvPicPr>
            <p:cNvPr id="58380" name="Picture 24" descr="Euclide2.jpg">
              <a:extLst>
                <a:ext uri="{FF2B5EF4-FFF2-40B4-BE49-F238E27FC236}">
                  <a16:creationId xmlns:a16="http://schemas.microsoft.com/office/drawing/2014/main" id="{A36C4727-838B-DA46-A978-8E8064C95AA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122" r="8163"/>
            <a:stretch>
              <a:fillRect/>
            </a:stretch>
          </p:blipFill>
          <p:spPr bwMode="auto">
            <a:xfrm>
              <a:off x="762000" y="1752600"/>
              <a:ext cx="1752600" cy="2489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76465305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Slide Number Placeholder 6">
            <a:extLst>
              <a:ext uri="{FF2B5EF4-FFF2-40B4-BE49-F238E27FC236}">
                <a16:creationId xmlns:a16="http://schemas.microsoft.com/office/drawing/2014/main" id="{CACDFB04-F341-9146-A468-957B2F6B34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010400" y="6553200"/>
            <a:ext cx="2133600" cy="30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4799B24B-A15D-DD41-B91C-24EBEC0D4FC2}" type="slidenum">
              <a:rPr lang="it-IT" altLang="it-IT" sz="1400"/>
              <a:pPr eaLnBrk="1" hangingPunct="1"/>
              <a:t>13</a:t>
            </a:fld>
            <a:endParaRPr lang="it-IT" altLang="it-IT" sz="1400"/>
          </a:p>
        </p:txBody>
      </p:sp>
      <p:sp>
        <p:nvSpPr>
          <p:cNvPr id="59395" name="Footer Placeholder 6">
            <a:extLst>
              <a:ext uri="{FF2B5EF4-FFF2-40B4-BE49-F238E27FC236}">
                <a16:creationId xmlns:a16="http://schemas.microsoft.com/office/drawing/2014/main" id="{4057C0EB-EAA3-C544-BCEF-BC04D0CD3E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-535124" y="6538829"/>
            <a:ext cx="3203848" cy="3810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it-IT" altLang="it-IT" sz="1400" dirty="0"/>
              <a:t>Daniela Valenti, 2023</a:t>
            </a:r>
          </a:p>
        </p:txBody>
      </p:sp>
      <p:sp>
        <p:nvSpPr>
          <p:cNvPr id="59396" name="Rectangle 20">
            <a:extLst>
              <a:ext uri="{FF2B5EF4-FFF2-40B4-BE49-F238E27FC236}">
                <a16:creationId xmlns:a16="http://schemas.microsoft.com/office/drawing/2014/main" id="{3D51AA0B-A655-154E-AF58-1406C71B199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590800"/>
            <a:ext cx="21336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it-IT" altLang="it-IT" sz="1600" b="1">
              <a:solidFill>
                <a:srgbClr val="FF0000"/>
              </a:solidFill>
              <a:latin typeface="Arial Narrow" panose="020B0604020202020204" pitchFamily="34" charset="0"/>
            </a:endParaRPr>
          </a:p>
          <a:p>
            <a:pPr eaLnBrk="1" hangingPunct="1"/>
            <a:endParaRPr lang="it-IT" altLang="it-IT" sz="1600" b="1">
              <a:solidFill>
                <a:srgbClr val="FF0000"/>
              </a:solidFill>
              <a:latin typeface="Arial Narrow" panose="020B0604020202020204" pitchFamily="34" charset="0"/>
            </a:endParaRPr>
          </a:p>
          <a:p>
            <a:pPr eaLnBrk="1" hangingPunct="1"/>
            <a:endParaRPr lang="it-IT" altLang="it-IT" sz="1600" b="1">
              <a:latin typeface="Arial Narrow" panose="020B0604020202020204" pitchFamily="34" charset="0"/>
            </a:endParaRPr>
          </a:p>
        </p:txBody>
      </p:sp>
      <p:sp>
        <p:nvSpPr>
          <p:cNvPr id="59397" name="Rectangle 2">
            <a:extLst>
              <a:ext uri="{FF2B5EF4-FFF2-40B4-BE49-F238E27FC236}">
                <a16:creationId xmlns:a16="http://schemas.microsoft.com/office/drawing/2014/main" id="{5BB73736-A7E7-524F-9E24-CC94FF5DD10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95400" y="609600"/>
            <a:ext cx="6324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it-IT" altLang="it-IT" sz="4000" b="1">
                <a:solidFill>
                  <a:srgbClr val="FF3300"/>
                </a:solidFill>
              </a:rPr>
              <a:t>Uno sguardo alla storia</a:t>
            </a:r>
          </a:p>
        </p:txBody>
      </p:sp>
      <p:sp>
        <p:nvSpPr>
          <p:cNvPr id="59398" name="TextBox 12">
            <a:extLst>
              <a:ext uri="{FF2B5EF4-FFF2-40B4-BE49-F238E27FC236}">
                <a16:creationId xmlns:a16="http://schemas.microsoft.com/office/drawing/2014/main" id="{1FFC2AEB-2359-FD43-B0F0-B8E45470CD4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" y="1295400"/>
            <a:ext cx="8077200" cy="206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it-IT" altLang="it-IT" sz="3200" b="1">
                <a:latin typeface="Arial Narrow" panose="020B0604020202020204" pitchFamily="34" charset="0"/>
              </a:rPr>
              <a:t>Ritroviamo la retta continua pensata da Euclide nelle ricerche dei matematici dopo due millenni: gli studi sui numeri e le loro proprietà portano anche a rappresentare i numeri reali sulla retta</a:t>
            </a:r>
            <a:r>
              <a:rPr lang="it-IT" altLang="it-IT" sz="2800" b="1">
                <a:latin typeface="Arial Narrow" panose="020B0604020202020204" pitchFamily="34" charset="0"/>
              </a:rPr>
              <a:t>.</a:t>
            </a:r>
          </a:p>
        </p:txBody>
      </p:sp>
      <p:pic>
        <p:nvPicPr>
          <p:cNvPr id="59399" name="Picture 13" descr="Georg_Cantor2.jpg">
            <a:extLst>
              <a:ext uri="{FF2B5EF4-FFF2-40B4-BE49-F238E27FC236}">
                <a16:creationId xmlns:a16="http://schemas.microsoft.com/office/drawing/2014/main" id="{2F3878BB-CACC-BB41-BC06-4E7A1ECF1AC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3581400"/>
            <a:ext cx="1905000" cy="2498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9400" name="Picture 12" descr="dedekind.jpg">
            <a:extLst>
              <a:ext uri="{FF2B5EF4-FFF2-40B4-BE49-F238E27FC236}">
                <a16:creationId xmlns:a16="http://schemas.microsoft.com/office/drawing/2014/main" id="{3C7BE249-D40A-9542-A548-02C662EECE3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75" t="16476" r="18750" b="10191"/>
          <a:stretch>
            <a:fillRect/>
          </a:stretch>
        </p:blipFill>
        <p:spPr bwMode="auto">
          <a:xfrm>
            <a:off x="5257800" y="3581400"/>
            <a:ext cx="1752600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9401" name="TextBox 16">
            <a:extLst>
              <a:ext uri="{FF2B5EF4-FFF2-40B4-BE49-F238E27FC236}">
                <a16:creationId xmlns:a16="http://schemas.microsoft.com/office/drawing/2014/main" id="{542A183A-D8FA-FD4B-AB3E-649E09EFA3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00300" y="6017930"/>
            <a:ext cx="15240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it-IT" altLang="it-IT" sz="2000" b="1" dirty="0">
                <a:latin typeface="Arial Narrow" panose="020B0604020202020204" pitchFamily="34" charset="0"/>
              </a:rPr>
              <a:t>G. Cantor</a:t>
            </a:r>
          </a:p>
          <a:p>
            <a:pPr algn="ctr" eaLnBrk="1" hangingPunct="1"/>
            <a:r>
              <a:rPr lang="it-IT" altLang="it-IT" sz="2000" b="1" dirty="0">
                <a:latin typeface="Arial Narrow" panose="020B0604020202020204" pitchFamily="34" charset="0"/>
              </a:rPr>
              <a:t>1845 – 1918</a:t>
            </a:r>
            <a:r>
              <a:rPr lang="it-IT" altLang="it-IT" sz="2000" dirty="0">
                <a:latin typeface="Arial Narrow" panose="020B0604020202020204" pitchFamily="34" charset="0"/>
              </a:rPr>
              <a:t> </a:t>
            </a:r>
          </a:p>
        </p:txBody>
      </p:sp>
      <p:sp>
        <p:nvSpPr>
          <p:cNvPr id="59402" name="TextBox 17">
            <a:extLst>
              <a:ext uri="{FF2B5EF4-FFF2-40B4-BE49-F238E27FC236}">
                <a16:creationId xmlns:a16="http://schemas.microsoft.com/office/drawing/2014/main" id="{106456B1-DF4E-6B46-BE09-C6AFF09780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86400" y="6114372"/>
            <a:ext cx="15240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it-IT" altLang="it-IT" sz="2000" b="1" dirty="0" err="1">
                <a:latin typeface="Arial Narrow" panose="020B0604020202020204" pitchFamily="34" charset="0"/>
              </a:rPr>
              <a:t>R</a:t>
            </a:r>
            <a:r>
              <a:rPr lang="it-IT" altLang="it-IT" sz="2000" b="1" dirty="0">
                <a:latin typeface="Arial Narrow" panose="020B0604020202020204" pitchFamily="34" charset="0"/>
              </a:rPr>
              <a:t>. </a:t>
            </a:r>
            <a:r>
              <a:rPr lang="it-IT" altLang="it-IT" sz="2000" b="1" dirty="0" err="1">
                <a:latin typeface="Arial Narrow" panose="020B0604020202020204" pitchFamily="34" charset="0"/>
              </a:rPr>
              <a:t>Dedekind</a:t>
            </a:r>
            <a:endParaRPr lang="it-IT" altLang="it-IT" sz="2000" b="1" dirty="0">
              <a:latin typeface="Arial Narrow" panose="020B0604020202020204" pitchFamily="34" charset="0"/>
            </a:endParaRPr>
          </a:p>
          <a:p>
            <a:pPr algn="ctr" eaLnBrk="1" hangingPunct="1"/>
            <a:r>
              <a:rPr lang="it-IT" altLang="it-IT" sz="2000" b="1" dirty="0">
                <a:latin typeface="Arial Narrow" panose="020B0604020202020204" pitchFamily="34" charset="0"/>
              </a:rPr>
              <a:t>1831 – 1916</a:t>
            </a:r>
            <a:r>
              <a:rPr lang="it-IT" altLang="it-IT" sz="2000" dirty="0">
                <a:latin typeface="Arial Narrow" panose="020B060402020202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54206177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1028">
            <a:extLst>
              <a:ext uri="{FF2B5EF4-FFF2-40B4-BE49-F238E27FC236}">
                <a16:creationId xmlns:a16="http://schemas.microsoft.com/office/drawing/2014/main" id="{4E9DC1EC-D61C-5449-A467-F02C5F1C5B3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81000" y="0"/>
            <a:ext cx="8001000" cy="819150"/>
          </a:xfrm>
        </p:spPr>
        <p:txBody>
          <a:bodyPr/>
          <a:lstStyle/>
          <a:p>
            <a:r>
              <a:rPr lang="it-IT" altLang="it-IT" sz="4000" b="1" dirty="0">
                <a:solidFill>
                  <a:srgbClr val="FF3300"/>
                </a:solidFill>
              </a:rPr>
              <a:t>I numeri reali sulla retta</a:t>
            </a:r>
          </a:p>
        </p:txBody>
      </p:sp>
      <p:sp>
        <p:nvSpPr>
          <p:cNvPr id="60419" name="Rectangle 1032">
            <a:extLst>
              <a:ext uri="{FF2B5EF4-FFF2-40B4-BE49-F238E27FC236}">
                <a16:creationId xmlns:a16="http://schemas.microsoft.com/office/drawing/2014/main" id="{2198913F-C6C9-B04E-8D32-E7CB6CFDFEE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752725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it-IT" altLang="it-IT" sz="1800"/>
          </a:p>
        </p:txBody>
      </p:sp>
      <p:sp>
        <p:nvSpPr>
          <p:cNvPr id="60420" name="Rectangle 1034">
            <a:extLst>
              <a:ext uri="{FF2B5EF4-FFF2-40B4-BE49-F238E27FC236}">
                <a16:creationId xmlns:a16="http://schemas.microsoft.com/office/drawing/2014/main" id="{A605C1D4-46B4-8C47-BFE6-C538BCE3BA2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752725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it-IT" altLang="it-IT" sz="1800"/>
          </a:p>
        </p:txBody>
      </p:sp>
      <p:sp>
        <p:nvSpPr>
          <p:cNvPr id="60421" name="Rectangle 9">
            <a:extLst>
              <a:ext uri="{FF2B5EF4-FFF2-40B4-BE49-F238E27FC236}">
                <a16:creationId xmlns:a16="http://schemas.microsoft.com/office/drawing/2014/main" id="{E3247CEE-1EDB-9241-9AE7-B470FE716DF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0200" y="2762250"/>
            <a:ext cx="8521700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br>
              <a:rPr lang="it-IT" altLang="it-IT" sz="2800"/>
            </a:br>
            <a:endParaRPr lang="it-IT" altLang="it-IT" sz="2800"/>
          </a:p>
          <a:p>
            <a:pPr eaLnBrk="1" hangingPunct="1"/>
            <a:endParaRPr lang="it-IT" altLang="it-IT" sz="2800"/>
          </a:p>
        </p:txBody>
      </p:sp>
      <p:sp>
        <p:nvSpPr>
          <p:cNvPr id="60422" name="Slide Number Placeholder 12">
            <a:extLst>
              <a:ext uri="{FF2B5EF4-FFF2-40B4-BE49-F238E27FC236}">
                <a16:creationId xmlns:a16="http://schemas.microsoft.com/office/drawing/2014/main" id="{2C50C5C6-6DE9-504F-B19E-D0738AA913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3B1ED337-2AFB-A84B-8527-01F1D89B0844}" type="slidenum">
              <a:rPr lang="it-IT" altLang="it-IT" sz="1400">
                <a:latin typeface="Times New Roman" panose="02020603050405020304" pitchFamily="18" charset="0"/>
              </a:rPr>
              <a:pPr eaLnBrk="1" hangingPunct="1"/>
              <a:t>14</a:t>
            </a:fld>
            <a:endParaRPr lang="it-IT" altLang="it-IT" sz="1400">
              <a:latin typeface="Times New Roman" panose="02020603050405020304" pitchFamily="18" charset="0"/>
            </a:endParaRPr>
          </a:p>
        </p:txBody>
      </p:sp>
      <p:sp>
        <p:nvSpPr>
          <p:cNvPr id="60423" name="Footer Placeholder 13">
            <a:extLst>
              <a:ext uri="{FF2B5EF4-FFF2-40B4-BE49-F238E27FC236}">
                <a16:creationId xmlns:a16="http://schemas.microsoft.com/office/drawing/2014/main" id="{D84A2B1F-3A40-8240-8F4E-0D6E5936D6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400800"/>
            <a:ext cx="3131840" cy="4572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it-IT" altLang="it-IT" sz="1400" i="1">
                <a:latin typeface="Times New Roman" panose="02020603050405020304" pitchFamily="18" charset="0"/>
              </a:rPr>
              <a:t>Daniela Valenti, 2023</a:t>
            </a:r>
            <a:endParaRPr lang="it-IT" altLang="it-IT" sz="1400" i="1" dirty="0">
              <a:latin typeface="Times New Roman" panose="02020603050405020304" pitchFamily="18" charset="0"/>
            </a:endParaRPr>
          </a:p>
        </p:txBody>
      </p:sp>
      <p:sp>
        <p:nvSpPr>
          <p:cNvPr id="60424" name="TextBox 10">
            <a:extLst>
              <a:ext uri="{FF2B5EF4-FFF2-40B4-BE49-F238E27FC236}">
                <a16:creationId xmlns:a16="http://schemas.microsoft.com/office/drawing/2014/main" id="{2F7CF0FA-F15D-274F-AD72-7FCC1727F3E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4500" y="4432300"/>
            <a:ext cx="18415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it-IT" altLang="it-IT" sz="1800"/>
          </a:p>
        </p:txBody>
      </p:sp>
      <p:grpSp>
        <p:nvGrpSpPr>
          <p:cNvPr id="2" name="Gruppo 1">
            <a:extLst>
              <a:ext uri="{FF2B5EF4-FFF2-40B4-BE49-F238E27FC236}">
                <a16:creationId xmlns:a16="http://schemas.microsoft.com/office/drawing/2014/main" id="{618A66BD-9730-F649-9081-9E624AB26756}"/>
              </a:ext>
            </a:extLst>
          </p:cNvPr>
          <p:cNvGrpSpPr/>
          <p:nvPr/>
        </p:nvGrpSpPr>
        <p:grpSpPr>
          <a:xfrm>
            <a:off x="287508" y="914400"/>
            <a:ext cx="8599316" cy="5253038"/>
            <a:chOff x="287508" y="914400"/>
            <a:chExt cx="8599316" cy="5253038"/>
          </a:xfrm>
        </p:grpSpPr>
        <p:sp>
          <p:nvSpPr>
            <p:cNvPr id="60425" name="Rectangle 11">
              <a:extLst>
                <a:ext uri="{FF2B5EF4-FFF2-40B4-BE49-F238E27FC236}">
                  <a16:creationId xmlns:a16="http://schemas.microsoft.com/office/drawing/2014/main" id="{A05C1E8F-C8D2-EE4A-B662-49FE7C13A02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7199" y="914400"/>
              <a:ext cx="8429625" cy="22463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it-IT" altLang="it-IT" sz="2800" b="1" dirty="0"/>
                <a:t>I numeri razionali </a:t>
              </a:r>
              <a:r>
                <a:rPr lang="it-IT" altLang="it-IT" sz="2800" b="1" i="1" dirty="0"/>
                <a:t>½</a:t>
              </a:r>
              <a:r>
                <a:rPr lang="it-IT" altLang="it-IT" sz="2800" b="1" dirty="0"/>
                <a:t> , </a:t>
              </a:r>
              <a:r>
                <a:rPr lang="it-IT" altLang="it-IT" sz="2800" b="1" i="1" dirty="0"/>
                <a:t>¼, … </a:t>
              </a:r>
              <a:r>
                <a:rPr lang="it-IT" altLang="it-IT" sz="2800" b="1" dirty="0"/>
                <a:t>riempiono la parte di retta ‘lasciata vuota’ dai numeri interi.</a:t>
              </a:r>
            </a:p>
            <a:p>
              <a:pPr eaLnBrk="1" hangingPunct="1"/>
              <a:r>
                <a:rPr lang="it-IT" altLang="it-IT" sz="2800" b="1" dirty="0"/>
                <a:t>Però sulla retta restano ancora dei vuoti, riempiti dai numeri irrazionali come √2, π,...</a:t>
              </a:r>
            </a:p>
            <a:p>
              <a:pPr eaLnBrk="1" hangingPunct="1"/>
              <a:r>
                <a:rPr lang="it-IT" altLang="it-IT" sz="2800" b="1" dirty="0"/>
                <a:t>Così tutti i numeri reali trovano posto sulla retta.</a:t>
              </a:r>
            </a:p>
          </p:txBody>
        </p:sp>
        <p:pic>
          <p:nvPicPr>
            <p:cNvPr id="60426" name="Picture 10" descr="Irrazionali_Retta.jpg">
              <a:extLst>
                <a:ext uri="{FF2B5EF4-FFF2-40B4-BE49-F238E27FC236}">
                  <a16:creationId xmlns:a16="http://schemas.microsoft.com/office/drawing/2014/main" id="{5276D46A-9AA7-3941-AA2D-8330E49DAE1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286" b="10358"/>
            <a:stretch>
              <a:fillRect/>
            </a:stretch>
          </p:blipFill>
          <p:spPr bwMode="auto">
            <a:xfrm>
              <a:off x="287508" y="3435725"/>
              <a:ext cx="8493125" cy="1371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0427" name="TextBox 14">
              <a:extLst>
                <a:ext uri="{FF2B5EF4-FFF2-40B4-BE49-F238E27FC236}">
                  <a16:creationId xmlns:a16="http://schemas.microsoft.com/office/drawing/2014/main" id="{F3C8F391-AE4D-094D-B0B4-F027770A533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55600" y="5089525"/>
              <a:ext cx="8432800" cy="10779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it-IT" altLang="it-IT" sz="3200" b="1" dirty="0">
                  <a:solidFill>
                    <a:srgbClr val="FF0000"/>
                  </a:solidFill>
                </a:rPr>
                <a:t>Rimangono ancora sulla retta dei buchi dove inserire numeri, che non siano reali?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09857837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1028">
            <a:extLst>
              <a:ext uri="{FF2B5EF4-FFF2-40B4-BE49-F238E27FC236}">
                <a16:creationId xmlns:a16="http://schemas.microsoft.com/office/drawing/2014/main" id="{803EFD15-24F0-3B40-8570-2FDEF831EA0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143000" y="304800"/>
            <a:ext cx="6781800" cy="819150"/>
          </a:xfrm>
        </p:spPr>
        <p:txBody>
          <a:bodyPr/>
          <a:lstStyle/>
          <a:p>
            <a:pPr eaLnBrk="1" hangingPunct="1"/>
            <a:r>
              <a:rPr lang="it-IT" altLang="it-IT" sz="4000" b="1" dirty="0">
                <a:solidFill>
                  <a:srgbClr val="FF0000"/>
                </a:solidFill>
              </a:rPr>
              <a:t>L’assioma di continuità</a:t>
            </a:r>
          </a:p>
        </p:txBody>
      </p:sp>
      <p:sp>
        <p:nvSpPr>
          <p:cNvPr id="61443" name="Rectangle 1032">
            <a:extLst>
              <a:ext uri="{FF2B5EF4-FFF2-40B4-BE49-F238E27FC236}">
                <a16:creationId xmlns:a16="http://schemas.microsoft.com/office/drawing/2014/main" id="{B4B8F3CB-C560-BC41-BEB4-F3B60752610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752725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it-IT" altLang="it-IT" sz="1800"/>
          </a:p>
        </p:txBody>
      </p:sp>
      <p:sp>
        <p:nvSpPr>
          <p:cNvPr id="61444" name="Rectangle 1034">
            <a:extLst>
              <a:ext uri="{FF2B5EF4-FFF2-40B4-BE49-F238E27FC236}">
                <a16:creationId xmlns:a16="http://schemas.microsoft.com/office/drawing/2014/main" id="{46EFCE07-D115-9B4A-8549-7BB5E0C1A8C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752725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it-IT" altLang="it-IT" sz="1800"/>
          </a:p>
        </p:txBody>
      </p:sp>
      <p:sp>
        <p:nvSpPr>
          <p:cNvPr id="61445" name="Rectangle 9">
            <a:extLst>
              <a:ext uri="{FF2B5EF4-FFF2-40B4-BE49-F238E27FC236}">
                <a16:creationId xmlns:a16="http://schemas.microsoft.com/office/drawing/2014/main" id="{3EC26695-E6DB-4740-800D-C3D4AB4A0F3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0200" y="2762250"/>
            <a:ext cx="8521700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br>
              <a:rPr lang="it-IT" altLang="it-IT" sz="2800"/>
            </a:br>
            <a:endParaRPr lang="it-IT" altLang="it-IT" sz="2800"/>
          </a:p>
          <a:p>
            <a:pPr eaLnBrk="1" hangingPunct="1"/>
            <a:endParaRPr lang="it-IT" altLang="it-IT" sz="2800"/>
          </a:p>
        </p:txBody>
      </p:sp>
      <p:sp>
        <p:nvSpPr>
          <p:cNvPr id="61446" name="Slide Number Placeholder 12">
            <a:extLst>
              <a:ext uri="{FF2B5EF4-FFF2-40B4-BE49-F238E27FC236}">
                <a16:creationId xmlns:a16="http://schemas.microsoft.com/office/drawing/2014/main" id="{5C9BD88B-A445-7E4D-B3A5-04F3549EB9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883EDC7C-2740-DD48-B2BF-B291374662B2}" type="slidenum">
              <a:rPr lang="it-IT" altLang="it-IT" sz="1400">
                <a:latin typeface="Times New Roman" panose="02020603050405020304" pitchFamily="18" charset="0"/>
              </a:rPr>
              <a:pPr eaLnBrk="1" hangingPunct="1"/>
              <a:t>15</a:t>
            </a:fld>
            <a:endParaRPr lang="it-IT" altLang="it-IT" sz="1400">
              <a:latin typeface="Times New Roman" panose="02020603050405020304" pitchFamily="18" charset="0"/>
            </a:endParaRPr>
          </a:p>
        </p:txBody>
      </p:sp>
      <p:sp>
        <p:nvSpPr>
          <p:cNvPr id="61447" name="Footer Placeholder 13">
            <a:extLst>
              <a:ext uri="{FF2B5EF4-FFF2-40B4-BE49-F238E27FC236}">
                <a16:creationId xmlns:a16="http://schemas.microsoft.com/office/drawing/2014/main" id="{4D7D68DC-28E0-5140-91E4-F7C25820DB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400800"/>
            <a:ext cx="3203848" cy="4572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it-IT" altLang="it-IT" sz="1400" i="1">
                <a:latin typeface="Times New Roman" panose="02020603050405020304" pitchFamily="18" charset="0"/>
              </a:rPr>
              <a:t>Daniela Valenti, 2023</a:t>
            </a:r>
            <a:endParaRPr lang="it-IT" altLang="it-IT" sz="1400" i="1" dirty="0">
              <a:latin typeface="Times New Roman" panose="02020603050405020304" pitchFamily="18" charset="0"/>
            </a:endParaRPr>
          </a:p>
        </p:txBody>
      </p:sp>
      <p:sp>
        <p:nvSpPr>
          <p:cNvPr id="61448" name="TextBox 10">
            <a:extLst>
              <a:ext uri="{FF2B5EF4-FFF2-40B4-BE49-F238E27FC236}">
                <a16:creationId xmlns:a16="http://schemas.microsoft.com/office/drawing/2014/main" id="{AE1F4CAB-35FE-6B46-BCBE-67B6BDFA2DF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4500" y="4432300"/>
            <a:ext cx="18415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it-IT" altLang="it-IT" sz="1800"/>
          </a:p>
        </p:txBody>
      </p:sp>
      <p:grpSp>
        <p:nvGrpSpPr>
          <p:cNvPr id="2" name="Gruppo 1">
            <a:extLst>
              <a:ext uri="{FF2B5EF4-FFF2-40B4-BE49-F238E27FC236}">
                <a16:creationId xmlns:a16="http://schemas.microsoft.com/office/drawing/2014/main" id="{60AA1C9A-0BA2-DE47-8546-0854824AF128}"/>
              </a:ext>
            </a:extLst>
          </p:cNvPr>
          <p:cNvGrpSpPr/>
          <p:nvPr/>
        </p:nvGrpSpPr>
        <p:grpSpPr>
          <a:xfrm>
            <a:off x="228600" y="1219200"/>
            <a:ext cx="8574269" cy="5040313"/>
            <a:chOff x="228600" y="1219200"/>
            <a:chExt cx="8574269" cy="5040313"/>
          </a:xfrm>
        </p:grpSpPr>
        <p:sp>
          <p:nvSpPr>
            <p:cNvPr id="61449" name="Rectangle 11">
              <a:extLst>
                <a:ext uri="{FF2B5EF4-FFF2-40B4-BE49-F238E27FC236}">
                  <a16:creationId xmlns:a16="http://schemas.microsoft.com/office/drawing/2014/main" id="{7EB80CE3-9317-4845-A475-9E71BF41FB6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8600" y="1219200"/>
              <a:ext cx="8534400" cy="1981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just" eaLnBrk="1" hangingPunct="1"/>
              <a:r>
                <a:rPr lang="it-IT" altLang="it-IT" sz="3200" b="1" dirty="0">
                  <a:solidFill>
                    <a:srgbClr val="0000FF"/>
                  </a:solidFill>
                  <a:latin typeface="Arial Narrow" panose="020B0604020202020204" pitchFamily="34" charset="0"/>
                </a:rPr>
                <a:t>Il matematico Richard </a:t>
              </a:r>
              <a:r>
                <a:rPr lang="it-IT" altLang="it-IT" sz="3200" b="1" dirty="0" err="1">
                  <a:solidFill>
                    <a:srgbClr val="0000FF"/>
                  </a:solidFill>
                  <a:latin typeface="Arial Narrow" panose="020B0604020202020204" pitchFamily="34" charset="0"/>
                </a:rPr>
                <a:t>Dedekind</a:t>
              </a:r>
              <a:r>
                <a:rPr lang="it-IT" altLang="it-IT" sz="3200" b="1" dirty="0">
                  <a:solidFill>
                    <a:srgbClr val="0000FF"/>
                  </a:solidFill>
                  <a:latin typeface="Arial Narrow" panose="020B0604020202020204" pitchFamily="34" charset="0"/>
                </a:rPr>
                <a:t> ha dato la risposta a questa domanda alla fine del 1800 con </a:t>
              </a:r>
              <a:r>
                <a:rPr lang="it-IT" altLang="it-IT" sz="3200" b="1" i="1" dirty="0">
                  <a:solidFill>
                    <a:srgbClr val="0000FF"/>
                  </a:solidFill>
                  <a:latin typeface="Arial Narrow" panose="020B0604020202020204" pitchFamily="34" charset="0"/>
                </a:rPr>
                <a:t>l’assioma di continuità</a:t>
              </a:r>
              <a:r>
                <a:rPr lang="it-IT" altLang="it-IT" sz="3200" b="1" dirty="0">
                  <a:solidFill>
                    <a:srgbClr val="0000FF"/>
                  </a:solidFill>
                  <a:latin typeface="Arial Narrow" panose="020B0604020202020204" pitchFamily="34" charset="0"/>
                </a:rPr>
                <a:t>, che porta a stabilire una corrispondenza biunivoca fra punti della retta e numeri reali.</a:t>
              </a:r>
              <a:r>
                <a:rPr lang="it-IT" altLang="it-IT" sz="3200" b="1" dirty="0">
                  <a:solidFill>
                    <a:srgbClr val="FF0000"/>
                  </a:solidFill>
                  <a:latin typeface="Arial Narrow" panose="020B0604020202020204" pitchFamily="34" charset="0"/>
                </a:rPr>
                <a:t> </a:t>
              </a:r>
            </a:p>
          </p:txBody>
        </p:sp>
        <p:pic>
          <p:nvPicPr>
            <p:cNvPr id="61450" name="Picture 10" descr="Irrazionali_Retta.jpg">
              <a:extLst>
                <a:ext uri="{FF2B5EF4-FFF2-40B4-BE49-F238E27FC236}">
                  <a16:creationId xmlns:a16="http://schemas.microsoft.com/office/drawing/2014/main" id="{141B2C56-003A-474D-B6DF-B0623E29DB5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286" b="10358"/>
            <a:stretch>
              <a:fillRect/>
            </a:stretch>
          </p:blipFill>
          <p:spPr bwMode="auto">
            <a:xfrm>
              <a:off x="309744" y="3468688"/>
              <a:ext cx="8493125" cy="1371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1451" name="TextBox 15">
              <a:extLst>
                <a:ext uri="{FF2B5EF4-FFF2-40B4-BE49-F238E27FC236}">
                  <a16:creationId xmlns:a16="http://schemas.microsoft.com/office/drawing/2014/main" id="{6772D07C-AB4D-134D-8ED5-1BB3763D404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04800" y="5181600"/>
              <a:ext cx="8458200" cy="1077913"/>
            </a:xfrm>
            <a:prstGeom prst="rect">
              <a:avLst/>
            </a:prstGeom>
            <a:solidFill>
              <a:srgbClr val="FFFCEE"/>
            </a:solidFill>
            <a:ln w="19050">
              <a:solidFill>
                <a:srgbClr val="FF0000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it-IT" altLang="it-IT" sz="3200" b="1">
                  <a:latin typeface="Arial Narrow" panose="020B0604020202020204" pitchFamily="34" charset="0"/>
                </a:rPr>
                <a:t>La retta e l’insieme R dei numeri reali sono </a:t>
              </a:r>
              <a:r>
                <a:rPr lang="it-IT" altLang="it-IT" sz="3200" b="1" i="1">
                  <a:latin typeface="Arial Narrow" panose="020B0604020202020204" pitchFamily="34" charset="0"/>
                </a:rPr>
                <a:t>definiti</a:t>
              </a:r>
              <a:r>
                <a:rPr lang="it-IT" altLang="it-IT" sz="3200" b="1">
                  <a:latin typeface="Arial Narrow" panose="020B0604020202020204" pitchFamily="34" charset="0"/>
                </a:rPr>
                <a:t> </a:t>
              </a:r>
              <a:r>
                <a:rPr lang="it-IT" altLang="it-IT" sz="3200" b="1" i="1">
                  <a:latin typeface="Arial Narrow" panose="020B0604020202020204" pitchFamily="34" charset="0"/>
                </a:rPr>
                <a:t>perfettamente continui</a:t>
              </a:r>
              <a:r>
                <a:rPr lang="it-IT" altLang="it-IT" sz="3200" b="1">
                  <a:latin typeface="Arial Narrow" panose="020B0604020202020204" pitchFamily="34" charset="0"/>
                </a:rPr>
                <a:t>, senza alcuna interruzione.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18303882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1028">
            <a:extLst>
              <a:ext uri="{FF2B5EF4-FFF2-40B4-BE49-F238E27FC236}">
                <a16:creationId xmlns:a16="http://schemas.microsoft.com/office/drawing/2014/main" id="{3A419602-6245-1F43-81C7-EC37848CF46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30200" y="633491"/>
            <a:ext cx="8202240" cy="819150"/>
          </a:xfrm>
        </p:spPr>
        <p:txBody>
          <a:bodyPr/>
          <a:lstStyle/>
          <a:p>
            <a:pPr eaLnBrk="1" hangingPunct="1"/>
            <a:r>
              <a:rPr lang="it-IT" altLang="it-IT" sz="4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Continuità  e numeri reali</a:t>
            </a:r>
          </a:p>
        </p:txBody>
      </p:sp>
      <p:sp>
        <p:nvSpPr>
          <p:cNvPr id="62467" name="Rectangle 1032">
            <a:extLst>
              <a:ext uri="{FF2B5EF4-FFF2-40B4-BE49-F238E27FC236}">
                <a16:creationId xmlns:a16="http://schemas.microsoft.com/office/drawing/2014/main" id="{0ED71E6B-19C4-944B-A040-9EBDCDDE5C3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752725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it-IT" altLang="it-IT" sz="1800"/>
          </a:p>
        </p:txBody>
      </p:sp>
      <p:sp>
        <p:nvSpPr>
          <p:cNvPr id="62468" name="Rectangle 1034">
            <a:extLst>
              <a:ext uri="{FF2B5EF4-FFF2-40B4-BE49-F238E27FC236}">
                <a16:creationId xmlns:a16="http://schemas.microsoft.com/office/drawing/2014/main" id="{E0BA5DAC-4C47-2247-AD23-CDDFE8046BF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752725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it-IT" altLang="it-IT" sz="1800"/>
          </a:p>
        </p:txBody>
      </p:sp>
      <p:sp>
        <p:nvSpPr>
          <p:cNvPr id="62469" name="Rectangle 9">
            <a:extLst>
              <a:ext uri="{FF2B5EF4-FFF2-40B4-BE49-F238E27FC236}">
                <a16:creationId xmlns:a16="http://schemas.microsoft.com/office/drawing/2014/main" id="{5FC6DD39-2972-3345-B56F-0B2350B7D41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0200" y="2762250"/>
            <a:ext cx="8521700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br>
              <a:rPr lang="it-IT" altLang="it-IT" sz="2800"/>
            </a:br>
            <a:endParaRPr lang="it-IT" altLang="it-IT" sz="2800"/>
          </a:p>
          <a:p>
            <a:pPr eaLnBrk="1" hangingPunct="1"/>
            <a:endParaRPr lang="it-IT" altLang="it-IT" sz="2800"/>
          </a:p>
        </p:txBody>
      </p:sp>
      <p:sp>
        <p:nvSpPr>
          <p:cNvPr id="62470" name="Slide Number Placeholder 12">
            <a:extLst>
              <a:ext uri="{FF2B5EF4-FFF2-40B4-BE49-F238E27FC236}">
                <a16:creationId xmlns:a16="http://schemas.microsoft.com/office/drawing/2014/main" id="{D384E850-483D-0946-AF31-20AF5B1080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05800" y="6245225"/>
            <a:ext cx="381000" cy="4762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D8D45FEA-EFE6-0D4D-ACC9-75E2DED41EFD}" type="slidenum">
              <a:rPr lang="it-IT" altLang="it-IT" sz="1400">
                <a:latin typeface="Times New Roman" panose="02020603050405020304" pitchFamily="18" charset="0"/>
              </a:rPr>
              <a:pPr eaLnBrk="1" hangingPunct="1"/>
              <a:t>16</a:t>
            </a:fld>
            <a:endParaRPr lang="it-IT" altLang="it-IT" sz="1400">
              <a:latin typeface="Times New Roman" panose="02020603050405020304" pitchFamily="18" charset="0"/>
            </a:endParaRPr>
          </a:p>
        </p:txBody>
      </p:sp>
      <p:sp>
        <p:nvSpPr>
          <p:cNvPr id="62471" name="Footer Placeholder 13">
            <a:extLst>
              <a:ext uri="{FF2B5EF4-FFF2-40B4-BE49-F238E27FC236}">
                <a16:creationId xmlns:a16="http://schemas.microsoft.com/office/drawing/2014/main" id="{11087EDC-CD79-3D44-8878-59B713319E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400800"/>
            <a:ext cx="3131840" cy="4572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it-IT" altLang="it-IT" sz="1400" i="1">
                <a:latin typeface="Times New Roman" panose="02020603050405020304" pitchFamily="18" charset="0"/>
              </a:rPr>
              <a:t>Daniela Valenti, 2023</a:t>
            </a:r>
            <a:endParaRPr lang="it-IT" altLang="it-IT" sz="1400" i="1" dirty="0">
              <a:latin typeface="Times New Roman" panose="02020603050405020304" pitchFamily="18" charset="0"/>
            </a:endParaRPr>
          </a:p>
        </p:txBody>
      </p:sp>
      <p:sp>
        <p:nvSpPr>
          <p:cNvPr id="62472" name="TextBox 10">
            <a:extLst>
              <a:ext uri="{FF2B5EF4-FFF2-40B4-BE49-F238E27FC236}">
                <a16:creationId xmlns:a16="http://schemas.microsoft.com/office/drawing/2014/main" id="{715EEBC0-0044-F84C-88C3-51D5E3750D1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4500" y="4432300"/>
            <a:ext cx="18415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it-IT" altLang="it-IT" sz="1800"/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1199CDFC-E388-4D4A-B49E-D6188BE2B454}"/>
              </a:ext>
            </a:extLst>
          </p:cNvPr>
          <p:cNvSpPr txBox="1"/>
          <p:nvPr/>
        </p:nvSpPr>
        <p:spPr>
          <a:xfrm>
            <a:off x="466205" y="1521842"/>
            <a:ext cx="8407399" cy="31854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b="1" dirty="0"/>
              <a:t>Questo sintetico percorso sul tema discreto/continuo nella storia della matematica e nella scienza può (deve?) essere proposto quando si introducono i numeri reali, alla fine del primo biennio o all’inizio del secondo. </a:t>
            </a:r>
          </a:p>
          <a:p>
            <a:pPr>
              <a:spcBef>
                <a:spcPts val="600"/>
              </a:spcBef>
            </a:pPr>
            <a:r>
              <a:rPr lang="it-IT" sz="2800" b="1" dirty="0"/>
              <a:t>E va richiamato come base dello studio dell’analisi matematica (limiti, derivate, integrali)</a:t>
            </a:r>
          </a:p>
        </p:txBody>
      </p:sp>
    </p:spTree>
    <p:extLst>
      <p:ext uri="{BB962C8B-B14F-4D97-AF65-F5344CB8AC3E}">
        <p14:creationId xmlns:p14="http://schemas.microsoft.com/office/powerpoint/2010/main" val="8696464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Slide Number Placeholder 6">
            <a:extLst>
              <a:ext uri="{FF2B5EF4-FFF2-40B4-BE49-F238E27FC236}">
                <a16:creationId xmlns:a16="http://schemas.microsoft.com/office/drawing/2014/main" id="{4A1C979A-1FBC-8141-9EAE-D102781AFF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010400" y="6553200"/>
            <a:ext cx="2133600" cy="30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CBE65014-9081-4041-96BF-2D373093DD91}" type="slidenum">
              <a:rPr lang="it-IT" altLang="it-IT" sz="1400"/>
              <a:pPr eaLnBrk="1" hangingPunct="1"/>
              <a:t>2</a:t>
            </a:fld>
            <a:endParaRPr lang="it-IT" altLang="it-IT" sz="1400"/>
          </a:p>
        </p:txBody>
      </p:sp>
      <p:sp>
        <p:nvSpPr>
          <p:cNvPr id="44035" name="Footer Placeholder 6">
            <a:extLst>
              <a:ext uri="{FF2B5EF4-FFF2-40B4-BE49-F238E27FC236}">
                <a16:creationId xmlns:a16="http://schemas.microsoft.com/office/drawing/2014/main" id="{B76F298A-295D-9242-9CB7-A5C3F36616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477000"/>
            <a:ext cx="3810000" cy="3810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it-IT" altLang="it-IT" sz="1400"/>
              <a:t>Daniela Valenti, 2023</a:t>
            </a:r>
            <a:endParaRPr lang="it-IT" altLang="it-IT" sz="1400" dirty="0"/>
          </a:p>
        </p:txBody>
      </p:sp>
      <p:sp>
        <p:nvSpPr>
          <p:cNvPr id="44036" name="Rectangle 20">
            <a:extLst>
              <a:ext uri="{FF2B5EF4-FFF2-40B4-BE49-F238E27FC236}">
                <a16:creationId xmlns:a16="http://schemas.microsoft.com/office/drawing/2014/main" id="{FD298BEB-26F1-8A46-AC0B-5BAA27B9F18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590800"/>
            <a:ext cx="21336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it-IT" altLang="it-IT" sz="1600" b="1">
              <a:solidFill>
                <a:srgbClr val="FF0000"/>
              </a:solidFill>
              <a:latin typeface="Arial Narrow" panose="020B0604020202020204" pitchFamily="34" charset="0"/>
            </a:endParaRPr>
          </a:p>
          <a:p>
            <a:pPr eaLnBrk="1" hangingPunct="1"/>
            <a:endParaRPr lang="it-IT" altLang="it-IT" sz="1600" b="1">
              <a:solidFill>
                <a:srgbClr val="FF0000"/>
              </a:solidFill>
              <a:latin typeface="Arial Narrow" panose="020B0604020202020204" pitchFamily="34" charset="0"/>
            </a:endParaRPr>
          </a:p>
          <a:p>
            <a:pPr eaLnBrk="1" hangingPunct="1"/>
            <a:endParaRPr lang="it-IT" altLang="it-IT" sz="1600" b="1">
              <a:latin typeface="Arial Narrow" panose="020B0604020202020204" pitchFamily="34" charset="0"/>
            </a:endParaRPr>
          </a:p>
        </p:txBody>
      </p:sp>
      <p:sp>
        <p:nvSpPr>
          <p:cNvPr id="44037" name="Rectangle 2">
            <a:extLst>
              <a:ext uri="{FF2B5EF4-FFF2-40B4-BE49-F238E27FC236}">
                <a16:creationId xmlns:a16="http://schemas.microsoft.com/office/drawing/2014/main" id="{E764F58B-0D87-CC48-AE01-6F137C508EB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71600" y="1600200"/>
            <a:ext cx="60198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it-IT" altLang="it-IT" sz="4400" b="1">
                <a:solidFill>
                  <a:srgbClr val="FF3300"/>
                </a:solidFill>
                <a:latin typeface="Arial Narrow" panose="020B0604020202020204" pitchFamily="34" charset="0"/>
              </a:rPr>
              <a:t>Discreto </a:t>
            </a:r>
            <a:r>
              <a:rPr lang="it-IT" altLang="it-IT" sz="4400" b="1">
                <a:solidFill>
                  <a:srgbClr val="FF0000"/>
                </a:solidFill>
                <a:latin typeface="Arial Narrow" panose="020B0604020202020204" pitchFamily="34" charset="0"/>
              </a:rPr>
              <a:t>o continuo?</a:t>
            </a:r>
          </a:p>
        </p:txBody>
      </p:sp>
      <p:sp>
        <p:nvSpPr>
          <p:cNvPr id="44038" name="TextBox 13">
            <a:extLst>
              <a:ext uri="{FF2B5EF4-FFF2-40B4-BE49-F238E27FC236}">
                <a16:creationId xmlns:a16="http://schemas.microsoft.com/office/drawing/2014/main" id="{EB7F3A25-287E-7E4F-9E9F-D99F728D72C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2971800"/>
            <a:ext cx="82296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it-IT" altLang="it-IT" sz="2800" b="1">
                <a:solidFill>
                  <a:srgbClr val="0000FF"/>
                </a:solidFill>
              </a:rPr>
              <a:t>Il mondo intorno a noi è discreto o continuo?</a:t>
            </a:r>
          </a:p>
        </p:txBody>
      </p:sp>
    </p:spTree>
    <p:extLst>
      <p:ext uri="{BB962C8B-B14F-4D97-AF65-F5344CB8AC3E}">
        <p14:creationId xmlns:p14="http://schemas.microsoft.com/office/powerpoint/2010/main" val="5997089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Slide Number Placeholder 6">
            <a:extLst>
              <a:ext uri="{FF2B5EF4-FFF2-40B4-BE49-F238E27FC236}">
                <a16:creationId xmlns:a16="http://schemas.microsoft.com/office/drawing/2014/main" id="{62BE6873-67AF-DE47-9F5B-6F0FE6D7F6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010400" y="6553200"/>
            <a:ext cx="2133600" cy="30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B1E4B7AB-3AD5-2A49-974A-5CC99AAD9E83}" type="slidenum">
              <a:rPr lang="it-IT" altLang="it-IT" sz="1400"/>
              <a:pPr eaLnBrk="1" hangingPunct="1"/>
              <a:t>3</a:t>
            </a:fld>
            <a:endParaRPr lang="it-IT" altLang="it-IT" sz="1400"/>
          </a:p>
        </p:txBody>
      </p:sp>
      <p:sp>
        <p:nvSpPr>
          <p:cNvPr id="45060" name="Rectangle 20">
            <a:extLst>
              <a:ext uri="{FF2B5EF4-FFF2-40B4-BE49-F238E27FC236}">
                <a16:creationId xmlns:a16="http://schemas.microsoft.com/office/drawing/2014/main" id="{F8470BA5-978F-564B-B8DA-5E9444E3F94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590800"/>
            <a:ext cx="21336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it-IT" altLang="it-IT" sz="1600" b="1">
              <a:solidFill>
                <a:srgbClr val="FF0000"/>
              </a:solidFill>
              <a:latin typeface="Arial Narrow" panose="020B0604020202020204" pitchFamily="34" charset="0"/>
            </a:endParaRPr>
          </a:p>
          <a:p>
            <a:pPr eaLnBrk="1" hangingPunct="1"/>
            <a:endParaRPr lang="it-IT" altLang="it-IT" sz="1600" b="1">
              <a:solidFill>
                <a:srgbClr val="FF0000"/>
              </a:solidFill>
              <a:latin typeface="Arial Narrow" panose="020B0604020202020204" pitchFamily="34" charset="0"/>
            </a:endParaRPr>
          </a:p>
          <a:p>
            <a:pPr eaLnBrk="1" hangingPunct="1"/>
            <a:endParaRPr lang="it-IT" altLang="it-IT" sz="1600" b="1">
              <a:latin typeface="Arial Narrow" panose="020B0604020202020204" pitchFamily="34" charset="0"/>
            </a:endParaRPr>
          </a:p>
        </p:txBody>
      </p:sp>
      <p:sp>
        <p:nvSpPr>
          <p:cNvPr id="45061" name="Rectangle 2">
            <a:extLst>
              <a:ext uri="{FF2B5EF4-FFF2-40B4-BE49-F238E27FC236}">
                <a16:creationId xmlns:a16="http://schemas.microsoft.com/office/drawing/2014/main" id="{1035FDF8-B868-EF49-9F0A-B2D4E8A20DA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8200" y="228600"/>
            <a:ext cx="7467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it-IT" altLang="it-IT" sz="4000" b="1">
                <a:solidFill>
                  <a:srgbClr val="FF3300"/>
                </a:solidFill>
              </a:rPr>
              <a:t>Uno sguardo alla storia</a:t>
            </a:r>
          </a:p>
        </p:txBody>
      </p:sp>
      <p:grpSp>
        <p:nvGrpSpPr>
          <p:cNvPr id="2" name="Gruppo 1">
            <a:extLst>
              <a:ext uri="{FF2B5EF4-FFF2-40B4-BE49-F238E27FC236}">
                <a16:creationId xmlns:a16="http://schemas.microsoft.com/office/drawing/2014/main" id="{60003501-68A2-894E-9CF3-2BAAC09BE0AF}"/>
              </a:ext>
            </a:extLst>
          </p:cNvPr>
          <p:cNvGrpSpPr/>
          <p:nvPr/>
        </p:nvGrpSpPr>
        <p:grpSpPr>
          <a:xfrm>
            <a:off x="152400" y="990600"/>
            <a:ext cx="8458200" cy="5629275"/>
            <a:chOff x="152400" y="990600"/>
            <a:chExt cx="8458200" cy="5629275"/>
          </a:xfrm>
        </p:grpSpPr>
        <p:pic>
          <p:nvPicPr>
            <p:cNvPr id="7" name="Picture 6" descr="democrito.jpg">
              <a:extLst>
                <a:ext uri="{FF2B5EF4-FFF2-40B4-BE49-F238E27FC236}">
                  <a16:creationId xmlns:a16="http://schemas.microsoft.com/office/drawing/2014/main" id="{8A0C0D5D-84B2-054D-9DF0-F5F85F5F70B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rcRect l="11236" r="23595" b="18288"/>
            <a:stretch>
              <a:fillRect/>
            </a:stretch>
          </p:blipFill>
          <p:spPr>
            <a:xfrm>
              <a:off x="1143000" y="2286000"/>
              <a:ext cx="1452563" cy="1752600"/>
            </a:xfrm>
            <a:prstGeom prst="rect">
              <a:avLst/>
            </a:prstGeom>
            <a:ln w="19050">
              <a:solidFill>
                <a:schemeClr val="bg1">
                  <a:lumMod val="50000"/>
                </a:schemeClr>
              </a:solidFill>
            </a:ln>
          </p:spPr>
        </p:pic>
        <p:pic>
          <p:nvPicPr>
            <p:cNvPr id="45063" name="Picture 7" descr="Anassagora.jpg">
              <a:extLst>
                <a:ext uri="{FF2B5EF4-FFF2-40B4-BE49-F238E27FC236}">
                  <a16:creationId xmlns:a16="http://schemas.microsoft.com/office/drawing/2014/main" id="{83A9DF3F-D940-EC49-8021-793F6E01C36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3999"/>
            <a:stretch>
              <a:fillRect/>
            </a:stretch>
          </p:blipFill>
          <p:spPr bwMode="auto">
            <a:xfrm>
              <a:off x="6096000" y="2286000"/>
              <a:ext cx="1676400" cy="1746250"/>
            </a:xfrm>
            <a:prstGeom prst="rect">
              <a:avLst/>
            </a:prstGeom>
            <a:noFill/>
            <a:ln w="19050">
              <a:solidFill>
                <a:srgbClr val="806663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5064" name="TextBox 9">
              <a:extLst>
                <a:ext uri="{FF2B5EF4-FFF2-40B4-BE49-F238E27FC236}">
                  <a16:creationId xmlns:a16="http://schemas.microsoft.com/office/drawing/2014/main" id="{90ACE03C-55F7-364D-8D90-B3B0B7FEE43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43000" y="1600200"/>
              <a:ext cx="1600200" cy="6461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it-IT" altLang="it-IT" sz="1800" b="1">
                  <a:latin typeface="Arial Narrow" panose="020B0604020202020204" pitchFamily="34" charset="0"/>
                </a:rPr>
                <a:t>Democrito </a:t>
              </a:r>
            </a:p>
            <a:p>
              <a:pPr eaLnBrk="1" hangingPunct="1"/>
              <a:r>
                <a:rPr lang="it-IT" altLang="it-IT" sz="1800" b="1">
                  <a:latin typeface="Arial Narrow" panose="020B0604020202020204" pitchFamily="34" charset="0"/>
                </a:rPr>
                <a:t>(460 – 420 a.C.)</a:t>
              </a:r>
              <a:r>
                <a:rPr lang="it-IT" altLang="it-IT" sz="1800">
                  <a:latin typeface="Arial Narrow" panose="020B0604020202020204" pitchFamily="34" charset="0"/>
                </a:rPr>
                <a:t>  </a:t>
              </a:r>
            </a:p>
          </p:txBody>
        </p:sp>
        <p:sp>
          <p:nvSpPr>
            <p:cNvPr id="45065" name="TextBox 10">
              <a:extLst>
                <a:ext uri="{FF2B5EF4-FFF2-40B4-BE49-F238E27FC236}">
                  <a16:creationId xmlns:a16="http://schemas.microsoft.com/office/drawing/2014/main" id="{9C6B259E-5CF7-3749-B321-66FC510C4F3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209800" y="990600"/>
              <a:ext cx="4419600" cy="523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it-IT" altLang="it-IT" sz="2800" b="1">
                  <a:solidFill>
                    <a:srgbClr val="0000FF"/>
                  </a:solidFill>
                  <a:latin typeface="Arial Narrow" panose="020B0604020202020204" pitchFamily="34" charset="0"/>
                </a:rPr>
                <a:t>Il pensiero degli antichi Greci</a:t>
              </a:r>
            </a:p>
          </p:txBody>
        </p:sp>
        <p:sp>
          <p:nvSpPr>
            <p:cNvPr id="45066" name="Rectangle 12">
              <a:extLst>
                <a:ext uri="{FF2B5EF4-FFF2-40B4-BE49-F238E27FC236}">
                  <a16:creationId xmlns:a16="http://schemas.microsoft.com/office/drawing/2014/main" id="{9E314F05-445F-B846-8579-85F9759A32A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172200" y="1600200"/>
              <a:ext cx="1600200" cy="6461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it-IT" altLang="it-IT" sz="1800" b="1">
                  <a:latin typeface="Arial Narrow" panose="020B0604020202020204" pitchFamily="34" charset="0"/>
                </a:rPr>
                <a:t>Anassagora </a:t>
              </a:r>
            </a:p>
            <a:p>
              <a:pPr eaLnBrk="1" hangingPunct="1"/>
              <a:r>
                <a:rPr lang="it-IT" altLang="it-IT" sz="1800" b="1">
                  <a:latin typeface="Arial Narrow" panose="020B0604020202020204" pitchFamily="34" charset="0"/>
                </a:rPr>
                <a:t>(499 – 428 a.C).</a:t>
              </a:r>
              <a:endParaRPr lang="it-IT" altLang="it-IT" sz="1800"/>
            </a:p>
          </p:txBody>
        </p:sp>
        <p:sp>
          <p:nvSpPr>
            <p:cNvPr id="45067" name="TextBox 13">
              <a:extLst>
                <a:ext uri="{FF2B5EF4-FFF2-40B4-BE49-F238E27FC236}">
                  <a16:creationId xmlns:a16="http://schemas.microsoft.com/office/drawing/2014/main" id="{61A14D61-6A43-264E-B6C2-290C3080D38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410200" y="4114800"/>
              <a:ext cx="3200400" cy="193833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it-IT" altLang="it-IT">
                  <a:latin typeface="Monotype Corsiva" panose="03010101010201010101" pitchFamily="66" charset="0"/>
                </a:rPr>
                <a:t>Del più piccolo non c’è minimo, ma sempre un più piccolo ... e poiché non può esistere il minimo, niente potrebbe starsene disgiunto.   </a:t>
              </a:r>
            </a:p>
          </p:txBody>
        </p:sp>
        <p:sp>
          <p:nvSpPr>
            <p:cNvPr id="45068" name="TextBox 14">
              <a:extLst>
                <a:ext uri="{FF2B5EF4-FFF2-40B4-BE49-F238E27FC236}">
                  <a16:creationId xmlns:a16="http://schemas.microsoft.com/office/drawing/2014/main" id="{6CB023FA-871A-0B42-9F39-05C7686393B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943600" y="6096000"/>
              <a:ext cx="2133600" cy="523875"/>
            </a:xfrm>
            <a:prstGeom prst="rect">
              <a:avLst/>
            </a:prstGeom>
            <a:solidFill>
              <a:srgbClr val="FFFCE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it-IT" altLang="it-IT" sz="2800" b="1">
                  <a:latin typeface="Monotype Corsiva" panose="03010101010201010101" pitchFamily="66" charset="0"/>
                </a:rPr>
                <a:t>CONTINUO </a:t>
              </a:r>
            </a:p>
          </p:txBody>
        </p:sp>
        <p:sp>
          <p:nvSpPr>
            <p:cNvPr id="45069" name="Rectangle 15">
              <a:extLst>
                <a:ext uri="{FF2B5EF4-FFF2-40B4-BE49-F238E27FC236}">
                  <a16:creationId xmlns:a16="http://schemas.microsoft.com/office/drawing/2014/main" id="{209589A4-5E04-7F4E-AE62-FF16681C1C1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2400" y="4114800"/>
              <a:ext cx="5029200" cy="193833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it-IT" altLang="it-IT" dirty="0">
                  <a:latin typeface="Monotype Corsiva" panose="03010101010201010101" pitchFamily="66" charset="0"/>
                </a:rPr>
                <a:t>Se potessimo dividere un pezzo di ferro in due parti, poi in due parti ancora e così via ... arriveremmo fatalmente all’unità – ferro che non si può dividere ancora, perché ogni sostanza è costituita da unità elementari.   </a:t>
              </a:r>
            </a:p>
          </p:txBody>
        </p:sp>
        <p:sp>
          <p:nvSpPr>
            <p:cNvPr id="45070" name="TextBox 16">
              <a:extLst>
                <a:ext uri="{FF2B5EF4-FFF2-40B4-BE49-F238E27FC236}">
                  <a16:creationId xmlns:a16="http://schemas.microsoft.com/office/drawing/2014/main" id="{5DE33850-A756-0D40-8774-D864DCBBDD1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90600" y="6019800"/>
              <a:ext cx="2133600" cy="523875"/>
            </a:xfrm>
            <a:prstGeom prst="rect">
              <a:avLst/>
            </a:prstGeom>
            <a:solidFill>
              <a:srgbClr val="FFFCE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it-IT" altLang="it-IT" sz="2800" b="1">
                  <a:latin typeface="Monotype Corsiva" panose="03010101010201010101" pitchFamily="66" charset="0"/>
                </a:rPr>
                <a:t>DISCRETO</a:t>
              </a:r>
            </a:p>
          </p:txBody>
        </p:sp>
      </p:grpSp>
      <p:sp>
        <p:nvSpPr>
          <p:cNvPr id="15" name="Footer Placeholder 6">
            <a:extLst>
              <a:ext uri="{FF2B5EF4-FFF2-40B4-BE49-F238E27FC236}">
                <a16:creationId xmlns:a16="http://schemas.microsoft.com/office/drawing/2014/main" id="{AAE4DA31-3C85-E648-9EED-0F3061989E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569354" y="6477000"/>
            <a:ext cx="3324200" cy="3810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it-IT" altLang="it-IT" sz="1400"/>
              <a:t>Daniela Valenti, 2023</a:t>
            </a:r>
            <a:endParaRPr lang="it-IT" altLang="it-IT" sz="1400" dirty="0"/>
          </a:p>
        </p:txBody>
      </p:sp>
    </p:spTree>
    <p:extLst>
      <p:ext uri="{BB962C8B-B14F-4D97-AF65-F5344CB8AC3E}">
        <p14:creationId xmlns:p14="http://schemas.microsoft.com/office/powerpoint/2010/main" val="32204348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Slide Number Placeholder 6">
            <a:extLst>
              <a:ext uri="{FF2B5EF4-FFF2-40B4-BE49-F238E27FC236}">
                <a16:creationId xmlns:a16="http://schemas.microsoft.com/office/drawing/2014/main" id="{6C6A9826-2BDA-3240-96E6-34F14A3CB5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010400" y="6553200"/>
            <a:ext cx="2133600" cy="30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56BFDAC4-4B63-D94A-AC86-1E8B7CDDEB54}" type="slidenum">
              <a:rPr lang="it-IT" altLang="it-IT" sz="1400"/>
              <a:pPr eaLnBrk="1" hangingPunct="1"/>
              <a:t>4</a:t>
            </a:fld>
            <a:endParaRPr lang="it-IT" altLang="it-IT" sz="1400"/>
          </a:p>
        </p:txBody>
      </p:sp>
      <p:sp>
        <p:nvSpPr>
          <p:cNvPr id="46083" name="Footer Placeholder 6">
            <a:extLst>
              <a:ext uri="{FF2B5EF4-FFF2-40B4-BE49-F238E27FC236}">
                <a16:creationId xmlns:a16="http://schemas.microsoft.com/office/drawing/2014/main" id="{6A3DA601-6AE8-2C4A-B806-D8362840B5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919237" y="6426200"/>
            <a:ext cx="3464024" cy="3810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it-IT" altLang="it-IT" sz="1400"/>
              <a:t>Daniela Valenti, 2023</a:t>
            </a:r>
            <a:endParaRPr lang="it-IT" altLang="it-IT" sz="1400" dirty="0"/>
          </a:p>
        </p:txBody>
      </p:sp>
      <p:sp>
        <p:nvSpPr>
          <p:cNvPr id="46084" name="Rectangle 20">
            <a:extLst>
              <a:ext uri="{FF2B5EF4-FFF2-40B4-BE49-F238E27FC236}">
                <a16:creationId xmlns:a16="http://schemas.microsoft.com/office/drawing/2014/main" id="{95DB598E-3777-E741-992B-0E3EE7C7B65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590800"/>
            <a:ext cx="21336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it-IT" altLang="it-IT" sz="1600" b="1">
              <a:solidFill>
                <a:srgbClr val="FF0000"/>
              </a:solidFill>
              <a:latin typeface="Arial Narrow" panose="020B0604020202020204" pitchFamily="34" charset="0"/>
            </a:endParaRPr>
          </a:p>
          <a:p>
            <a:pPr eaLnBrk="1" hangingPunct="1"/>
            <a:endParaRPr lang="it-IT" altLang="it-IT" sz="1600" b="1">
              <a:solidFill>
                <a:srgbClr val="FF0000"/>
              </a:solidFill>
              <a:latin typeface="Arial Narrow" panose="020B0604020202020204" pitchFamily="34" charset="0"/>
            </a:endParaRPr>
          </a:p>
          <a:p>
            <a:pPr eaLnBrk="1" hangingPunct="1"/>
            <a:endParaRPr lang="it-IT" altLang="it-IT" sz="1600" b="1">
              <a:latin typeface="Arial Narrow" panose="020B0604020202020204" pitchFamily="34" charset="0"/>
            </a:endParaRPr>
          </a:p>
        </p:txBody>
      </p:sp>
      <p:sp>
        <p:nvSpPr>
          <p:cNvPr id="46085" name="Rectangle 2">
            <a:extLst>
              <a:ext uri="{FF2B5EF4-FFF2-40B4-BE49-F238E27FC236}">
                <a16:creationId xmlns:a16="http://schemas.microsoft.com/office/drawing/2014/main" id="{72806ABA-1E88-E54D-89C6-FDED68565B3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8200" y="299120"/>
            <a:ext cx="7467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it-IT" altLang="it-IT" sz="4000" b="1">
                <a:solidFill>
                  <a:srgbClr val="FF3300"/>
                </a:solidFill>
              </a:rPr>
              <a:t>Uno sguardo alla storia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DBB80295-9A1C-8C43-AAF7-DA99D4873671}"/>
              </a:ext>
            </a:extLst>
          </p:cNvPr>
          <p:cNvSpPr txBox="1"/>
          <p:nvPr/>
        </p:nvSpPr>
        <p:spPr>
          <a:xfrm>
            <a:off x="1981200" y="5715000"/>
            <a:ext cx="4191000" cy="646113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it-IT" altLang="it-IT" sz="3600" b="1" dirty="0"/>
              <a:t>Onde o particelle?</a:t>
            </a:r>
          </a:p>
          <a:p>
            <a:pPr eaLnBrk="1" hangingPunct="1"/>
            <a:endParaRPr lang="it-IT" altLang="it-IT" sz="2800" b="1" dirty="0">
              <a:latin typeface="Arial Narrow" panose="020B0604020202020204" pitchFamily="34" charset="0"/>
            </a:endParaRPr>
          </a:p>
        </p:txBody>
      </p:sp>
      <p:grpSp>
        <p:nvGrpSpPr>
          <p:cNvPr id="2" name="Gruppo 1">
            <a:extLst>
              <a:ext uri="{FF2B5EF4-FFF2-40B4-BE49-F238E27FC236}">
                <a16:creationId xmlns:a16="http://schemas.microsoft.com/office/drawing/2014/main" id="{269452F3-5FE6-2D4F-8DEE-0DCA1E60CAD2}"/>
              </a:ext>
            </a:extLst>
          </p:cNvPr>
          <p:cNvGrpSpPr/>
          <p:nvPr/>
        </p:nvGrpSpPr>
        <p:grpSpPr>
          <a:xfrm>
            <a:off x="304800" y="914400"/>
            <a:ext cx="8413750" cy="4887913"/>
            <a:chOff x="304800" y="914400"/>
            <a:chExt cx="8413750" cy="4887913"/>
          </a:xfrm>
        </p:grpSpPr>
        <p:sp>
          <p:nvSpPr>
            <p:cNvPr id="46086" name="TextBox 10">
              <a:extLst>
                <a:ext uri="{FF2B5EF4-FFF2-40B4-BE49-F238E27FC236}">
                  <a16:creationId xmlns:a16="http://schemas.microsoft.com/office/drawing/2014/main" id="{CADEF36F-722B-154B-A0CE-2D6401DDD4A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04800" y="914400"/>
              <a:ext cx="8382000" cy="5540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it-IT" altLang="it-IT" sz="3000" b="1">
                  <a:solidFill>
                    <a:srgbClr val="0000FF"/>
                  </a:solidFill>
                  <a:latin typeface="Arial Narrow" panose="020B0604020202020204" pitchFamily="34" charset="0"/>
                </a:rPr>
                <a:t>Qualche tappa importante nello sviluppo della scienza</a:t>
              </a:r>
            </a:p>
          </p:txBody>
        </p:sp>
        <p:sp>
          <p:nvSpPr>
            <p:cNvPr id="46087" name="TextBox 17">
              <a:extLst>
                <a:ext uri="{FF2B5EF4-FFF2-40B4-BE49-F238E27FC236}">
                  <a16:creationId xmlns:a16="http://schemas.microsoft.com/office/drawing/2014/main" id="{F2F40153-B48F-A44C-B4D1-87AA9C7388E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124200" y="1447800"/>
              <a:ext cx="3276600" cy="6461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it-IT" altLang="it-IT" sz="3600" b="1"/>
                <a:t>Materia e luce</a:t>
              </a:r>
            </a:p>
          </p:txBody>
        </p:sp>
        <p:pic>
          <p:nvPicPr>
            <p:cNvPr id="46088" name="Picture 19" descr="head_onde.jpg">
              <a:extLst>
                <a:ext uri="{FF2B5EF4-FFF2-40B4-BE49-F238E27FC236}">
                  <a16:creationId xmlns:a16="http://schemas.microsoft.com/office/drawing/2014/main" id="{FD85273F-EC2E-0E46-A8EF-79A4A7CE4B0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167" r="10001"/>
            <a:stretch>
              <a:fillRect/>
            </a:stretch>
          </p:blipFill>
          <p:spPr bwMode="auto">
            <a:xfrm>
              <a:off x="381000" y="2514600"/>
              <a:ext cx="4318000" cy="2108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6089" name="Picture 20" descr="particelle.jpg">
              <a:extLst>
                <a:ext uri="{FF2B5EF4-FFF2-40B4-BE49-F238E27FC236}">
                  <a16:creationId xmlns:a16="http://schemas.microsoft.com/office/drawing/2014/main" id="{C0E55D10-8FF0-5D4D-8FA0-F10404ABF71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4706"/>
            <a:stretch>
              <a:fillRect/>
            </a:stretch>
          </p:blipFill>
          <p:spPr bwMode="auto">
            <a:xfrm>
              <a:off x="4953000" y="2514600"/>
              <a:ext cx="3765550" cy="2209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23" name="Straight Arrow Connector 22">
              <a:extLst>
                <a:ext uri="{FF2B5EF4-FFF2-40B4-BE49-F238E27FC236}">
                  <a16:creationId xmlns:a16="http://schemas.microsoft.com/office/drawing/2014/main" id="{29EDFDD3-97F3-F944-B1A6-7446DA03BA1D}"/>
                </a:ext>
              </a:extLst>
            </p:cNvPr>
            <p:cNvCxnSpPr>
              <a:cxnSpLocks noChangeShapeType="1"/>
              <a:stCxn id="46087" idx="2"/>
            </p:cNvCxnSpPr>
            <p:nvPr/>
          </p:nvCxnSpPr>
          <p:spPr bwMode="auto">
            <a:xfrm rot="5400000">
              <a:off x="3440906" y="1193007"/>
              <a:ext cx="420687" cy="2222500"/>
            </a:xfrm>
            <a:prstGeom prst="straightConnector1">
              <a:avLst/>
            </a:prstGeom>
            <a:noFill/>
            <a:ln w="25400">
              <a:solidFill>
                <a:srgbClr val="0000FF"/>
              </a:solidFill>
              <a:round/>
              <a:headEnd/>
              <a:tailEnd type="arrow" w="med" len="med"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5" name="Straight Arrow Connector 24">
              <a:extLst>
                <a:ext uri="{FF2B5EF4-FFF2-40B4-BE49-F238E27FC236}">
                  <a16:creationId xmlns:a16="http://schemas.microsoft.com/office/drawing/2014/main" id="{4CC3F427-7B55-0443-B761-C83304BA0C98}"/>
                </a:ext>
              </a:extLst>
            </p:cNvPr>
            <p:cNvCxnSpPr>
              <a:cxnSpLocks noChangeShapeType="1"/>
              <a:stCxn id="46087" idx="2"/>
            </p:cNvCxnSpPr>
            <p:nvPr/>
          </p:nvCxnSpPr>
          <p:spPr bwMode="auto">
            <a:xfrm rot="16200000" flipH="1">
              <a:off x="5588794" y="1267619"/>
              <a:ext cx="344487" cy="1997075"/>
            </a:xfrm>
            <a:prstGeom prst="straightConnector1">
              <a:avLst/>
            </a:prstGeom>
            <a:noFill/>
            <a:ln w="25400">
              <a:solidFill>
                <a:srgbClr val="806663"/>
              </a:solidFill>
              <a:round/>
              <a:headEnd/>
              <a:tailEnd type="arrow" w="med" len="med"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46093" name="TextBox 29">
              <a:extLst>
                <a:ext uri="{FF2B5EF4-FFF2-40B4-BE49-F238E27FC236}">
                  <a16:creationId xmlns:a16="http://schemas.microsoft.com/office/drawing/2014/main" id="{A3397F20-D2F3-F848-B342-208117DB573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66799" y="4572000"/>
              <a:ext cx="1921025" cy="10779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it-IT" altLang="it-IT" sz="3200" b="1" dirty="0">
                  <a:solidFill>
                    <a:srgbClr val="0000FF"/>
                  </a:solidFill>
                  <a:latin typeface="Arial Narrow" panose="020B0604020202020204" pitchFamily="34" charset="0"/>
                </a:rPr>
                <a:t>Onde</a:t>
              </a:r>
            </a:p>
            <a:p>
              <a:pPr eaLnBrk="1" hangingPunct="1"/>
              <a:r>
                <a:rPr lang="it-IT" altLang="it-IT" sz="3200" b="1" dirty="0">
                  <a:solidFill>
                    <a:srgbClr val="0000FF"/>
                  </a:solidFill>
                  <a:latin typeface="Arial Narrow" panose="020B0604020202020204" pitchFamily="34" charset="0"/>
                </a:rPr>
                <a:t>(Continue)</a:t>
              </a:r>
            </a:p>
          </p:txBody>
        </p:sp>
        <p:sp>
          <p:nvSpPr>
            <p:cNvPr id="46094" name="TextBox 30">
              <a:extLst>
                <a:ext uri="{FF2B5EF4-FFF2-40B4-BE49-F238E27FC236}">
                  <a16:creationId xmlns:a16="http://schemas.microsoft.com/office/drawing/2014/main" id="{B5682931-654C-B34C-9CE4-BC7C06F90BC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943600" y="4724400"/>
              <a:ext cx="1736725" cy="10779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it-IT" altLang="it-IT" sz="3200" b="1">
                  <a:solidFill>
                    <a:srgbClr val="0000FF"/>
                  </a:solidFill>
                  <a:latin typeface="Arial Narrow" panose="020B0604020202020204" pitchFamily="34" charset="0"/>
                </a:rPr>
                <a:t>Particelle</a:t>
              </a:r>
            </a:p>
            <a:p>
              <a:pPr eaLnBrk="1" hangingPunct="1"/>
              <a:r>
                <a:rPr lang="it-IT" altLang="it-IT" sz="3200" b="1">
                  <a:solidFill>
                    <a:srgbClr val="0000FF"/>
                  </a:solidFill>
                  <a:latin typeface="Arial Narrow" panose="020B0604020202020204" pitchFamily="34" charset="0"/>
                </a:rPr>
                <a:t>(Discrete)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84488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Slide Number Placeholder 6">
            <a:extLst>
              <a:ext uri="{FF2B5EF4-FFF2-40B4-BE49-F238E27FC236}">
                <a16:creationId xmlns:a16="http://schemas.microsoft.com/office/drawing/2014/main" id="{3741DB87-0C2C-2D4B-9CD0-C1F6EB6A23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010400" y="6553200"/>
            <a:ext cx="2133600" cy="30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C0AC95BF-DCA6-E847-8006-CD5585486366}" type="slidenum">
              <a:rPr lang="it-IT" altLang="it-IT" sz="1400"/>
              <a:pPr eaLnBrk="1" hangingPunct="1"/>
              <a:t>5</a:t>
            </a:fld>
            <a:endParaRPr lang="it-IT" altLang="it-IT" sz="1400"/>
          </a:p>
        </p:txBody>
      </p:sp>
      <p:sp>
        <p:nvSpPr>
          <p:cNvPr id="47107" name="Footer Placeholder 6">
            <a:extLst>
              <a:ext uri="{FF2B5EF4-FFF2-40B4-BE49-F238E27FC236}">
                <a16:creationId xmlns:a16="http://schemas.microsoft.com/office/drawing/2014/main" id="{B8ACA2F4-129F-0649-9CDC-2B5F792F5C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503487" y="6402049"/>
            <a:ext cx="3248000" cy="3810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it-IT" altLang="it-IT" sz="1400"/>
              <a:t>Daniela Valenti, 2023</a:t>
            </a:r>
            <a:endParaRPr lang="it-IT" altLang="it-IT" sz="1400" dirty="0"/>
          </a:p>
        </p:txBody>
      </p:sp>
      <p:sp>
        <p:nvSpPr>
          <p:cNvPr id="47108" name="Rectangle 20">
            <a:extLst>
              <a:ext uri="{FF2B5EF4-FFF2-40B4-BE49-F238E27FC236}">
                <a16:creationId xmlns:a16="http://schemas.microsoft.com/office/drawing/2014/main" id="{F4FB7FD8-B127-304F-ADA8-BF9251B639D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590800"/>
            <a:ext cx="21336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it-IT" altLang="it-IT" sz="1600" b="1">
              <a:solidFill>
                <a:srgbClr val="FF0000"/>
              </a:solidFill>
              <a:latin typeface="Arial Narrow" panose="020B0604020202020204" pitchFamily="34" charset="0"/>
            </a:endParaRPr>
          </a:p>
          <a:p>
            <a:pPr eaLnBrk="1" hangingPunct="1"/>
            <a:endParaRPr lang="it-IT" altLang="it-IT" sz="1600" b="1">
              <a:solidFill>
                <a:srgbClr val="FF0000"/>
              </a:solidFill>
              <a:latin typeface="Arial Narrow" panose="020B0604020202020204" pitchFamily="34" charset="0"/>
            </a:endParaRPr>
          </a:p>
          <a:p>
            <a:pPr eaLnBrk="1" hangingPunct="1"/>
            <a:endParaRPr lang="it-IT" altLang="it-IT" sz="1600" b="1">
              <a:latin typeface="Arial Narrow" panose="020B0604020202020204" pitchFamily="34" charset="0"/>
            </a:endParaRPr>
          </a:p>
        </p:txBody>
      </p:sp>
      <p:sp>
        <p:nvSpPr>
          <p:cNvPr id="47109" name="Rectangle 2">
            <a:extLst>
              <a:ext uri="{FF2B5EF4-FFF2-40B4-BE49-F238E27FC236}">
                <a16:creationId xmlns:a16="http://schemas.microsoft.com/office/drawing/2014/main" id="{7C63893D-AA3C-7947-B4CB-694D4028D0A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8200" y="228600"/>
            <a:ext cx="7467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it-IT" altLang="it-IT" sz="4000" b="1">
                <a:solidFill>
                  <a:srgbClr val="FF3300"/>
                </a:solidFill>
              </a:rPr>
              <a:t>Uno sguardo alla storia</a:t>
            </a:r>
          </a:p>
        </p:txBody>
      </p:sp>
      <p:grpSp>
        <p:nvGrpSpPr>
          <p:cNvPr id="2" name="Gruppo 1">
            <a:extLst>
              <a:ext uri="{FF2B5EF4-FFF2-40B4-BE49-F238E27FC236}">
                <a16:creationId xmlns:a16="http://schemas.microsoft.com/office/drawing/2014/main" id="{12301AE8-B24F-C943-8D9F-3D4EFA10DA55}"/>
              </a:ext>
            </a:extLst>
          </p:cNvPr>
          <p:cNvGrpSpPr/>
          <p:nvPr/>
        </p:nvGrpSpPr>
        <p:grpSpPr>
          <a:xfrm>
            <a:off x="228600" y="914400"/>
            <a:ext cx="8686800" cy="4532313"/>
            <a:chOff x="228600" y="914400"/>
            <a:chExt cx="8686800" cy="4532313"/>
          </a:xfrm>
        </p:grpSpPr>
        <p:sp>
          <p:nvSpPr>
            <p:cNvPr id="47110" name="TextBox 17">
              <a:extLst>
                <a:ext uri="{FF2B5EF4-FFF2-40B4-BE49-F238E27FC236}">
                  <a16:creationId xmlns:a16="http://schemas.microsoft.com/office/drawing/2014/main" id="{4A4DD106-F54D-BA40-BEA0-DAD26BD162A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10000" y="914400"/>
              <a:ext cx="1524000" cy="6461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it-IT" altLang="it-IT" sz="3600" b="1"/>
                <a:t>Luce</a:t>
              </a:r>
            </a:p>
          </p:txBody>
        </p:sp>
        <p:cxnSp>
          <p:nvCxnSpPr>
            <p:cNvPr id="23" name="Straight Arrow Connector 22">
              <a:extLst>
                <a:ext uri="{FF2B5EF4-FFF2-40B4-BE49-F238E27FC236}">
                  <a16:creationId xmlns:a16="http://schemas.microsoft.com/office/drawing/2014/main" id="{6B5EE6F8-DFE8-5A4A-A586-7D005A08142B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rot="10800000" flipV="1">
              <a:off x="2514600" y="1447800"/>
              <a:ext cx="1981200" cy="695325"/>
            </a:xfrm>
            <a:prstGeom prst="straightConnector1">
              <a:avLst/>
            </a:prstGeom>
            <a:noFill/>
            <a:ln w="25400">
              <a:solidFill>
                <a:srgbClr val="0000FF"/>
              </a:solidFill>
              <a:round/>
              <a:headEnd/>
              <a:tailEnd type="arrow" w="med" len="med"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5" name="Straight Arrow Connector 24">
              <a:extLst>
                <a:ext uri="{FF2B5EF4-FFF2-40B4-BE49-F238E27FC236}">
                  <a16:creationId xmlns:a16="http://schemas.microsoft.com/office/drawing/2014/main" id="{6FF071C8-E264-3744-83E0-277603C2A1FB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4495800" y="1447800"/>
              <a:ext cx="2133600" cy="609600"/>
            </a:xfrm>
            <a:prstGeom prst="straightConnector1">
              <a:avLst/>
            </a:prstGeom>
            <a:noFill/>
            <a:ln w="25400">
              <a:solidFill>
                <a:srgbClr val="806663"/>
              </a:solidFill>
              <a:round/>
              <a:headEnd/>
              <a:tailEnd type="arrow" w="med" len="med"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47113" name="TextBox 29">
              <a:extLst>
                <a:ext uri="{FF2B5EF4-FFF2-40B4-BE49-F238E27FC236}">
                  <a16:creationId xmlns:a16="http://schemas.microsoft.com/office/drawing/2014/main" id="{7B8553FE-95F9-E647-9BBB-5CD9A53A98A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81200" y="1981200"/>
              <a:ext cx="1044575" cy="584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it-IT" altLang="it-IT" sz="3200" b="1">
                  <a:solidFill>
                    <a:srgbClr val="0000FF"/>
                  </a:solidFill>
                  <a:latin typeface="Arial Narrow" panose="020B0604020202020204" pitchFamily="34" charset="0"/>
                </a:rPr>
                <a:t>Onde</a:t>
              </a:r>
            </a:p>
          </p:txBody>
        </p:sp>
        <p:sp>
          <p:nvSpPr>
            <p:cNvPr id="47114" name="TextBox 30">
              <a:extLst>
                <a:ext uri="{FF2B5EF4-FFF2-40B4-BE49-F238E27FC236}">
                  <a16:creationId xmlns:a16="http://schemas.microsoft.com/office/drawing/2014/main" id="{0C319DB2-C865-8345-9A64-CE82BDDBB20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019800" y="1981200"/>
              <a:ext cx="1681163" cy="584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it-IT" altLang="it-IT" sz="3200" b="1">
                  <a:solidFill>
                    <a:srgbClr val="0000FF"/>
                  </a:solidFill>
                  <a:latin typeface="Arial Narrow" panose="020B0604020202020204" pitchFamily="34" charset="0"/>
                </a:rPr>
                <a:t>Particelle</a:t>
              </a:r>
            </a:p>
          </p:txBody>
        </p:sp>
        <p:pic>
          <p:nvPicPr>
            <p:cNvPr id="47115" name="Picture 21" descr="Newton.jpg">
              <a:extLst>
                <a:ext uri="{FF2B5EF4-FFF2-40B4-BE49-F238E27FC236}">
                  <a16:creationId xmlns:a16="http://schemas.microsoft.com/office/drawing/2014/main" id="{E1562F57-7F92-664A-8673-6DE1987FA7A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787" t="5556" r="32483" b="52222"/>
            <a:stretch>
              <a:fillRect/>
            </a:stretch>
          </p:blipFill>
          <p:spPr bwMode="auto">
            <a:xfrm>
              <a:off x="5105400" y="2514600"/>
              <a:ext cx="1739900" cy="2362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7116" name="TextBox 23">
              <a:extLst>
                <a:ext uri="{FF2B5EF4-FFF2-40B4-BE49-F238E27FC236}">
                  <a16:creationId xmlns:a16="http://schemas.microsoft.com/office/drawing/2014/main" id="{3A0AC793-055B-9B44-8471-4347C935593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257800" y="4800600"/>
              <a:ext cx="1295400" cy="6461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it-IT" altLang="it-IT" sz="1800" b="1">
                  <a:latin typeface="Arial Narrow" panose="020B0604020202020204" pitchFamily="34" charset="0"/>
                </a:rPr>
                <a:t>I. Newton</a:t>
              </a:r>
            </a:p>
            <a:p>
              <a:pPr algn="ctr" eaLnBrk="1" hangingPunct="1"/>
              <a:r>
                <a:rPr lang="it-IT" altLang="it-IT" sz="1800" b="1"/>
                <a:t>1</a:t>
              </a:r>
              <a:r>
                <a:rPr lang="it-IT" altLang="it-IT" sz="1800" b="1">
                  <a:latin typeface="Arial Narrow" panose="020B0604020202020204" pitchFamily="34" charset="0"/>
                </a:rPr>
                <a:t>642 – 1727</a:t>
              </a:r>
              <a:r>
                <a:rPr lang="it-IT" altLang="it-IT" sz="1800">
                  <a:latin typeface="Arial Narrow" panose="020B0604020202020204" pitchFamily="34" charset="0"/>
                </a:rPr>
                <a:t> </a:t>
              </a:r>
            </a:p>
          </p:txBody>
        </p:sp>
        <p:pic>
          <p:nvPicPr>
            <p:cNvPr id="47117" name="Picture 25" descr="Albert_Einstein_(Nobel).jpg">
              <a:extLst>
                <a:ext uri="{FF2B5EF4-FFF2-40B4-BE49-F238E27FC236}">
                  <a16:creationId xmlns:a16="http://schemas.microsoft.com/office/drawing/2014/main" id="{4DEEEBE3-D372-FC40-98F1-AFB40185899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286" t="4546" r="11429" b="27274"/>
            <a:stretch>
              <a:fillRect/>
            </a:stretch>
          </p:blipFill>
          <p:spPr bwMode="auto">
            <a:xfrm>
              <a:off x="7010400" y="2514600"/>
              <a:ext cx="1905000" cy="23161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7118" name="TextBox 26">
              <a:extLst>
                <a:ext uri="{FF2B5EF4-FFF2-40B4-BE49-F238E27FC236}">
                  <a16:creationId xmlns:a16="http://schemas.microsoft.com/office/drawing/2014/main" id="{E5AE352E-2287-0040-8CBD-F21EEEA3D12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239000" y="4800600"/>
              <a:ext cx="1524000" cy="6461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it-IT" altLang="it-IT" sz="1800" b="1">
                  <a:latin typeface="Arial Narrow" panose="020B0604020202020204" pitchFamily="34" charset="0"/>
                </a:rPr>
                <a:t>A. Einstein</a:t>
              </a:r>
            </a:p>
            <a:p>
              <a:pPr algn="ctr" eaLnBrk="1" hangingPunct="1"/>
              <a:r>
                <a:rPr lang="it-IT" altLang="it-IT" sz="1800" b="1">
                  <a:latin typeface="Arial Narrow" panose="020B0604020202020204" pitchFamily="34" charset="0"/>
                </a:rPr>
                <a:t>1879 – 1955</a:t>
              </a:r>
              <a:r>
                <a:rPr lang="it-IT" altLang="it-IT" sz="1800">
                  <a:latin typeface="Arial Narrow" panose="020B0604020202020204" pitchFamily="34" charset="0"/>
                </a:rPr>
                <a:t> </a:t>
              </a:r>
            </a:p>
          </p:txBody>
        </p:sp>
        <p:pic>
          <p:nvPicPr>
            <p:cNvPr id="47119" name="Picture 31" descr="Christiaan_Huygens.jpg">
              <a:extLst>
                <a:ext uri="{FF2B5EF4-FFF2-40B4-BE49-F238E27FC236}">
                  <a16:creationId xmlns:a16="http://schemas.microsoft.com/office/drawing/2014/main" id="{E380B942-6506-2949-88B2-303E88984C6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732" t="5000" r="24913" b="51500"/>
            <a:stretch>
              <a:fillRect/>
            </a:stretch>
          </p:blipFill>
          <p:spPr bwMode="auto">
            <a:xfrm>
              <a:off x="228600" y="2590800"/>
              <a:ext cx="1981200" cy="2209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7120" name="TextBox 32">
              <a:extLst>
                <a:ext uri="{FF2B5EF4-FFF2-40B4-BE49-F238E27FC236}">
                  <a16:creationId xmlns:a16="http://schemas.microsoft.com/office/drawing/2014/main" id="{1F451C4C-9B0C-9849-8A98-5727854FB20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57200" y="4724400"/>
              <a:ext cx="1295400" cy="6461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it-IT" altLang="it-IT" sz="1800" b="1">
                  <a:latin typeface="Arial Narrow" panose="020B0604020202020204" pitchFamily="34" charset="0"/>
                </a:rPr>
                <a:t>C. Huygens</a:t>
              </a:r>
            </a:p>
            <a:p>
              <a:pPr algn="ctr" eaLnBrk="1" hangingPunct="1"/>
              <a:r>
                <a:rPr lang="it-IT" altLang="it-IT" sz="1800" b="1"/>
                <a:t>1</a:t>
              </a:r>
              <a:r>
                <a:rPr lang="it-IT" altLang="it-IT" sz="1800" b="1">
                  <a:latin typeface="Arial Narrow" panose="020B0604020202020204" pitchFamily="34" charset="0"/>
                </a:rPr>
                <a:t>629 – 1695</a:t>
              </a:r>
              <a:r>
                <a:rPr lang="it-IT" altLang="it-IT" sz="1800">
                  <a:latin typeface="Arial Narrow" panose="020B0604020202020204" pitchFamily="34" charset="0"/>
                </a:rPr>
                <a:t> </a:t>
              </a:r>
            </a:p>
          </p:txBody>
        </p:sp>
        <p:pic>
          <p:nvPicPr>
            <p:cNvPr id="47121" name="Picture 27" descr="James_Clerk_Maxwell.png">
              <a:extLst>
                <a:ext uri="{FF2B5EF4-FFF2-40B4-BE49-F238E27FC236}">
                  <a16:creationId xmlns:a16="http://schemas.microsoft.com/office/drawing/2014/main" id="{5F198344-40A1-7C4F-B441-2D210B365674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372" t="6281" r="20998" b="36433"/>
            <a:stretch>
              <a:fillRect/>
            </a:stretch>
          </p:blipFill>
          <p:spPr bwMode="auto">
            <a:xfrm>
              <a:off x="2590800" y="2590800"/>
              <a:ext cx="1909763" cy="2209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7122" name="Rectangle 37">
              <a:extLst>
                <a:ext uri="{FF2B5EF4-FFF2-40B4-BE49-F238E27FC236}">
                  <a16:creationId xmlns:a16="http://schemas.microsoft.com/office/drawing/2014/main" id="{5EF134F0-2312-5547-A26A-AC9A76FDAFB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43200" y="4724400"/>
              <a:ext cx="1524000" cy="6461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it-IT" altLang="it-IT" sz="1800" b="1">
                  <a:latin typeface="Arial Narrow" panose="020B0604020202020204" pitchFamily="34" charset="0"/>
                </a:rPr>
                <a:t>J. Maxwell</a:t>
              </a:r>
            </a:p>
            <a:p>
              <a:pPr algn="ctr" eaLnBrk="1" hangingPunct="1"/>
              <a:r>
                <a:rPr lang="it-IT" altLang="it-IT" sz="1800" b="1">
                  <a:latin typeface="Arial Narrow" panose="020B0604020202020204" pitchFamily="34" charset="0"/>
                </a:rPr>
                <a:t>1831 – 1879</a:t>
              </a:r>
              <a:endParaRPr lang="it-IT" altLang="it-IT" sz="1800">
                <a:latin typeface="Arial Narrow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194408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Slide Number Placeholder 6">
            <a:extLst>
              <a:ext uri="{FF2B5EF4-FFF2-40B4-BE49-F238E27FC236}">
                <a16:creationId xmlns:a16="http://schemas.microsoft.com/office/drawing/2014/main" id="{3B490D60-7D77-7C41-A57F-CF70891953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010400" y="6553200"/>
            <a:ext cx="2133600" cy="30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CACF8C1E-3B7F-4E46-A069-8DB84301F17F}" type="slidenum">
              <a:rPr lang="it-IT" altLang="it-IT" sz="1400"/>
              <a:pPr eaLnBrk="1" hangingPunct="1"/>
              <a:t>6</a:t>
            </a:fld>
            <a:endParaRPr lang="it-IT" altLang="it-IT" sz="1400"/>
          </a:p>
        </p:txBody>
      </p:sp>
      <p:sp>
        <p:nvSpPr>
          <p:cNvPr id="49155" name="Footer Placeholder 6">
            <a:extLst>
              <a:ext uri="{FF2B5EF4-FFF2-40B4-BE49-F238E27FC236}">
                <a16:creationId xmlns:a16="http://schemas.microsoft.com/office/drawing/2014/main" id="{7EB90CCB-3EC4-2B43-8DBE-B351ADF975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477000"/>
            <a:ext cx="3175992" cy="3810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it-IT" altLang="it-IT" sz="1400"/>
              <a:t>Daniela Valenti, 2023</a:t>
            </a:r>
            <a:endParaRPr lang="it-IT" altLang="it-IT" sz="1400" dirty="0"/>
          </a:p>
        </p:txBody>
      </p:sp>
      <p:sp>
        <p:nvSpPr>
          <p:cNvPr id="49156" name="Rectangle 20">
            <a:extLst>
              <a:ext uri="{FF2B5EF4-FFF2-40B4-BE49-F238E27FC236}">
                <a16:creationId xmlns:a16="http://schemas.microsoft.com/office/drawing/2014/main" id="{9658C719-DF37-324B-AC47-E7AD7DB0CC6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590800"/>
            <a:ext cx="21336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it-IT" altLang="it-IT" sz="1600" b="1">
              <a:solidFill>
                <a:srgbClr val="FF0000"/>
              </a:solidFill>
              <a:latin typeface="Arial Narrow" panose="020B0604020202020204" pitchFamily="34" charset="0"/>
            </a:endParaRPr>
          </a:p>
          <a:p>
            <a:pPr eaLnBrk="1" hangingPunct="1"/>
            <a:endParaRPr lang="it-IT" altLang="it-IT" sz="1600" b="1">
              <a:solidFill>
                <a:srgbClr val="FF0000"/>
              </a:solidFill>
              <a:latin typeface="Arial Narrow" panose="020B0604020202020204" pitchFamily="34" charset="0"/>
            </a:endParaRPr>
          </a:p>
          <a:p>
            <a:pPr eaLnBrk="1" hangingPunct="1"/>
            <a:endParaRPr lang="it-IT" altLang="it-IT" sz="1600" b="1">
              <a:latin typeface="Arial Narrow" panose="020B0604020202020204" pitchFamily="34" charset="0"/>
            </a:endParaRPr>
          </a:p>
        </p:txBody>
      </p:sp>
      <p:grpSp>
        <p:nvGrpSpPr>
          <p:cNvPr id="2" name="Gruppo 1">
            <a:extLst>
              <a:ext uri="{FF2B5EF4-FFF2-40B4-BE49-F238E27FC236}">
                <a16:creationId xmlns:a16="http://schemas.microsoft.com/office/drawing/2014/main" id="{9641C11B-20FA-E348-B8A4-71CE37CB3E74}"/>
              </a:ext>
            </a:extLst>
          </p:cNvPr>
          <p:cNvGrpSpPr/>
          <p:nvPr/>
        </p:nvGrpSpPr>
        <p:grpSpPr>
          <a:xfrm>
            <a:off x="838200" y="228600"/>
            <a:ext cx="7924800" cy="5065713"/>
            <a:chOff x="838200" y="228600"/>
            <a:chExt cx="7924800" cy="5065713"/>
          </a:xfrm>
        </p:grpSpPr>
        <p:sp>
          <p:nvSpPr>
            <p:cNvPr id="49157" name="Rectangle 2">
              <a:extLst>
                <a:ext uri="{FF2B5EF4-FFF2-40B4-BE49-F238E27FC236}">
                  <a16:creationId xmlns:a16="http://schemas.microsoft.com/office/drawing/2014/main" id="{0D540EA1-4386-C945-9905-6C34F786CE3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38200" y="228600"/>
              <a:ext cx="7467600" cy="609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it-IT" altLang="it-IT" sz="4000" b="1">
                  <a:solidFill>
                    <a:srgbClr val="FF3300"/>
                  </a:solidFill>
                </a:rPr>
                <a:t>Uno sguardo alla storia</a:t>
              </a:r>
            </a:p>
          </p:txBody>
        </p:sp>
        <p:sp>
          <p:nvSpPr>
            <p:cNvPr id="49158" name="TextBox 17">
              <a:extLst>
                <a:ext uri="{FF2B5EF4-FFF2-40B4-BE49-F238E27FC236}">
                  <a16:creationId xmlns:a16="http://schemas.microsoft.com/office/drawing/2014/main" id="{8A3F2ED3-FA57-9847-BEF3-1D6CE76B102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581400" y="914400"/>
              <a:ext cx="1981200" cy="6461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it-IT" altLang="it-IT" sz="3600" b="1"/>
                <a:t>Materia</a:t>
              </a:r>
            </a:p>
          </p:txBody>
        </p:sp>
        <p:cxnSp>
          <p:nvCxnSpPr>
            <p:cNvPr id="23" name="Straight Arrow Connector 22">
              <a:extLst>
                <a:ext uri="{FF2B5EF4-FFF2-40B4-BE49-F238E27FC236}">
                  <a16:creationId xmlns:a16="http://schemas.microsoft.com/office/drawing/2014/main" id="{F86B6827-E503-8F4A-8E5C-D0A2F837D00C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rot="10800000" flipV="1">
              <a:off x="2667000" y="1524000"/>
              <a:ext cx="1828800" cy="381000"/>
            </a:xfrm>
            <a:prstGeom prst="straightConnector1">
              <a:avLst/>
            </a:prstGeom>
            <a:noFill/>
            <a:ln w="25400">
              <a:solidFill>
                <a:srgbClr val="0000FF"/>
              </a:solidFill>
              <a:round/>
              <a:headEnd/>
              <a:tailEnd type="arrow" w="med" len="med"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5" name="Straight Arrow Connector 24">
              <a:extLst>
                <a:ext uri="{FF2B5EF4-FFF2-40B4-BE49-F238E27FC236}">
                  <a16:creationId xmlns:a16="http://schemas.microsoft.com/office/drawing/2014/main" id="{90CB93D2-C18B-E04B-B6AD-53F356B8B014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4495800" y="1524000"/>
              <a:ext cx="1981200" cy="381000"/>
            </a:xfrm>
            <a:prstGeom prst="straightConnector1">
              <a:avLst/>
            </a:prstGeom>
            <a:noFill/>
            <a:ln w="25400">
              <a:solidFill>
                <a:srgbClr val="806663"/>
              </a:solidFill>
              <a:round/>
              <a:headEnd/>
              <a:tailEnd type="arrow" w="med" len="med"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49161" name="TextBox 29">
              <a:extLst>
                <a:ext uri="{FF2B5EF4-FFF2-40B4-BE49-F238E27FC236}">
                  <a16:creationId xmlns:a16="http://schemas.microsoft.com/office/drawing/2014/main" id="{A3E0342E-463D-D34E-92CD-93DECA25FD7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676400" y="1828800"/>
              <a:ext cx="1044575" cy="584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it-IT" altLang="it-IT" sz="3200" b="1">
                  <a:solidFill>
                    <a:srgbClr val="0000FF"/>
                  </a:solidFill>
                  <a:latin typeface="Arial Narrow" panose="020B0604020202020204" pitchFamily="34" charset="0"/>
                </a:rPr>
                <a:t>Onde</a:t>
              </a: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171C3346-B42B-F543-ABB5-CA06221546CE}"/>
                </a:ext>
              </a:extLst>
            </p:cNvPr>
            <p:cNvSpPr txBox="1"/>
            <p:nvPr/>
          </p:nvSpPr>
          <p:spPr>
            <a:xfrm>
              <a:off x="5867400" y="1905000"/>
              <a:ext cx="1681163" cy="584200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it-IT" altLang="it-IT" sz="3200" b="1">
                  <a:solidFill>
                    <a:srgbClr val="606060"/>
                  </a:solidFill>
                  <a:latin typeface="Arial Narrow" panose="020B0604020202020204" pitchFamily="34" charset="0"/>
                </a:rPr>
                <a:t>Particelle</a:t>
              </a:r>
            </a:p>
          </p:txBody>
        </p:sp>
        <p:sp>
          <p:nvSpPr>
            <p:cNvPr id="49163" name="TextBox 23">
              <a:extLst>
                <a:ext uri="{FF2B5EF4-FFF2-40B4-BE49-F238E27FC236}">
                  <a16:creationId xmlns:a16="http://schemas.microsoft.com/office/drawing/2014/main" id="{774A49ED-8507-EF47-A2F7-10873591895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181600" y="4648200"/>
              <a:ext cx="1524000" cy="6461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it-IT" altLang="it-IT" sz="1800" b="1">
                  <a:latin typeface="Arial Narrow" panose="020B0604020202020204" pitchFamily="34" charset="0"/>
                </a:rPr>
                <a:t>E. Rutherford</a:t>
              </a:r>
            </a:p>
            <a:p>
              <a:pPr algn="ctr" eaLnBrk="1" hangingPunct="1"/>
              <a:r>
                <a:rPr lang="it-IT" altLang="it-IT" sz="1800" b="1"/>
                <a:t>18</a:t>
              </a:r>
              <a:r>
                <a:rPr lang="it-IT" altLang="it-IT" sz="1800" b="1">
                  <a:latin typeface="Arial Narrow" panose="020B0604020202020204" pitchFamily="34" charset="0"/>
                </a:rPr>
                <a:t>71 – 1937</a:t>
              </a:r>
              <a:r>
                <a:rPr lang="it-IT" altLang="it-IT" sz="1800">
                  <a:latin typeface="Arial Narrow" panose="020B0604020202020204" pitchFamily="34" charset="0"/>
                </a:rPr>
                <a:t> </a:t>
              </a:r>
            </a:p>
          </p:txBody>
        </p:sp>
        <p:sp>
          <p:nvSpPr>
            <p:cNvPr id="49164" name="TextBox 26">
              <a:extLst>
                <a:ext uri="{FF2B5EF4-FFF2-40B4-BE49-F238E27FC236}">
                  <a16:creationId xmlns:a16="http://schemas.microsoft.com/office/drawing/2014/main" id="{CD5D95D1-A2B1-1947-BA87-A764D7CC555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239000" y="4648200"/>
              <a:ext cx="1524000" cy="6461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it-IT" altLang="it-IT" sz="1800" b="1">
                  <a:latin typeface="Arial Narrow" panose="020B0604020202020204" pitchFamily="34" charset="0"/>
                </a:rPr>
                <a:t>N. Bohr</a:t>
              </a:r>
            </a:p>
            <a:p>
              <a:pPr algn="ctr" eaLnBrk="1" hangingPunct="1"/>
              <a:r>
                <a:rPr lang="it-IT" altLang="it-IT" sz="1800" b="1">
                  <a:latin typeface="Arial Narrow" panose="020B0604020202020204" pitchFamily="34" charset="0"/>
                </a:rPr>
                <a:t>1885 – 1962</a:t>
              </a:r>
              <a:r>
                <a:rPr lang="it-IT" altLang="it-IT" sz="1800">
                  <a:latin typeface="Arial Narrow" panose="020B0604020202020204" pitchFamily="34" charset="0"/>
                </a:rPr>
                <a:t> </a:t>
              </a:r>
            </a:p>
          </p:txBody>
        </p:sp>
        <p:pic>
          <p:nvPicPr>
            <p:cNvPr id="49165" name="Picture 18" descr="Broglie_Big.jpg">
              <a:extLst>
                <a:ext uri="{FF2B5EF4-FFF2-40B4-BE49-F238E27FC236}">
                  <a16:creationId xmlns:a16="http://schemas.microsoft.com/office/drawing/2014/main" id="{E4347782-2396-DD41-922C-C5931AC4D20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2001" r="16000" b="48425"/>
            <a:stretch>
              <a:fillRect/>
            </a:stretch>
          </p:blipFill>
          <p:spPr bwMode="auto">
            <a:xfrm>
              <a:off x="1295400" y="2362200"/>
              <a:ext cx="1828800" cy="23034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9166" name="TextBox 19">
              <a:extLst>
                <a:ext uri="{FF2B5EF4-FFF2-40B4-BE49-F238E27FC236}">
                  <a16:creationId xmlns:a16="http://schemas.microsoft.com/office/drawing/2014/main" id="{337B3A07-C74C-0E40-B2CA-324D9A3AC52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447800" y="4648200"/>
              <a:ext cx="1447800" cy="6461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it-IT" altLang="it-IT" sz="1800" b="1">
                  <a:latin typeface="Arial Narrow" panose="020B0604020202020204" pitchFamily="34" charset="0"/>
                </a:rPr>
                <a:t>L. de Broglie</a:t>
              </a:r>
            </a:p>
            <a:p>
              <a:pPr algn="ctr" eaLnBrk="1" hangingPunct="1"/>
              <a:r>
                <a:rPr lang="it-IT" altLang="it-IT" sz="1800" b="1">
                  <a:latin typeface="Arial Narrow" panose="020B0604020202020204" pitchFamily="34" charset="0"/>
                </a:rPr>
                <a:t>1892 – 1987</a:t>
              </a:r>
              <a:r>
                <a:rPr lang="it-IT" altLang="it-IT" sz="1800">
                  <a:latin typeface="Arial Narrow" panose="020B0604020202020204" pitchFamily="34" charset="0"/>
                </a:rPr>
                <a:t> </a:t>
              </a:r>
            </a:p>
          </p:txBody>
        </p:sp>
        <p:pic>
          <p:nvPicPr>
            <p:cNvPr id="49167" name="Picture 16" descr="Ernest_Rutherford_LOC.jpg">
              <a:extLst>
                <a:ext uri="{FF2B5EF4-FFF2-40B4-BE49-F238E27FC236}">
                  <a16:creationId xmlns:a16="http://schemas.microsoft.com/office/drawing/2014/main" id="{C394D588-621F-B543-892C-89B9733B787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81600" y="2438400"/>
              <a:ext cx="1647825" cy="2209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9168" name="Picture 31" descr="Niels_Bohr.jpg">
              <a:extLst>
                <a:ext uri="{FF2B5EF4-FFF2-40B4-BE49-F238E27FC236}">
                  <a16:creationId xmlns:a16="http://schemas.microsoft.com/office/drawing/2014/main" id="{6612E2D5-B93A-2F48-B9F1-CDC331FCC3D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429" t="1515" r="11429" b="21211"/>
            <a:stretch>
              <a:fillRect/>
            </a:stretch>
          </p:blipFill>
          <p:spPr bwMode="auto">
            <a:xfrm>
              <a:off x="7162800" y="2438400"/>
              <a:ext cx="1524000" cy="2159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41132727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Slide Number Placeholder 6">
            <a:extLst>
              <a:ext uri="{FF2B5EF4-FFF2-40B4-BE49-F238E27FC236}">
                <a16:creationId xmlns:a16="http://schemas.microsoft.com/office/drawing/2014/main" id="{9931B460-2C42-E645-B9E9-D8CDE1BA9A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010400" y="6553200"/>
            <a:ext cx="2133600" cy="30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6D3F7F9A-9FDB-194C-9627-32B5F1FE032C}" type="slidenum">
              <a:rPr lang="it-IT" altLang="it-IT" sz="1400"/>
              <a:pPr eaLnBrk="1" hangingPunct="1"/>
              <a:t>7</a:t>
            </a:fld>
            <a:endParaRPr lang="it-IT" altLang="it-IT" sz="1400"/>
          </a:p>
        </p:txBody>
      </p:sp>
      <p:sp>
        <p:nvSpPr>
          <p:cNvPr id="51203" name="Footer Placeholder 6">
            <a:extLst>
              <a:ext uri="{FF2B5EF4-FFF2-40B4-BE49-F238E27FC236}">
                <a16:creationId xmlns:a16="http://schemas.microsoft.com/office/drawing/2014/main" id="{3EC5856F-85C8-B04A-8AC0-1536BF6613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488704" y="6402049"/>
            <a:ext cx="3175992" cy="3810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it-IT" altLang="it-IT" sz="1400"/>
              <a:t>Daniela Valenti, 2023</a:t>
            </a:r>
            <a:endParaRPr lang="it-IT" altLang="it-IT" sz="1400" dirty="0"/>
          </a:p>
        </p:txBody>
      </p:sp>
      <p:sp>
        <p:nvSpPr>
          <p:cNvPr id="51204" name="Rectangle 20">
            <a:extLst>
              <a:ext uri="{FF2B5EF4-FFF2-40B4-BE49-F238E27FC236}">
                <a16:creationId xmlns:a16="http://schemas.microsoft.com/office/drawing/2014/main" id="{4D43A243-B099-444D-92AD-30E52AF2877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590800"/>
            <a:ext cx="21336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it-IT" altLang="it-IT" sz="1600" b="1">
              <a:solidFill>
                <a:srgbClr val="FF0000"/>
              </a:solidFill>
              <a:latin typeface="Arial Narrow" panose="020B0604020202020204" pitchFamily="34" charset="0"/>
            </a:endParaRPr>
          </a:p>
          <a:p>
            <a:pPr eaLnBrk="1" hangingPunct="1"/>
            <a:endParaRPr lang="it-IT" altLang="it-IT" sz="1600" b="1">
              <a:solidFill>
                <a:srgbClr val="FF0000"/>
              </a:solidFill>
              <a:latin typeface="Arial Narrow" panose="020B0604020202020204" pitchFamily="34" charset="0"/>
            </a:endParaRPr>
          </a:p>
          <a:p>
            <a:pPr eaLnBrk="1" hangingPunct="1"/>
            <a:endParaRPr lang="it-IT" altLang="it-IT" sz="1600" b="1">
              <a:latin typeface="Arial Narrow" panose="020B0604020202020204" pitchFamily="34" charset="0"/>
            </a:endParaRPr>
          </a:p>
        </p:txBody>
      </p:sp>
      <p:grpSp>
        <p:nvGrpSpPr>
          <p:cNvPr id="2" name="Gruppo 1">
            <a:extLst>
              <a:ext uri="{FF2B5EF4-FFF2-40B4-BE49-F238E27FC236}">
                <a16:creationId xmlns:a16="http://schemas.microsoft.com/office/drawing/2014/main" id="{772846AD-FFA4-324D-A181-2801F48F9463}"/>
              </a:ext>
            </a:extLst>
          </p:cNvPr>
          <p:cNvGrpSpPr/>
          <p:nvPr/>
        </p:nvGrpSpPr>
        <p:grpSpPr>
          <a:xfrm>
            <a:off x="457200" y="838200"/>
            <a:ext cx="8153400" cy="5019675"/>
            <a:chOff x="457200" y="838200"/>
            <a:chExt cx="8153400" cy="5019675"/>
          </a:xfrm>
        </p:grpSpPr>
        <p:sp>
          <p:nvSpPr>
            <p:cNvPr id="36869" name="Rectangle 2">
              <a:extLst>
                <a:ext uri="{FF2B5EF4-FFF2-40B4-BE49-F238E27FC236}">
                  <a16:creationId xmlns:a16="http://schemas.microsoft.com/office/drawing/2014/main" id="{1A8384AC-28A1-594C-A992-16B39D85078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57200" y="838200"/>
              <a:ext cx="8153400" cy="838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it-IT" altLang="it-IT" sz="4000" b="1">
                  <a:solidFill>
                    <a:srgbClr val="FF3300"/>
                  </a:solidFill>
                </a:rPr>
                <a:t>Oggi la ‘realtà al microscopio’</a:t>
              </a:r>
            </a:p>
          </p:txBody>
        </p:sp>
        <p:pic>
          <p:nvPicPr>
            <p:cNvPr id="51206" name="Picture 21" descr="sangue3.jpg">
              <a:extLst>
                <a:ext uri="{FF2B5EF4-FFF2-40B4-BE49-F238E27FC236}">
                  <a16:creationId xmlns:a16="http://schemas.microsoft.com/office/drawing/2014/main" id="{8189AFA1-6679-1F4C-9950-416AA1BC878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867" r="20755"/>
            <a:stretch>
              <a:fillRect/>
            </a:stretch>
          </p:blipFill>
          <p:spPr bwMode="auto">
            <a:xfrm>
              <a:off x="533400" y="2286000"/>
              <a:ext cx="2438400" cy="2019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1207" name="Picture 25" descr="sangue.jpg">
              <a:extLst>
                <a:ext uri="{FF2B5EF4-FFF2-40B4-BE49-F238E27FC236}">
                  <a16:creationId xmlns:a16="http://schemas.microsoft.com/office/drawing/2014/main" id="{5720FEC3-D195-7840-B0E0-64B3BACF087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34000" y="1905000"/>
              <a:ext cx="2552700" cy="31877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29" name="Straight Arrow Connector 28">
              <a:extLst>
                <a:ext uri="{FF2B5EF4-FFF2-40B4-BE49-F238E27FC236}">
                  <a16:creationId xmlns:a16="http://schemas.microsoft.com/office/drawing/2014/main" id="{3F816396-5041-D045-A862-5989942AF454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2209800" y="3352800"/>
              <a:ext cx="3124200" cy="1588"/>
            </a:xfrm>
            <a:prstGeom prst="straightConnector1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 type="arrow" w="med" len="med"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51209" name="TextBox 35">
              <a:extLst>
                <a:ext uri="{FF2B5EF4-FFF2-40B4-BE49-F238E27FC236}">
                  <a16:creationId xmlns:a16="http://schemas.microsoft.com/office/drawing/2014/main" id="{1BE9A4AD-C5D7-6A43-8971-2F96E85CFC4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895600" y="2819400"/>
              <a:ext cx="2362200" cy="523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it-IT" altLang="it-IT" sz="2800" b="1">
                  <a:solidFill>
                    <a:srgbClr val="0000FF"/>
                  </a:solidFill>
                  <a:latin typeface="Arial Narrow" panose="020B0604020202020204" pitchFamily="34" charset="0"/>
                </a:rPr>
                <a:t>Ingrandimento</a:t>
              </a:r>
            </a:p>
          </p:txBody>
        </p:sp>
        <p:sp>
          <p:nvSpPr>
            <p:cNvPr id="51210" name="TextBox 36">
              <a:extLst>
                <a:ext uri="{FF2B5EF4-FFF2-40B4-BE49-F238E27FC236}">
                  <a16:creationId xmlns:a16="http://schemas.microsoft.com/office/drawing/2014/main" id="{4D260F6C-4126-E140-A5D0-3FFF88B865A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219200" y="5334000"/>
              <a:ext cx="5715000" cy="523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it-IT" altLang="it-IT" sz="2800" b="1"/>
                <a:t>La goccia di sangue è continua?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94398509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Slide Number Placeholder 6">
            <a:extLst>
              <a:ext uri="{FF2B5EF4-FFF2-40B4-BE49-F238E27FC236}">
                <a16:creationId xmlns:a16="http://schemas.microsoft.com/office/drawing/2014/main" id="{5A54C17A-1B83-C942-AD4C-441744194E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010400" y="6553200"/>
            <a:ext cx="2133600" cy="30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D5206972-1DCC-934F-906A-3FE49A839A1B}" type="slidenum">
              <a:rPr lang="it-IT" altLang="it-IT" sz="1400"/>
              <a:pPr eaLnBrk="1" hangingPunct="1"/>
              <a:t>8</a:t>
            </a:fld>
            <a:endParaRPr lang="it-IT" altLang="it-IT" sz="1400"/>
          </a:p>
        </p:txBody>
      </p:sp>
      <p:sp>
        <p:nvSpPr>
          <p:cNvPr id="53251" name="Footer Placeholder 6">
            <a:extLst>
              <a:ext uri="{FF2B5EF4-FFF2-40B4-BE49-F238E27FC236}">
                <a16:creationId xmlns:a16="http://schemas.microsoft.com/office/drawing/2014/main" id="{BB5552B3-9B0F-7042-BF75-524E2CEE6F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477000"/>
            <a:ext cx="3248000" cy="3810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it-IT" altLang="it-IT" sz="1400"/>
              <a:t>Daniela Valenti, 2023</a:t>
            </a:r>
            <a:endParaRPr lang="it-IT" altLang="it-IT" sz="1400" dirty="0"/>
          </a:p>
        </p:txBody>
      </p:sp>
      <p:sp>
        <p:nvSpPr>
          <p:cNvPr id="53252" name="Rectangle 20">
            <a:extLst>
              <a:ext uri="{FF2B5EF4-FFF2-40B4-BE49-F238E27FC236}">
                <a16:creationId xmlns:a16="http://schemas.microsoft.com/office/drawing/2014/main" id="{289F1481-16E9-2341-8990-2984F05D3B1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590800"/>
            <a:ext cx="21336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it-IT" altLang="it-IT" sz="1600" b="1">
              <a:solidFill>
                <a:srgbClr val="FF0000"/>
              </a:solidFill>
              <a:latin typeface="Arial Narrow" panose="020B0604020202020204" pitchFamily="34" charset="0"/>
            </a:endParaRPr>
          </a:p>
          <a:p>
            <a:pPr eaLnBrk="1" hangingPunct="1"/>
            <a:endParaRPr lang="it-IT" altLang="it-IT" sz="1600" b="1">
              <a:solidFill>
                <a:srgbClr val="FF0000"/>
              </a:solidFill>
              <a:latin typeface="Arial Narrow" panose="020B0604020202020204" pitchFamily="34" charset="0"/>
            </a:endParaRPr>
          </a:p>
          <a:p>
            <a:pPr eaLnBrk="1" hangingPunct="1"/>
            <a:endParaRPr lang="it-IT" altLang="it-IT" sz="1600" b="1">
              <a:latin typeface="Arial Narrow" panose="020B0604020202020204" pitchFamily="34" charset="0"/>
            </a:endParaRPr>
          </a:p>
        </p:txBody>
      </p:sp>
      <p:grpSp>
        <p:nvGrpSpPr>
          <p:cNvPr id="2" name="Gruppo 1">
            <a:extLst>
              <a:ext uri="{FF2B5EF4-FFF2-40B4-BE49-F238E27FC236}">
                <a16:creationId xmlns:a16="http://schemas.microsoft.com/office/drawing/2014/main" id="{A6581842-C9DE-0146-8657-4732D28B1056}"/>
              </a:ext>
            </a:extLst>
          </p:cNvPr>
          <p:cNvGrpSpPr/>
          <p:nvPr/>
        </p:nvGrpSpPr>
        <p:grpSpPr>
          <a:xfrm>
            <a:off x="762000" y="533400"/>
            <a:ext cx="8001000" cy="5448300"/>
            <a:chOff x="762000" y="533400"/>
            <a:chExt cx="8001000" cy="5448300"/>
          </a:xfrm>
        </p:grpSpPr>
        <p:sp>
          <p:nvSpPr>
            <p:cNvPr id="53253" name="Rectangle 2">
              <a:extLst>
                <a:ext uri="{FF2B5EF4-FFF2-40B4-BE49-F238E27FC236}">
                  <a16:creationId xmlns:a16="http://schemas.microsoft.com/office/drawing/2014/main" id="{4C122B8C-1769-284A-A6FD-EF53841CBD5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62000" y="533400"/>
              <a:ext cx="7467600" cy="762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it-IT" altLang="it-IT" sz="4000" b="1">
                  <a:solidFill>
                    <a:srgbClr val="FF3300"/>
                  </a:solidFill>
                </a:rPr>
                <a:t>Oggi la ‘realtà digitale’</a:t>
              </a:r>
            </a:p>
          </p:txBody>
        </p:sp>
        <p:pic>
          <p:nvPicPr>
            <p:cNvPr id="53254" name="Picture 7" descr="Schermata 2016-07-23 alle 11.43.47.png">
              <a:extLst>
                <a:ext uri="{FF2B5EF4-FFF2-40B4-BE49-F238E27FC236}">
                  <a16:creationId xmlns:a16="http://schemas.microsoft.com/office/drawing/2014/main" id="{7EC8FA17-31A4-4B49-AB16-B82563C3C3F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14400" y="2209800"/>
              <a:ext cx="2438400" cy="37719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3255" name="Picture 8" descr="Ingrandimento.jpg">
              <a:extLst>
                <a:ext uri="{FF2B5EF4-FFF2-40B4-BE49-F238E27FC236}">
                  <a16:creationId xmlns:a16="http://schemas.microsoft.com/office/drawing/2014/main" id="{D603D77B-CA5E-7748-92E8-4959C8CB16C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33800" y="1524000"/>
              <a:ext cx="5029200" cy="1639888"/>
            </a:xfrm>
            <a:prstGeom prst="rect">
              <a:avLst/>
            </a:prstGeom>
            <a:noFill/>
            <a:ln w="19050">
              <a:solidFill>
                <a:srgbClr val="0000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11" name="Straight Arrow Connector 10">
              <a:extLst>
                <a:ext uri="{FF2B5EF4-FFF2-40B4-BE49-F238E27FC236}">
                  <a16:creationId xmlns:a16="http://schemas.microsoft.com/office/drawing/2014/main" id="{5C44F56D-E832-0B4D-8A68-07ED8E951DD9}"/>
                </a:ext>
              </a:extLst>
            </p:cNvPr>
            <p:cNvCxnSpPr>
              <a:cxnSpLocks noChangeShapeType="1"/>
              <a:endCxn id="53257" idx="1"/>
            </p:cNvCxnSpPr>
            <p:nvPr/>
          </p:nvCxnSpPr>
          <p:spPr bwMode="auto">
            <a:xfrm flipV="1">
              <a:off x="2971800" y="1754188"/>
              <a:ext cx="762000" cy="760412"/>
            </a:xfrm>
            <a:prstGeom prst="straightConnector1">
              <a:avLst/>
            </a:prstGeom>
            <a:noFill/>
            <a:ln w="25400">
              <a:solidFill>
                <a:srgbClr val="0000FF"/>
              </a:solidFill>
              <a:round/>
              <a:headEnd/>
              <a:tailEnd type="arrow" w="med" len="med"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53257" name="TextBox 12">
              <a:extLst>
                <a:ext uri="{FF2B5EF4-FFF2-40B4-BE49-F238E27FC236}">
                  <a16:creationId xmlns:a16="http://schemas.microsoft.com/office/drawing/2014/main" id="{2E2A7B81-474A-6949-B55C-E70A496E831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733800" y="1524000"/>
              <a:ext cx="2362200" cy="4619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it-IT" altLang="it-IT" b="1">
                  <a:solidFill>
                    <a:srgbClr val="0000FF"/>
                  </a:solidFill>
                </a:rPr>
                <a:t>Ingrandimento</a:t>
              </a:r>
            </a:p>
          </p:txBody>
        </p:sp>
        <p:sp>
          <p:nvSpPr>
            <p:cNvPr id="53258" name="TextBox 19">
              <a:extLst>
                <a:ext uri="{FF2B5EF4-FFF2-40B4-BE49-F238E27FC236}">
                  <a16:creationId xmlns:a16="http://schemas.microsoft.com/office/drawing/2014/main" id="{5D5E7CFD-9E9D-6740-AC22-8303AD9FEA5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114800" y="3886200"/>
              <a:ext cx="4267200" cy="584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it-IT" altLang="it-IT" sz="3200" b="1">
                  <a:solidFill>
                    <a:srgbClr val="0000FF"/>
                  </a:solidFill>
                </a:rPr>
                <a:t>La linea è continua?</a:t>
              </a:r>
            </a:p>
          </p:txBody>
        </p:sp>
        <p:sp>
          <p:nvSpPr>
            <p:cNvPr id="53259" name="Rectangle 22">
              <a:extLst>
                <a:ext uri="{FF2B5EF4-FFF2-40B4-BE49-F238E27FC236}">
                  <a16:creationId xmlns:a16="http://schemas.microsoft.com/office/drawing/2014/main" id="{A688A883-5D7B-814F-BAD3-6D4F833D7B7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33800" y="4724400"/>
              <a:ext cx="4724400" cy="10779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it-IT" altLang="it-IT" sz="3200" b="1" dirty="0"/>
                <a:t>Che cosa è continuo in matematica?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90860839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Slide Number Placeholder 6">
            <a:extLst>
              <a:ext uri="{FF2B5EF4-FFF2-40B4-BE49-F238E27FC236}">
                <a16:creationId xmlns:a16="http://schemas.microsoft.com/office/drawing/2014/main" id="{5A54C17A-1B83-C942-AD4C-441744194E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010400" y="6553200"/>
            <a:ext cx="2133600" cy="30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D5206972-1DCC-934F-906A-3FE49A839A1B}" type="slidenum">
              <a:rPr lang="it-IT" altLang="it-IT" sz="1400"/>
              <a:pPr eaLnBrk="1" hangingPunct="1"/>
              <a:t>9</a:t>
            </a:fld>
            <a:endParaRPr lang="it-IT" altLang="it-IT" sz="1400"/>
          </a:p>
        </p:txBody>
      </p:sp>
      <p:sp>
        <p:nvSpPr>
          <p:cNvPr id="53251" name="Footer Placeholder 6">
            <a:extLst>
              <a:ext uri="{FF2B5EF4-FFF2-40B4-BE49-F238E27FC236}">
                <a16:creationId xmlns:a16="http://schemas.microsoft.com/office/drawing/2014/main" id="{BB5552B3-9B0F-7042-BF75-524E2CEE6F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477000"/>
            <a:ext cx="3248000" cy="3810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it-IT" altLang="it-IT" sz="1400"/>
              <a:t>Daniela Valenti, 2023</a:t>
            </a:r>
            <a:endParaRPr lang="it-IT" altLang="it-IT" sz="1400" dirty="0"/>
          </a:p>
        </p:txBody>
      </p:sp>
      <p:sp>
        <p:nvSpPr>
          <p:cNvPr id="53252" name="Rectangle 20">
            <a:extLst>
              <a:ext uri="{FF2B5EF4-FFF2-40B4-BE49-F238E27FC236}">
                <a16:creationId xmlns:a16="http://schemas.microsoft.com/office/drawing/2014/main" id="{289F1481-16E9-2341-8990-2984F05D3B1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590800"/>
            <a:ext cx="21336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it-IT" altLang="it-IT" sz="1600" b="1">
              <a:solidFill>
                <a:srgbClr val="FF0000"/>
              </a:solidFill>
              <a:latin typeface="Arial Narrow" panose="020B0604020202020204" pitchFamily="34" charset="0"/>
            </a:endParaRPr>
          </a:p>
          <a:p>
            <a:pPr eaLnBrk="1" hangingPunct="1"/>
            <a:endParaRPr lang="it-IT" altLang="it-IT" sz="1600" b="1">
              <a:solidFill>
                <a:srgbClr val="FF0000"/>
              </a:solidFill>
              <a:latin typeface="Arial Narrow" panose="020B0604020202020204" pitchFamily="34" charset="0"/>
            </a:endParaRPr>
          </a:p>
          <a:p>
            <a:pPr eaLnBrk="1" hangingPunct="1"/>
            <a:endParaRPr lang="it-IT" altLang="it-IT" sz="1600" b="1">
              <a:latin typeface="Arial Narrow" panose="020B0604020202020204" pitchFamily="34" charset="0"/>
            </a:endParaRPr>
          </a:p>
        </p:txBody>
      </p:sp>
      <p:sp>
        <p:nvSpPr>
          <p:cNvPr id="53253" name="Rectangle 2">
            <a:extLst>
              <a:ext uri="{FF2B5EF4-FFF2-40B4-BE49-F238E27FC236}">
                <a16:creationId xmlns:a16="http://schemas.microsoft.com/office/drawing/2014/main" id="{4C122B8C-1769-284A-A6FD-EF53841CBD5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9592" y="990750"/>
            <a:ext cx="74676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it-IT" altLang="it-IT" sz="4000" b="1" dirty="0">
                <a:solidFill>
                  <a:srgbClr val="FF3300"/>
                </a:solidFill>
              </a:rPr>
              <a:t>Discreto o continuo?</a:t>
            </a:r>
          </a:p>
        </p:txBody>
      </p:sp>
      <p:sp>
        <p:nvSpPr>
          <p:cNvPr id="53259" name="Rectangle 22">
            <a:extLst>
              <a:ext uri="{FF2B5EF4-FFF2-40B4-BE49-F238E27FC236}">
                <a16:creationId xmlns:a16="http://schemas.microsoft.com/office/drawing/2014/main" id="{A688A883-5D7B-814F-BAD3-6D4F833D7B7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33600" y="3390329"/>
            <a:ext cx="47244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it-IT" altLang="it-IT" sz="3200" b="1" dirty="0"/>
              <a:t>E in matematica?</a:t>
            </a: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542C6301-C347-E045-8BCC-547BAD4B1993}"/>
              </a:ext>
            </a:extLst>
          </p:cNvPr>
          <p:cNvSpPr txBox="1"/>
          <p:nvPr/>
        </p:nvSpPr>
        <p:spPr>
          <a:xfrm>
            <a:off x="1907704" y="1975853"/>
            <a:ext cx="589478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200" b="1" dirty="0">
                <a:solidFill>
                  <a:srgbClr val="0048BA"/>
                </a:solidFill>
              </a:rPr>
              <a:t>Nella realtà la risposta dipende da ‘come si osserva</a:t>
            </a:r>
            <a:r>
              <a:rPr lang="it-IT" sz="2800" b="1" dirty="0">
                <a:solidFill>
                  <a:srgbClr val="0048BA"/>
                </a:solidFill>
              </a:rPr>
              <a:t>’ </a:t>
            </a:r>
          </a:p>
        </p:txBody>
      </p:sp>
    </p:spTree>
    <p:extLst>
      <p:ext uri="{BB962C8B-B14F-4D97-AF65-F5344CB8AC3E}">
        <p14:creationId xmlns:p14="http://schemas.microsoft.com/office/powerpoint/2010/main" val="428836027"/>
      </p:ext>
    </p:extLst>
  </p:cSld>
  <p:clrMapOvr>
    <a:masterClrMapping/>
  </p:clrMapOvr>
</p:sld>
</file>

<file path=ppt/theme/theme1.xml><?xml version="1.0" encoding="utf-8"?>
<a:theme xmlns:a="http://schemas.openxmlformats.org/drawingml/2006/main" name="Struttura predefinita">
  <a:themeElements>
    <a:clrScheme name="Custom 2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Struttura predefinita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Struttura predefinita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12790</TotalTime>
  <Words>718</Words>
  <Application>Microsoft Macintosh PowerPoint</Application>
  <PresentationFormat>Presentazione su schermo (4:3)</PresentationFormat>
  <Paragraphs>146</Paragraphs>
  <Slides>16</Slides>
  <Notes>6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7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16</vt:i4>
      </vt:variant>
    </vt:vector>
  </HeadingPairs>
  <TitlesOfParts>
    <vt:vector size="24" baseType="lpstr">
      <vt:lpstr>ＭＳ Ｐゴシック</vt:lpstr>
      <vt:lpstr>Arial</vt:lpstr>
      <vt:lpstr>Arial Narrow</vt:lpstr>
      <vt:lpstr>Calibri</vt:lpstr>
      <vt:lpstr>Monotype Corsiva</vt:lpstr>
      <vt:lpstr>Times New Roman</vt:lpstr>
      <vt:lpstr>Wingdings</vt:lpstr>
      <vt:lpstr>Struttura predefinita</vt:lpstr>
      <vt:lpstr>Percorso dal concreto all’astratto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I numeri reali sulla retta</vt:lpstr>
      <vt:lpstr>L’assioma di continuità</vt:lpstr>
      <vt:lpstr>Continuità  e numeri reali</vt:lpstr>
    </vt:vector>
  </TitlesOfParts>
  <Manager/>
  <Company/>
  <LinksUpToDate>false</LinksUpToDate>
  <SharedDoc>false</SharedDoc>
  <HyperlinkBase/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Area e perimetro,      funzioni e ottimizzazione</dc:title>
  <dc:subject/>
  <dc:creator>Utente di Microsoft Office</dc:creator>
  <cp:keywords/>
  <dc:description/>
  <cp:lastModifiedBy>Microsoft Office User</cp:lastModifiedBy>
  <cp:revision>348</cp:revision>
  <cp:lastPrinted>2019-05-22T18:02:05Z</cp:lastPrinted>
  <dcterms:created xsi:type="dcterms:W3CDTF">2019-04-07T09:57:23Z</dcterms:created>
  <dcterms:modified xsi:type="dcterms:W3CDTF">2023-10-04T07:55:48Z</dcterms:modified>
  <cp:category/>
</cp:coreProperties>
</file>