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9" r:id="rId2"/>
    <p:sldId id="468" r:id="rId3"/>
    <p:sldId id="470" r:id="rId4"/>
    <p:sldId id="471" r:id="rId5"/>
    <p:sldId id="477" r:id="rId6"/>
    <p:sldId id="473" r:id="rId7"/>
    <p:sldId id="472" r:id="rId8"/>
    <p:sldId id="478" r:id="rId9"/>
    <p:sldId id="474" r:id="rId10"/>
    <p:sldId id="475" r:id="rId11"/>
    <p:sldId id="476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A7B53"/>
    <a:srgbClr val="FFF9EA"/>
    <a:srgbClr val="0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94607"/>
  </p:normalViewPr>
  <p:slideViewPr>
    <p:cSldViewPr>
      <p:cViewPr varScale="1">
        <p:scale>
          <a:sx n="119" d="100"/>
          <a:sy n="119" d="100"/>
        </p:scale>
        <p:origin x="1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34EB0-E901-654E-A450-45CAF999E8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F0ED3-933F-7B4F-B952-793893EBF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D71CB-B159-0F41-AF51-B3E50823012D}" type="datetime1">
              <a:rPr lang="it-IT" altLang="it-IT"/>
              <a:pPr/>
              <a:t>06/12/21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771C9-C58C-FD4D-B195-AC445620CA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B41E8-4B67-6243-B140-D619563B07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2D69D1-9298-1C4D-9FAA-6AF979E1A5E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1D68B-4031-4A40-BD61-D68815CE3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49F63-8209-D74A-85DE-9FA0D2E058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20E840-6F04-8940-BDBA-72CE652283C4}" type="datetime1">
              <a:rPr lang="it-IT" altLang="it-IT"/>
              <a:pPr/>
              <a:t>06/12/21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DBBE6B-9CED-D743-A397-A11C58AC6F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3D19DB-2174-3749-B97B-34D036474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7799-B17C-8240-871D-FEE0AB4789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79BD8-362C-FF4A-986B-3DFC350AE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499C75-24B5-9B4E-A012-A4A7AD11CCB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4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62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99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03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12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48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84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51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01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64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2D5A-4823-E64A-858B-9B5DF68D0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7C121D-9793-5E4F-9CDE-42CBAD8CC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236835-8023-0D44-9055-1E6846183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E567E-3A0C-7644-B224-EF09900DCD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47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EE049-9C83-4545-AB39-618329315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576AFC-063A-D041-8E14-3B7021043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71E2D8-6F9A-B041-94FC-69E0DBE16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4FA4B-7127-1142-8E41-DC712E80ED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2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F05706-4400-E144-8662-B0C17B99C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FD7028-FF6D-474D-A8B2-ACE12A752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D84D0E-FDD6-7143-92EC-1DA28007F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D5D1C-763F-FC41-BB5C-D9D86DA6F5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147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919CE-8D4B-3741-AFD4-9758F1A3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D99A30-284A-0C41-AF9C-2EE7C65FC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DF72F3-0D3B-A541-851B-2538DC5B5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7E20A-29AF-0740-9695-A7704D9A00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60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AF59A0-881C-2844-9A5D-BD85635BB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855EE75-05F0-634F-8605-4F54CC931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E47A6E7-B89F-454A-97A8-550088A34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C67A2-2C76-BE4A-A9AC-2C9B3E526A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2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5C07AE-86E4-F249-B303-6F2D8669A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129FB4-C599-D045-9CBC-EB193D0BE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424A54-7027-A54D-9215-2077B7827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8D7C0-4F5E-9542-A25A-0D4102BF1E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073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27EB1-957D-4E46-86A5-5B41A68C2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A6950-32D0-8A4F-AB3E-C06DA5820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DE11EC-9072-8748-9712-0A82041AE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B1F94-55B0-BA4F-988A-CE00DC8F52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2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6154A-698A-E34C-9932-29DA168A9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05CEA9-60F6-8B4A-AA4B-C83B9A806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F1D33-AEAB-4D4B-ABC8-79F9D494C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19C48-97F0-394E-9281-8C8319FD05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654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4BE13-F8C9-0443-B593-B6542B09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0CF86-5FEF-8640-9304-5D3E5D50D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C06647-7214-944C-B976-2A34CC6A2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A19E9-237A-C04B-A404-7E1D2B2117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03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F43092-A27B-4744-A4E2-AAC298E8F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22988E-7971-1B47-820A-E26FEB080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5B323C-BA67-D347-B080-1D763B3C0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2D008-15FA-EF4E-9227-FBD1EA83C0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115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E86AEE-C4B8-8341-81A5-DD0979C33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C65E0A-A829-174D-95B1-A389A4F6E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FA0EF-E949-9C47-AA07-115AA3CBE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36AAD-93DF-6143-A27B-D205BD9B88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7C22F7-115B-FA4F-B439-7EB2BD07C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7576C-6A14-8B40-A330-D82FCB2CA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5052B1-44D0-F44C-BB6C-6AC3CD62C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3C3EC-6308-284A-9D43-AE2BF2CB24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091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90339-241E-F64C-B561-895CDB69D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F0FDB-5716-BA43-B923-DEA5A353C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D91C0-3C51-704A-835B-FB56EFDD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773E-DDF7-CC4A-BA7F-F96A14B060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367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55C00-2E7F-FA48-AF21-A47F5E429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43840-ED1C-CE4B-A9E4-D577E2295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DC1AD-56DE-DE45-839C-AE0300737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E468E-3344-BF47-B2A2-B308966D39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3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AC42EC-AA28-9647-93CE-65823B4F6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A6CA05-1BDE-7C47-9E99-673FECC91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DEFE74-4B23-8F4E-9D6C-5F67BB384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1FC29B-9A1C-B247-9312-58A72114A4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21EA82-CCF1-F94B-A935-9EA82CBEB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A16717-E36C-6C43-98F6-9196CA15512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302" y="285513"/>
            <a:ext cx="8353425" cy="686971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Nelle lezioni sui numeri cosa scelgo?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9131C6-CA91-B54A-804F-D7EDDE0A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8702"/>
            <a:ext cx="7441957" cy="38714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AF8627-3128-8A47-BF06-CD9993635569}"/>
              </a:ext>
            </a:extLst>
          </p:cNvPr>
          <p:cNvSpPr txBox="1"/>
          <p:nvPr/>
        </p:nvSpPr>
        <p:spPr>
          <a:xfrm>
            <a:off x="1461984" y="5294642"/>
            <a:ext cx="6194063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Lezione sintetica o lezione attiva?</a:t>
            </a:r>
          </a:p>
          <a:p>
            <a:r>
              <a:rPr lang="it-IT" sz="2800" b="1" dirty="0"/>
              <a:t>Approfondimenti o richiami? </a:t>
            </a:r>
          </a:p>
        </p:txBody>
      </p:sp>
    </p:spTree>
    <p:extLst>
      <p:ext uri="{BB962C8B-B14F-4D97-AF65-F5344CB8AC3E}">
        <p14:creationId xmlns:p14="http://schemas.microsoft.com/office/powerpoint/2010/main" val="37014478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748897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3490" y="657010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218" y="6564412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3A90161-0E3F-A149-997B-ED97395128B8}"/>
              </a:ext>
            </a:extLst>
          </p:cNvPr>
          <p:cNvGrpSpPr/>
          <p:nvPr/>
        </p:nvGrpSpPr>
        <p:grpSpPr>
          <a:xfrm>
            <a:off x="246847" y="693777"/>
            <a:ext cx="8641604" cy="5996071"/>
            <a:chOff x="246847" y="693777"/>
            <a:chExt cx="8641604" cy="599607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54F22CC-27C2-3841-AB89-38D69676F42D}"/>
                </a:ext>
              </a:extLst>
            </p:cNvPr>
            <p:cNvSpPr txBox="1"/>
            <p:nvPr/>
          </p:nvSpPr>
          <p:spPr>
            <a:xfrm>
              <a:off x="2919739" y="693777"/>
              <a:ext cx="3096344" cy="523220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FFF9EA"/>
                  </a:solidFill>
                </a:rPr>
                <a:t>Approfondimenti</a:t>
              </a: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3A587864-EE08-004D-8F70-02EA8CBD7FA8}"/>
                </a:ext>
              </a:extLst>
            </p:cNvPr>
            <p:cNvSpPr txBox="1"/>
            <p:nvPr/>
          </p:nvSpPr>
          <p:spPr>
            <a:xfrm>
              <a:off x="335306" y="1246590"/>
              <a:ext cx="855314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b="1" dirty="0"/>
                <a:t>Pensati per attività di potenziamento o per studenti con particolari interessi scientifici, sono di vario tipo; ad esempio: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200" b="1" dirty="0"/>
                <a:t>letture che approfondiscono la storia della matematica già presente nelle lezioni;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200" b="1" dirty="0"/>
                <a:t>studio di temi collegati anche ad altre discipline e in particolare alla fisica;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200" b="1" dirty="0"/>
                <a:t>dimostrazioni più generali di quelle date nelle lezioni;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200" b="1" dirty="0"/>
                <a:t>‘curiosità matematiche’ non trattate in classe;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200" b="1" dirty="0"/>
                <a:t>indicazioni per usare la calcolatrice o particolari software.</a:t>
              </a:r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F23356FD-C76C-9F44-B16D-7E160A47D848}"/>
                </a:ext>
              </a:extLst>
            </p:cNvPr>
            <p:cNvGrpSpPr/>
            <p:nvPr/>
          </p:nvGrpSpPr>
          <p:grpSpPr>
            <a:xfrm>
              <a:off x="246847" y="4518772"/>
              <a:ext cx="8370219" cy="2171076"/>
              <a:chOff x="246847" y="4518772"/>
              <a:chExt cx="8370219" cy="2171076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9CFB722F-1F2E-3044-8E9E-81CCC4EEE9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847" y="4611645"/>
                <a:ext cx="2188947" cy="197875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ACAA0C1B-FD9C-224C-BF88-0E19984D4B4D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8053">
                <a:off x="2496558" y="4819974"/>
                <a:ext cx="2606723" cy="572917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EC89E61B-FAE8-5C4A-AB14-61BBFA2ED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66154">
                <a:off x="2469180" y="5497324"/>
                <a:ext cx="3906435" cy="787674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8C4D2B9-9CF8-E749-A02B-FB37B4E09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3288" y="4518772"/>
                <a:ext cx="3468855" cy="434383"/>
              </a:xfrm>
              <a:prstGeom prst="rect">
                <a:avLst/>
              </a:prstGeom>
            </p:spPr>
          </p:pic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B06E681C-CF79-6C46-840C-691B410222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824" t="3078" b="8830"/>
              <a:stretch/>
            </p:blipFill>
            <p:spPr>
              <a:xfrm>
                <a:off x="6450590" y="5012246"/>
                <a:ext cx="2166476" cy="16776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523942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864096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46657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1097" y="6350751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637581" y="908819"/>
            <a:ext cx="1720552" cy="523220"/>
          </a:xfrm>
          <a:prstGeom prst="rect">
            <a:avLst/>
          </a:prstGeom>
          <a:solidFill>
            <a:srgbClr val="3A7B53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Richiami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611311" y="1432039"/>
            <a:ext cx="8353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Sono pensati per le attività di recupero o consolidamento per un singolo studente o per l’intera classe; comprendono,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brevi presentazioni </a:t>
            </a:r>
            <a:r>
              <a:rPr lang="it-IT" sz="2200" b="1" dirty="0" err="1"/>
              <a:t>Power</a:t>
            </a:r>
            <a:r>
              <a:rPr lang="it-IT" sz="2200" b="1" dirty="0"/>
              <a:t> Point e pdf;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attività da proporre agli studenti con il supporto di adeguati software didattici;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verifiche degli esiti del recupero;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8E88852-647E-E64E-9C59-D4F066089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2" b="1992"/>
          <a:stretch/>
        </p:blipFill>
        <p:spPr>
          <a:xfrm>
            <a:off x="2174976" y="4176815"/>
            <a:ext cx="5225845" cy="2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1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404664"/>
            <a:ext cx="8353425" cy="1567321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Dipende …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61C25D-E894-094E-9F3F-15DB2C9F3C8B}"/>
              </a:ext>
            </a:extLst>
          </p:cNvPr>
          <p:cNvSpPr txBox="1"/>
          <p:nvPr/>
        </p:nvSpPr>
        <p:spPr>
          <a:xfrm>
            <a:off x="1385646" y="1638539"/>
            <a:ext cx="637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Informazioni per scegliere al meglio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BD4C6B48-92CD-9540-A5A8-359534EBA079}"/>
              </a:ext>
            </a:extLst>
          </p:cNvPr>
          <p:cNvSpPr/>
          <p:nvPr/>
        </p:nvSpPr>
        <p:spPr>
          <a:xfrm rot="20193399">
            <a:off x="5059999" y="3047133"/>
            <a:ext cx="3507794" cy="173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Lezione sintetica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9C38AFC6-7979-E644-A77B-A9AC19594778}"/>
              </a:ext>
            </a:extLst>
          </p:cNvPr>
          <p:cNvSpPr/>
          <p:nvPr/>
        </p:nvSpPr>
        <p:spPr>
          <a:xfrm rot="1201399">
            <a:off x="1152813" y="3106940"/>
            <a:ext cx="3301851" cy="1669225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Lezione attiva</a:t>
            </a:r>
          </a:p>
        </p:txBody>
      </p:sp>
    </p:spTree>
    <p:extLst>
      <p:ext uri="{BB962C8B-B14F-4D97-AF65-F5344CB8AC3E}">
        <p14:creationId xmlns:p14="http://schemas.microsoft.com/office/powerpoint/2010/main" val="26438154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3425" cy="864096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23456" y="1268760"/>
            <a:ext cx="309634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sintetica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0023FA-5607-F345-A4C8-42A59BF31040}"/>
              </a:ext>
            </a:extLst>
          </p:cNvPr>
          <p:cNvSpPr txBox="1"/>
          <p:nvPr/>
        </p:nvSpPr>
        <p:spPr>
          <a:xfrm>
            <a:off x="401938" y="2248467"/>
            <a:ext cx="8642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0000FF"/>
                </a:solidFill>
              </a:rPr>
              <a:t>Presentazione</a:t>
            </a:r>
            <a:r>
              <a:rPr lang="it-IT" b="1" dirty="0"/>
              <a:t> (</a:t>
            </a:r>
            <a:r>
              <a:rPr lang="it-IT" b="1" dirty="0" err="1"/>
              <a:t>pptx</a:t>
            </a:r>
            <a:r>
              <a:rPr lang="it-IT" b="1" dirty="0"/>
              <a:t> e pdf)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Sintetica (15 - 25 slide con video di 1-2 minuti)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Senza interruzioni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Contenuti essenziali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1AC9D-218E-C844-8B84-56520CCA9384}"/>
              </a:ext>
            </a:extLst>
          </p:cNvPr>
          <p:cNvSpPr txBox="1"/>
          <p:nvPr/>
        </p:nvSpPr>
        <p:spPr>
          <a:xfrm>
            <a:off x="412318" y="3828047"/>
            <a:ext cx="793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b="1" dirty="0">
                <a:solidFill>
                  <a:srgbClr val="0000FF"/>
                </a:solidFill>
              </a:rPr>
              <a:t>Altri materiali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Quesiti (scheda di  1- 2 pagine)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Risposte ai quesiti (</a:t>
            </a:r>
            <a:r>
              <a:rPr lang="it-IT" b="1" dirty="0" err="1"/>
              <a:t>Pptx</a:t>
            </a:r>
            <a:r>
              <a:rPr lang="it-IT" b="1" dirty="0"/>
              <a:t> e pdf, circa 8-10 slide)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Verifica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Esercizi</a:t>
            </a:r>
          </a:p>
        </p:txBody>
      </p:sp>
    </p:spTree>
    <p:extLst>
      <p:ext uri="{BB962C8B-B14F-4D97-AF65-F5344CB8AC3E}">
        <p14:creationId xmlns:p14="http://schemas.microsoft.com/office/powerpoint/2010/main" val="25213782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7" y="-34550"/>
            <a:ext cx="8353425" cy="864096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 di scelte didattiche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117798" y="773055"/>
            <a:ext cx="309634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sintetica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0023FA-5607-F345-A4C8-42A59BF31040}"/>
              </a:ext>
            </a:extLst>
          </p:cNvPr>
          <p:cNvSpPr txBox="1"/>
          <p:nvPr/>
        </p:nvSpPr>
        <p:spPr>
          <a:xfrm>
            <a:off x="4104928" y="1413727"/>
            <a:ext cx="4896544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it-IT" b="1" dirty="0">
                <a:solidFill>
                  <a:srgbClr val="3A7B5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Lezione frontale completa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Presentazione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Quesiti per attività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Correzione dell’attività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Esercizi per casa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1AC9D-218E-C844-8B84-56520CCA9384}"/>
              </a:ext>
            </a:extLst>
          </p:cNvPr>
          <p:cNvSpPr txBox="1"/>
          <p:nvPr/>
        </p:nvSpPr>
        <p:spPr>
          <a:xfrm>
            <a:off x="241683" y="3910560"/>
            <a:ext cx="6562565" cy="1938992"/>
          </a:xfrm>
          <a:prstGeom prst="rect">
            <a:avLst/>
          </a:prstGeom>
          <a:solidFill>
            <a:srgbClr val="FFF9EA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it-IT" b="1" dirty="0" err="1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Flipped</a:t>
            </a:r>
            <a:r>
              <a:rPr lang="it-IT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classroom</a:t>
            </a:r>
            <a:r>
              <a:rPr lang="it-IT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(classe capovolta)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Presentazione data per casa agli studenti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Quesiti in classe con supporto delle risposte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Esercizi per casa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4339B2-316F-E649-BA5F-B8F13FD800C0}"/>
              </a:ext>
            </a:extLst>
          </p:cNvPr>
          <p:cNvSpPr txBox="1"/>
          <p:nvPr/>
        </p:nvSpPr>
        <p:spPr>
          <a:xfrm>
            <a:off x="107504" y="1461816"/>
            <a:ext cx="3888432" cy="1569660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t-IT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Lezione frontale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breve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Presentazione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Quesiti dati per casa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Esercizi per casa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0E24A9-966A-0749-8EA9-05A22CB5F517}"/>
              </a:ext>
            </a:extLst>
          </p:cNvPr>
          <p:cNvSpPr txBox="1"/>
          <p:nvPr/>
        </p:nvSpPr>
        <p:spPr>
          <a:xfrm>
            <a:off x="7236296" y="4074617"/>
            <a:ext cx="166652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Altro…</a:t>
            </a:r>
          </a:p>
        </p:txBody>
      </p:sp>
    </p:spTree>
    <p:extLst>
      <p:ext uri="{BB962C8B-B14F-4D97-AF65-F5344CB8AC3E}">
        <p14:creationId xmlns:p14="http://schemas.microsoft.com/office/powerpoint/2010/main" val="4869844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6" y="332656"/>
            <a:ext cx="8353425" cy="864096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chi e quando posso proporre i materiali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23456" y="1457034"/>
            <a:ext cx="309634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sintetica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6617BB-7A66-F84A-A9A3-A61474502F85}"/>
              </a:ext>
            </a:extLst>
          </p:cNvPr>
          <p:cNvSpPr txBox="1"/>
          <p:nvPr/>
        </p:nvSpPr>
        <p:spPr>
          <a:xfrm>
            <a:off x="371158" y="2348880"/>
            <a:ext cx="8784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Propongo in classe l’intera lezione quando è utile o necessario richiamare contenuti di base.</a:t>
            </a:r>
          </a:p>
          <a:p>
            <a:endParaRPr lang="it-IT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Propongo a uno studente che ha difficoltà o lacune di base di studiare a casa la presentazione e rispondere ai quesiti.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047199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53425" cy="864096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243672" y="1196752"/>
            <a:ext cx="2656656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attiva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0023FA-5607-F345-A4C8-42A59BF31040}"/>
              </a:ext>
            </a:extLst>
          </p:cNvPr>
          <p:cNvSpPr txBox="1"/>
          <p:nvPr/>
        </p:nvSpPr>
        <p:spPr>
          <a:xfrm>
            <a:off x="215008" y="1950085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b="1" dirty="0">
                <a:solidFill>
                  <a:srgbClr val="0000FF"/>
                </a:solidFill>
              </a:rPr>
              <a:t>Presentazione</a:t>
            </a:r>
            <a:r>
              <a:rPr lang="it-IT" b="1" dirty="0"/>
              <a:t> (</a:t>
            </a:r>
            <a:r>
              <a:rPr lang="it-IT" b="1" dirty="0" err="1"/>
              <a:t>pptx</a:t>
            </a:r>
            <a:r>
              <a:rPr lang="it-IT" b="1" dirty="0"/>
              <a:t> e pdf)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Più ricca (anche 30 - 35 slide, con video di 5 – 7 minuti)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Generalmente interrotta da attività degli studenti che costruiscono un segmento di conoscenza, lavorando da soli o in gruppo, guidati dall’insegnante. Gli esiti dell’attività sono commentati nella seconda parte della presentazione.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1AC9D-218E-C844-8B84-56520CCA9384}"/>
              </a:ext>
            </a:extLst>
          </p:cNvPr>
          <p:cNvSpPr txBox="1"/>
          <p:nvPr/>
        </p:nvSpPr>
        <p:spPr>
          <a:xfrm>
            <a:off x="390803" y="4580108"/>
            <a:ext cx="712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b="1" dirty="0">
                <a:solidFill>
                  <a:srgbClr val="0000FF"/>
                </a:solidFill>
              </a:rPr>
              <a:t>Altri materiali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Attività (scheda, generalmente di 1 pagina)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Verifica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/>
              <a:t>Esercizi</a:t>
            </a:r>
          </a:p>
        </p:txBody>
      </p:sp>
    </p:spTree>
    <p:extLst>
      <p:ext uri="{BB962C8B-B14F-4D97-AF65-F5344CB8AC3E}">
        <p14:creationId xmlns:p14="http://schemas.microsoft.com/office/powerpoint/2010/main" val="12732404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7" y="37429"/>
            <a:ext cx="8353425" cy="864096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 di scelte didattiche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341462" y="824498"/>
            <a:ext cx="267833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attiva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31AC9D-218E-C844-8B84-56520CCA9384}"/>
              </a:ext>
            </a:extLst>
          </p:cNvPr>
          <p:cNvSpPr txBox="1"/>
          <p:nvPr/>
        </p:nvSpPr>
        <p:spPr>
          <a:xfrm>
            <a:off x="241683" y="3910560"/>
            <a:ext cx="6562565" cy="2677656"/>
          </a:xfrm>
          <a:prstGeom prst="rect">
            <a:avLst/>
          </a:prstGeom>
          <a:solidFill>
            <a:srgbClr val="FFF9EA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it-IT" b="1" dirty="0" err="1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Flipped</a:t>
            </a:r>
            <a:r>
              <a:rPr lang="it-IT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it-IT" b="1" dirty="0" err="1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classroom</a:t>
            </a:r>
            <a:r>
              <a:rPr lang="it-IT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(classe capovolta)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Prima parte della presentazione per casa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degli studenti in classe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Seconda parte della presentazione dialogata in classe sulla base degli esiti dell’attività 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Esercizi per casa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4339B2-316F-E649-BA5F-B8F13FD800C0}"/>
              </a:ext>
            </a:extLst>
          </p:cNvPr>
          <p:cNvSpPr txBox="1"/>
          <p:nvPr/>
        </p:nvSpPr>
        <p:spPr>
          <a:xfrm>
            <a:off x="107504" y="1484784"/>
            <a:ext cx="6445696" cy="2308324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it-IT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Lezione dialogata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Prima parte della presentazione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degli studenti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Seconda parte della presentazione in classe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Esercizi per casa</a:t>
            </a:r>
          </a:p>
          <a:p>
            <a:pPr marL="819150" indent="-457200">
              <a:buFont typeface="+mj-lt"/>
              <a:buAutoNum type="arabicPeriod"/>
            </a:pP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0E24A9-966A-0749-8EA9-05A22CB5F517}"/>
              </a:ext>
            </a:extLst>
          </p:cNvPr>
          <p:cNvSpPr txBox="1"/>
          <p:nvPr/>
        </p:nvSpPr>
        <p:spPr>
          <a:xfrm>
            <a:off x="7020272" y="4077072"/>
            <a:ext cx="16665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Altro…</a:t>
            </a:r>
          </a:p>
        </p:txBody>
      </p:sp>
    </p:spTree>
    <p:extLst>
      <p:ext uri="{BB962C8B-B14F-4D97-AF65-F5344CB8AC3E}">
        <p14:creationId xmlns:p14="http://schemas.microsoft.com/office/powerpoint/2010/main" val="815674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6" y="332656"/>
            <a:ext cx="8353425" cy="864096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chi e quando posso proporre i materiali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6617BB-7A66-F84A-A9A3-A61474502F85}"/>
              </a:ext>
            </a:extLst>
          </p:cNvPr>
          <p:cNvSpPr txBox="1"/>
          <p:nvPr/>
        </p:nvSpPr>
        <p:spPr>
          <a:xfrm>
            <a:off x="371158" y="2348880"/>
            <a:ext cx="87849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Propongo in classe l’intera lezione quando desidero presentare un argomento importante in modo che ogni studente assimili con i suoi ritmi il tema e ne scopra vari aspetti.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Propongo agli studenti di rivedere la presentazione a casa e di svolgere alcuni esercizi mirati per consolidare gli esiti del lavoro in classe.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/>
              <a:t>…   </a:t>
            </a:r>
          </a:p>
          <a:p>
            <a:endParaRPr lang="it-IT" sz="1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50767C-BDFD-E243-BEAD-61073F59D833}"/>
              </a:ext>
            </a:extLst>
          </p:cNvPr>
          <p:cNvSpPr txBox="1"/>
          <p:nvPr/>
        </p:nvSpPr>
        <p:spPr>
          <a:xfrm>
            <a:off x="3232829" y="1391801"/>
            <a:ext cx="267833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Lezione attiva</a:t>
            </a:r>
          </a:p>
        </p:txBody>
      </p:sp>
    </p:spTree>
    <p:extLst>
      <p:ext uri="{BB962C8B-B14F-4D97-AF65-F5344CB8AC3E}">
        <p14:creationId xmlns:p14="http://schemas.microsoft.com/office/powerpoint/2010/main" val="24685588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61C25D-E894-094E-9F3F-15DB2C9F3C8B}"/>
              </a:ext>
            </a:extLst>
          </p:cNvPr>
          <p:cNvSpPr txBox="1"/>
          <p:nvPr/>
        </p:nvSpPr>
        <p:spPr>
          <a:xfrm>
            <a:off x="966832" y="1114660"/>
            <a:ext cx="756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Informazioni per scegliere al meglio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BD4C6B48-92CD-9540-A5A8-359534EBA079}"/>
              </a:ext>
            </a:extLst>
          </p:cNvPr>
          <p:cNvSpPr/>
          <p:nvPr/>
        </p:nvSpPr>
        <p:spPr>
          <a:xfrm rot="20193399">
            <a:off x="5059999" y="3047133"/>
            <a:ext cx="3507794" cy="1733071"/>
          </a:xfrm>
          <a:prstGeom prst="rightArrow">
            <a:avLst/>
          </a:prstGeom>
          <a:solidFill>
            <a:srgbClr val="3A7B53"/>
          </a:solidFill>
          <a:ln>
            <a:solidFill>
              <a:srgbClr val="3A7B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Richiami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9C38AFC6-7979-E644-A77B-A9AC19594778}"/>
              </a:ext>
            </a:extLst>
          </p:cNvPr>
          <p:cNvSpPr/>
          <p:nvPr/>
        </p:nvSpPr>
        <p:spPr>
          <a:xfrm rot="1201399">
            <a:off x="1152813" y="3106940"/>
            <a:ext cx="3301851" cy="1669225"/>
          </a:xfrm>
          <a:prstGeom prst="lef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Approfondimenti</a:t>
            </a:r>
          </a:p>
        </p:txBody>
      </p:sp>
    </p:spTree>
    <p:extLst>
      <p:ext uri="{BB962C8B-B14F-4D97-AF65-F5344CB8AC3E}">
        <p14:creationId xmlns:p14="http://schemas.microsoft.com/office/powerpoint/2010/main" val="32633796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31338</TotalTime>
  <Words>701</Words>
  <Application>Microsoft Macintosh PowerPoint</Application>
  <PresentationFormat>Presentazione su schermo (4:3)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Struttura predefinita</vt:lpstr>
      <vt:lpstr>Nelle lezioni sui numeri cosa scelgo?</vt:lpstr>
      <vt:lpstr>Dipende …</vt:lpstr>
      <vt:lpstr>Materiali proposti dal sito</vt:lpstr>
      <vt:lpstr>Esempi di scelte didattiche</vt:lpstr>
      <vt:lpstr>A chi e quando posso proporre i materiali</vt:lpstr>
      <vt:lpstr>Materiali proposti dal sito</vt:lpstr>
      <vt:lpstr>Esempi di scelte didattiche</vt:lpstr>
      <vt:lpstr>A chi e quando posso proporre i materiali</vt:lpstr>
      <vt:lpstr>Presentazione standard di PowerPoint</vt:lpstr>
      <vt:lpstr>Materiali proposti dal sito</vt:lpstr>
      <vt:lpstr>Materiali proposti dal sito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CIDI</dc:title>
  <dc:subject/>
  <dc:creator>Io</dc:creator>
  <cp:keywords/>
  <dc:description/>
  <cp:lastModifiedBy>Microsoft Office User</cp:lastModifiedBy>
  <cp:revision>1211</cp:revision>
  <cp:lastPrinted>2014-05-14T09:41:08Z</cp:lastPrinted>
  <dcterms:created xsi:type="dcterms:W3CDTF">2014-11-20T09:40:15Z</dcterms:created>
  <dcterms:modified xsi:type="dcterms:W3CDTF">2021-12-06T10:35:27Z</dcterms:modified>
  <cp:category/>
</cp:coreProperties>
</file>