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326" r:id="rId2"/>
    <p:sldId id="477" r:id="rId3"/>
    <p:sldId id="325" r:id="rId4"/>
    <p:sldId id="327" r:id="rId5"/>
    <p:sldId id="328" r:id="rId6"/>
    <p:sldId id="282" r:id="rId7"/>
    <p:sldId id="330" r:id="rId8"/>
    <p:sldId id="331" r:id="rId9"/>
    <p:sldId id="333" r:id="rId10"/>
    <p:sldId id="476" r:id="rId11"/>
    <p:sldId id="475" r:id="rId12"/>
  </p:sldIdLst>
  <p:sldSz cx="9144000" cy="6858000" type="screen4x3"/>
  <p:notesSz cx="6650038" cy="9783763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3B99"/>
    <a:srgbClr val="0057DD"/>
    <a:srgbClr val="D1FBFF"/>
    <a:srgbClr val="FFFEEA"/>
    <a:srgbClr val="FFFEE8"/>
    <a:srgbClr val="F1EEF4"/>
    <a:srgbClr val="FFFA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07"/>
  </p:normalViewPr>
  <p:slideViewPr>
    <p:cSldViewPr>
      <p:cViewPr varScale="1">
        <p:scale>
          <a:sx n="124" d="100"/>
          <a:sy n="124" d="100"/>
        </p:scale>
        <p:origin x="1824" y="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D0716B2-B1BA-194D-A115-1C3987032DE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1313" cy="4889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it-IT" altLang="it-I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B294A0F-DB85-9440-BA13-62B53476DD2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767138" y="0"/>
            <a:ext cx="2881312" cy="4889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B542D1F8-2FE0-F24E-830C-5D40E7CFB2A5}" type="datetime1">
              <a:rPr lang="it-IT" altLang="it-IT"/>
              <a:pPr/>
              <a:t>03/10/23</a:t>
            </a:fld>
            <a:endParaRPr lang="it-IT" altLang="it-I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D69DABE-B9C3-FE41-8A00-841B5FD0BBA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293225"/>
            <a:ext cx="2881313" cy="4889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it-IT" altLang="it-I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2C7FDF-C2A4-2E4F-8459-CBDA40652A5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767138" y="9293225"/>
            <a:ext cx="2881312" cy="4889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EFF4E50-587F-F74F-AFB9-315A6B5C76DC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6CAEA37-265E-FB48-B66E-047FC0AAC90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1313" cy="4889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it-IT" altLang="it-I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46E23B9-7CEF-6C4E-9F78-4D2ECB95602F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767138" y="0"/>
            <a:ext cx="2881312" cy="4889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10B239D-9E66-464A-A1D7-A6330A1DE585}" type="datetime1">
              <a:rPr lang="it-IT" altLang="it-IT"/>
              <a:pPr/>
              <a:t>03/10/23</a:t>
            </a:fld>
            <a:endParaRPr lang="it-IT" altLang="it-IT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C8B7ACE3-1B3B-C747-B5BB-F12D602ACD0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879475" y="733425"/>
            <a:ext cx="4891088" cy="36687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it-IT" altLang="it-IT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9E91CDD1-A084-4742-8790-39D7389B9C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65163" y="4646613"/>
            <a:ext cx="5319712" cy="44037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it-IT" altLang="it-IT"/>
              <a:t>Click to edit Master text styles</a:t>
            </a:r>
          </a:p>
          <a:p>
            <a:pPr lvl="1"/>
            <a:r>
              <a:rPr lang="it-IT" altLang="it-IT"/>
              <a:t>Second level</a:t>
            </a:r>
          </a:p>
          <a:p>
            <a:pPr lvl="2"/>
            <a:r>
              <a:rPr lang="it-IT" altLang="it-IT"/>
              <a:t>Third level</a:t>
            </a:r>
          </a:p>
          <a:p>
            <a:pPr lvl="3"/>
            <a:r>
              <a:rPr lang="it-IT" altLang="it-IT"/>
              <a:t>Fourth level</a:t>
            </a:r>
          </a:p>
          <a:p>
            <a:pPr lvl="4"/>
            <a:r>
              <a:rPr lang="it-IT" altLang="it-IT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3C9EED-D3C8-B24D-B028-740472E9297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293225"/>
            <a:ext cx="2881313" cy="4889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it-IT" altLang="it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25577A-DA54-924D-AE7F-E3EAA20FCF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767138" y="9293225"/>
            <a:ext cx="2881312" cy="4889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BC81806-4E12-D545-BDB9-46BA9A27658A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8A1AD6DD-1417-FD46-9BE0-7017E819D25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it-IT" altLang="it-IT" sz="1200"/>
              <a:t>L'infinito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7C677FC3-511E-8E4C-92DE-E8AD806DF136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it-IT" altLang="it-IT" sz="1200"/>
              <a:t>20/09/02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30F3C3A-05E3-294F-8543-A03B29484C5D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it-IT" altLang="it-IT" sz="1200"/>
              <a:t>Liceo Scientifico "Laurana" - Urbino</a:t>
            </a:r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ECBA29F3-7368-9B4E-9074-A42BE0B13C6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B5B29F37-0269-7543-A031-3AF3A0772C54}" type="slidenum">
              <a:rPr lang="it-IT" altLang="it-IT" sz="1200"/>
              <a:pPr eaLnBrk="1" hangingPunct="1"/>
              <a:t>10</a:t>
            </a:fld>
            <a:endParaRPr lang="it-IT" altLang="it-IT" sz="1200"/>
          </a:p>
        </p:txBody>
      </p:sp>
      <p:sp>
        <p:nvSpPr>
          <p:cNvPr id="19462" name="Rectangle 2">
            <a:extLst>
              <a:ext uri="{FF2B5EF4-FFF2-40B4-BE49-F238E27FC236}">
                <a16:creationId xmlns:a16="http://schemas.microsoft.com/office/drawing/2014/main" id="{D0E4C3DB-9FCD-6B4F-A534-FF165783135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63" name="Rectangle 3">
            <a:extLst>
              <a:ext uri="{FF2B5EF4-FFF2-40B4-BE49-F238E27FC236}">
                <a16:creationId xmlns:a16="http://schemas.microsoft.com/office/drawing/2014/main" id="{A87B00AE-BC97-8449-AB19-15054437B53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417433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8A1AD6DD-1417-FD46-9BE0-7017E819D25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it-IT" altLang="it-IT" sz="1200"/>
              <a:t>L'infinito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7C677FC3-511E-8E4C-92DE-E8AD806DF136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it-IT" altLang="it-IT" sz="1200"/>
              <a:t>20/09/02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30F3C3A-05E3-294F-8543-A03B29484C5D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it-IT" altLang="it-IT" sz="1200"/>
              <a:t>Liceo Scientifico "Laurana" - Urbino</a:t>
            </a:r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ECBA29F3-7368-9B4E-9074-A42BE0B13C6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B5B29F37-0269-7543-A031-3AF3A0772C54}" type="slidenum">
              <a:rPr lang="it-IT" altLang="it-IT" sz="1200"/>
              <a:pPr eaLnBrk="1" hangingPunct="1"/>
              <a:t>11</a:t>
            </a:fld>
            <a:endParaRPr lang="it-IT" altLang="it-IT" sz="1200"/>
          </a:p>
        </p:txBody>
      </p:sp>
      <p:sp>
        <p:nvSpPr>
          <p:cNvPr id="19462" name="Rectangle 2">
            <a:extLst>
              <a:ext uri="{FF2B5EF4-FFF2-40B4-BE49-F238E27FC236}">
                <a16:creationId xmlns:a16="http://schemas.microsoft.com/office/drawing/2014/main" id="{D0E4C3DB-9FCD-6B4F-A534-FF165783135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63" name="Rectangle 3">
            <a:extLst>
              <a:ext uri="{FF2B5EF4-FFF2-40B4-BE49-F238E27FC236}">
                <a16:creationId xmlns:a16="http://schemas.microsoft.com/office/drawing/2014/main" id="{A87B00AE-BC97-8449-AB19-15054437B53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083872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5D8B5BB-146A-694C-BCDE-CEE3A179DF6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CB6348F-22BE-2247-992D-0A25153C7ED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it-IT" altLang="it-IT"/>
              <a:t>Daniela Valenti, 2022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F8A505A-7BCB-914E-8AE0-D61BBBE55A5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B4DFC7-3EE7-DA4F-B97B-A8B8A4D84C1A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7101269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AA5CCD3-2137-BD42-8040-0E494EA783E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228090A-F034-BB43-9633-690DC715422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it-IT" altLang="it-IT"/>
              <a:t>Daniela Valenti, 2022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0ACAD3B-DEE1-4B4C-9DF9-659544E9285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C97A3CD-ED15-5F4A-9F5D-4129CFCF5D0F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433115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6737EF8-A5BE-2C46-83D9-EEF1671917D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C60D024-861A-F640-A1FC-CEBBE8F65D5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it-IT" altLang="it-IT"/>
              <a:t>Daniela Valenti, 2022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0BC499C-D658-8F47-A326-A15FD4EA247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A0BA896-15A4-5B4A-9643-5B694E0F098A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2885379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it-IT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it-IT" noProof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A7C7379-6CBB-C545-896F-45A18201312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11BD0CE-3BBB-0A47-A27E-B744DC12F4D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it-IT" altLang="it-IT"/>
              <a:t>Daniela Valenti, 2022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DD66D9B-7558-EC46-8A25-2ABDF0566C0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88C8764-742C-F347-81CD-1D8AD6C16BEB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5746533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it-IT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7D28B0F3-525A-8340-A721-0F3F8667CCF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7D0FD2D4-3301-5442-826D-6C9A963AA3A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it-IT" altLang="it-IT"/>
              <a:t>Daniela Valenti, 2022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9D3F2868-7772-A84F-BB30-65787C4D759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0EF57C7-79C6-6149-B67F-70570B0F7172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1444472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it-IT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7AD274C0-13E9-594E-9706-C16E92F179A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907E4A3C-8077-EE44-A5E7-F60AFB1087D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it-IT" altLang="it-IT"/>
              <a:t>Daniela Valenti, 2022</a:t>
            </a: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EA3B12DD-2F9A-B341-B119-081C15163D9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C998E4D-6D2B-5E41-95CC-E0FE9FB48EE5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713886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A7D4C66-8356-C84C-87FF-D21EDD88307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2605877-A32E-2D4A-9097-67E05EF803F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it-IT" altLang="it-IT"/>
              <a:t>Daniela Valenti, 2022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DB52568-C0C7-CA47-B60E-1D51E2245D4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56B33BD-8B15-7B48-A38A-9C6114852C2E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0448815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2B308E4-4AE7-DF41-AA7C-1708E572841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D0B81BA-03F1-2649-BC41-4C55DA597BC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it-IT" altLang="it-IT"/>
              <a:t>Daniela Valenti, 2022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DE8A90E-055D-A942-906B-A66321B35E5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F42A356-6C63-1F49-86B5-3822436125EA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0208195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08CB529-18D4-3444-B90B-1790378FA23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1BD393D-2836-0743-AB09-AD5FDB5ECFA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it-IT" altLang="it-IT"/>
              <a:t>Daniela Valenti, 2022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E31A355-2CA6-204F-A369-D8FAC0F7326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09C541F-AD9D-B549-809C-0D0786953FAC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2921892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128AACC1-99A3-1943-9566-3D9283F4D04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9C55BCAB-ABCB-2244-AC87-5A12F7DB657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it-IT" altLang="it-IT"/>
              <a:t>Daniela Valenti, 2022</a:t>
            </a: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C398EC36-DB3E-624A-A8F6-DFE4B7CBA9D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ECF5AC-3E3A-5147-80AB-EAB68982E401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5450447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50013A2A-59D9-2449-94E3-C6D083E263D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F59ED072-618D-D947-9139-20669A17A5C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it-IT" altLang="it-IT"/>
              <a:t>Daniela Valenti, 2022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F4F4FB4A-6842-6C48-BA1E-F6993C5FA53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EA9DBE-30EF-1442-9CA7-733E24D46B13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8701272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BED7FC31-9917-1940-A1D0-BC4E070B13A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5A25A535-087C-B342-9D9B-76A7B02D2C1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it-IT" altLang="it-IT"/>
              <a:t>Daniela Valenti, 2022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5C844528-A2F3-5B4B-AF2B-D617942B4C1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5A64CD-8D0A-7C48-B658-7C2332C18F7B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0840586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40CDEE3-288D-1549-8E27-5530AFCCF8F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CE25736-DDB8-BF4A-87F5-76D84D4DE42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it-IT" altLang="it-IT"/>
              <a:t>Daniela Valenti, 2022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CB83F5E-166C-B246-B760-1F7FE5DE013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F189ECC-8F37-BE48-AFDD-DE7F7FE953DB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6593522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E4C80FE-9FDD-8543-BC8C-CA1E957AB0B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710B32F-561D-174F-B5C2-3B3879B4DB6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it-IT" altLang="it-IT"/>
              <a:t>Daniela Valenti, 2022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B487DA7-BA0A-364C-9E12-6242CEE6EF8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140BEB6-F3C3-FB4B-B038-26BC3B8BD4E0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6919075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602D3E25-06D3-2843-B77A-907B8099BD0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lo stile del titolo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A2103E16-2015-294D-9AE5-FE9C334468A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gli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4BF94C1A-7737-4346-8937-56DDE37BB04B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it-IT" altLang="it-IT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6D7D94CE-C8A1-DE45-A27F-64C3476F598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r>
              <a:rPr lang="it-IT" altLang="it-IT"/>
              <a:t>Daniela Valenti, 2022</a:t>
            </a: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886F7635-70C9-FA40-A1AF-F5851572DF5D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2BA86618-43B0-1749-B534-DD405980ECA8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03FDA32C-8293-C244-BDFD-CDFE2E2B7E5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52400" y="1196752"/>
            <a:ext cx="8936076" cy="648072"/>
          </a:xfrm>
        </p:spPr>
        <p:txBody>
          <a:bodyPr/>
          <a:lstStyle/>
          <a:p>
            <a:pPr eaLnBrk="1" hangingPunct="1"/>
            <a:r>
              <a:rPr lang="it-IT" altLang="it-IT" sz="3600" b="1" dirty="0">
                <a:solidFill>
                  <a:srgbClr val="FF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Proposte del sito </a:t>
            </a:r>
            <a:r>
              <a:rPr lang="it-IT" altLang="it-IT" sz="3600" b="1" dirty="0" err="1">
                <a:solidFill>
                  <a:srgbClr val="FF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Matemat</a:t>
            </a:r>
            <a:r>
              <a:rPr lang="it-IT" altLang="it-IT" sz="3600" b="1" dirty="0">
                <a:solidFill>
                  <a:srgbClr val="FF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per sviluppare le derivate </a:t>
            </a:r>
          </a:p>
        </p:txBody>
      </p:sp>
      <p:sp>
        <p:nvSpPr>
          <p:cNvPr id="20483" name="Footer Placeholder 4">
            <a:extLst>
              <a:ext uri="{FF2B5EF4-FFF2-40B4-BE49-F238E27FC236}">
                <a16:creationId xmlns:a16="http://schemas.microsoft.com/office/drawing/2014/main" id="{D9ADCE95-BB30-5B47-9712-D44C003031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2400" y="6248400"/>
            <a:ext cx="2895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it-IT" altLang="it-IT" sz="1200" i="1"/>
              <a:t>Daniela Valenti, 2022</a:t>
            </a:r>
          </a:p>
        </p:txBody>
      </p:sp>
      <p:sp>
        <p:nvSpPr>
          <p:cNvPr id="20484" name="Slide Number Placeholder 4">
            <a:extLst>
              <a:ext uri="{FF2B5EF4-FFF2-40B4-BE49-F238E27FC236}">
                <a16:creationId xmlns:a16="http://schemas.microsoft.com/office/drawing/2014/main" id="{79F35D4E-7B5B-314C-A380-C98C361E78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668B91A2-AA6B-ED44-9C6B-2C24271AF9B8}" type="slidenum">
              <a:rPr lang="it-IT" altLang="it-IT" sz="1400"/>
              <a:pPr eaLnBrk="1" hangingPunct="1"/>
              <a:t>1</a:t>
            </a:fld>
            <a:endParaRPr lang="it-IT" altLang="it-IT" sz="1400" dirty="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965301BB-23A9-F44F-83C7-B20FAF40C3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5549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96B7F3E5-5705-1E4F-A02F-98C021E487E3}"/>
              </a:ext>
            </a:extLst>
          </p:cNvPr>
          <p:cNvSpPr txBox="1"/>
          <p:nvPr/>
        </p:nvSpPr>
        <p:spPr>
          <a:xfrm>
            <a:off x="1691680" y="2636912"/>
            <a:ext cx="5328592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514350" indent="-514350">
              <a:buAutoNum type="alphaUcPeriod"/>
            </a:pPr>
            <a:r>
              <a:rPr lang="it-IT" sz="3200" b="1" dirty="0">
                <a:solidFill>
                  <a:srgbClr val="013B99"/>
                </a:solidFill>
              </a:rPr>
              <a:t>Un percorso essenziale</a:t>
            </a:r>
          </a:p>
        </p:txBody>
      </p:sp>
    </p:spTree>
    <p:extLst>
      <p:ext uri="{BB962C8B-B14F-4D97-AF65-F5344CB8AC3E}">
        <p14:creationId xmlns:p14="http://schemas.microsoft.com/office/powerpoint/2010/main" val="11291060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3">
            <a:extLst>
              <a:ext uri="{FF2B5EF4-FFF2-40B4-BE49-F238E27FC236}">
                <a16:creationId xmlns:a16="http://schemas.microsoft.com/office/drawing/2014/main" id="{54745096-5B85-5348-94F7-0CDC3F8E2E5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54019" y="116632"/>
            <a:ext cx="8353425" cy="747464"/>
          </a:xfrm>
        </p:spPr>
        <p:txBody>
          <a:bodyPr/>
          <a:lstStyle/>
          <a:p>
            <a:r>
              <a:rPr lang="it-IT" altLang="it-IT" sz="3600" b="1" dirty="0">
                <a:solidFill>
                  <a:srgbClr val="FF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Altri materiali proposti dal sito</a:t>
            </a:r>
          </a:p>
        </p:txBody>
      </p:sp>
      <p:sp>
        <p:nvSpPr>
          <p:cNvPr id="18435" name="Footer Placeholder 3">
            <a:extLst>
              <a:ext uri="{FF2B5EF4-FFF2-40B4-BE49-F238E27FC236}">
                <a16:creationId xmlns:a16="http://schemas.microsoft.com/office/drawing/2014/main" id="{611B1C64-4679-AA4D-A203-BE191CB51F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468560" y="6466579"/>
            <a:ext cx="2895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it-IT" altLang="it-IT" sz="1400" i="1" dirty="0"/>
              <a:t>Daniela Valenti, 2022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2BAB158-72A3-7442-9AB3-5E54F76767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01097" y="6350751"/>
            <a:ext cx="2133600" cy="476250"/>
          </a:xfrm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85F54D3E-EAC7-034C-B5BF-AA7F4FC83711}" type="slidenum">
              <a:rPr lang="it-IT" altLang="it-IT" sz="1400"/>
              <a:pPr eaLnBrk="1" hangingPunct="1"/>
              <a:t>10</a:t>
            </a:fld>
            <a:endParaRPr lang="it-IT" altLang="it-IT" sz="1400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F54F22CC-27C2-3841-AB89-38D69676F42D}"/>
              </a:ext>
            </a:extLst>
          </p:cNvPr>
          <p:cNvSpPr txBox="1"/>
          <p:nvPr/>
        </p:nvSpPr>
        <p:spPr>
          <a:xfrm>
            <a:off x="3637581" y="908819"/>
            <a:ext cx="1720552" cy="523220"/>
          </a:xfrm>
          <a:prstGeom prst="rect">
            <a:avLst/>
          </a:prstGeom>
          <a:solidFill>
            <a:srgbClr val="3A7B53"/>
          </a:solidFill>
        </p:spPr>
        <p:txBody>
          <a:bodyPr wrap="square" rtlCol="0">
            <a:spAutoFit/>
          </a:bodyPr>
          <a:lstStyle/>
          <a:p>
            <a:r>
              <a:rPr lang="it-IT" sz="2800" b="1" dirty="0">
                <a:solidFill>
                  <a:srgbClr val="FFF9EA"/>
                </a:solidFill>
              </a:rPr>
              <a:t>Richiami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3A587864-EE08-004D-8F70-02EA8CBD7FA8}"/>
              </a:ext>
            </a:extLst>
          </p:cNvPr>
          <p:cNvSpPr txBox="1"/>
          <p:nvPr/>
        </p:nvSpPr>
        <p:spPr>
          <a:xfrm>
            <a:off x="611311" y="1432039"/>
            <a:ext cx="835317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>
                <a:latin typeface="Arial Narrow" panose="020B0604020202020204" pitchFamily="34" charset="0"/>
                <a:cs typeface="Arial Narrow" panose="020B0604020202020204" pitchFamily="34" charset="0"/>
              </a:rPr>
              <a:t>Sono pensati per superare una notevole difficoltà didattica: un singolo studente o buona parte della classe non ricorda temi studiati durante gli anni precedenti e indispensabili per una corretta comprensione degli argomenti sulle derivate.</a:t>
            </a:r>
          </a:p>
          <a:p>
            <a:r>
              <a:rPr lang="it-IT" sz="2400" b="1" dirty="0">
                <a:latin typeface="Arial Narrow" panose="020B0604020202020204" pitchFamily="34" charset="0"/>
                <a:cs typeface="Arial Narrow" panose="020B0604020202020204" pitchFamily="34" charset="0"/>
              </a:rPr>
              <a:t>I richiami propongono, ad esempio: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2400" b="1" dirty="0">
                <a:latin typeface="Arial Narrow" panose="020B0604020202020204" pitchFamily="34" charset="0"/>
                <a:cs typeface="Arial Narrow" panose="020B0604020202020204" pitchFamily="34" charset="0"/>
              </a:rPr>
              <a:t>brevi presentazioni </a:t>
            </a:r>
            <a:r>
              <a:rPr lang="it-IT" sz="2400" b="1" dirty="0" err="1">
                <a:latin typeface="Arial Narrow" panose="020B0604020202020204" pitchFamily="34" charset="0"/>
                <a:cs typeface="Arial Narrow" panose="020B0604020202020204" pitchFamily="34" charset="0"/>
              </a:rPr>
              <a:t>Power</a:t>
            </a:r>
            <a:r>
              <a:rPr lang="it-IT" sz="2400" b="1" dirty="0">
                <a:latin typeface="Arial Narrow" panose="020B0604020202020204" pitchFamily="34" charset="0"/>
                <a:cs typeface="Arial Narrow" panose="020B0604020202020204" pitchFamily="34" charset="0"/>
              </a:rPr>
              <a:t> Point e pdf;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2400" b="1" dirty="0">
                <a:latin typeface="Arial Narrow" panose="020B0604020202020204" pitchFamily="34" charset="0"/>
                <a:cs typeface="Arial Narrow" panose="020B0604020202020204" pitchFamily="34" charset="0"/>
              </a:rPr>
              <a:t>attività che gli studenti possono eseguire con il supporto di adeguati software didattici;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2400" b="1" dirty="0">
                <a:latin typeface="Arial Narrow" panose="020B0604020202020204" pitchFamily="34" charset="0"/>
                <a:cs typeface="Arial Narrow" panose="020B0604020202020204" pitchFamily="34" charset="0"/>
              </a:rPr>
              <a:t>verifiche degli esiti del recupero.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3863FFEB-21A8-ED44-9041-CE1D7D969CC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337" t="9090" r="9822" b="5288"/>
          <a:stretch/>
        </p:blipFill>
        <p:spPr>
          <a:xfrm rot="20169047">
            <a:off x="87964" y="5383628"/>
            <a:ext cx="2731233" cy="395681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48370953-0454-1144-B039-B68D9E4CDAA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1118" r="22166" b="9597"/>
          <a:stretch/>
        </p:blipFill>
        <p:spPr>
          <a:xfrm>
            <a:off x="3426294" y="5903151"/>
            <a:ext cx="2088233" cy="401842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1E8C10E7-2B55-8E42-BFEE-7B8A52DD8E6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0447" r="22742" b="5501"/>
          <a:stretch/>
        </p:blipFill>
        <p:spPr>
          <a:xfrm>
            <a:off x="3304971" y="4933396"/>
            <a:ext cx="2088233" cy="432048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99A02E71-E9A4-3342-BA6B-C5597500CDA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5040" t="309" r="9281" b="-3398"/>
          <a:stretch/>
        </p:blipFill>
        <p:spPr>
          <a:xfrm rot="1324592">
            <a:off x="5865225" y="5245948"/>
            <a:ext cx="2939002" cy="432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862463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3">
            <a:extLst>
              <a:ext uri="{FF2B5EF4-FFF2-40B4-BE49-F238E27FC236}">
                <a16:creationId xmlns:a16="http://schemas.microsoft.com/office/drawing/2014/main" id="{54745096-5B85-5348-94F7-0CDC3F8E2E5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54019" y="0"/>
            <a:ext cx="8353425" cy="748897"/>
          </a:xfrm>
        </p:spPr>
        <p:txBody>
          <a:bodyPr/>
          <a:lstStyle/>
          <a:p>
            <a:r>
              <a:rPr lang="it-IT" altLang="it-IT" sz="3600" b="1" dirty="0">
                <a:solidFill>
                  <a:srgbClr val="FF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Altri materiali proposti dal sito</a:t>
            </a:r>
          </a:p>
        </p:txBody>
      </p:sp>
      <p:sp>
        <p:nvSpPr>
          <p:cNvPr id="18435" name="Footer Placeholder 3">
            <a:extLst>
              <a:ext uri="{FF2B5EF4-FFF2-40B4-BE49-F238E27FC236}">
                <a16:creationId xmlns:a16="http://schemas.microsoft.com/office/drawing/2014/main" id="{611B1C64-4679-AA4D-A203-BE191CB51F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331484" y="6534386"/>
            <a:ext cx="2895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it-IT" altLang="it-IT" sz="1400" i="1" dirty="0"/>
              <a:t>Daniela Valenti, 2022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2BAB158-72A3-7442-9AB3-5E54F76767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29218" y="6564412"/>
            <a:ext cx="2133600" cy="476250"/>
          </a:xfrm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85F54D3E-EAC7-034C-B5BF-AA7F4FC83711}" type="slidenum">
              <a:rPr lang="it-IT" altLang="it-IT" sz="1400"/>
              <a:pPr eaLnBrk="1" hangingPunct="1"/>
              <a:t>11</a:t>
            </a:fld>
            <a:endParaRPr lang="it-IT" altLang="it-IT" sz="1400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F54F22CC-27C2-3841-AB89-38D69676F42D}"/>
              </a:ext>
            </a:extLst>
          </p:cNvPr>
          <p:cNvSpPr txBox="1"/>
          <p:nvPr/>
        </p:nvSpPr>
        <p:spPr>
          <a:xfrm>
            <a:off x="2919739" y="840380"/>
            <a:ext cx="3096344" cy="523220"/>
          </a:xfrm>
          <a:prstGeom prst="rect">
            <a:avLst/>
          </a:prstGeom>
          <a:solidFill>
            <a:srgbClr val="0000FF"/>
          </a:solidFill>
        </p:spPr>
        <p:txBody>
          <a:bodyPr wrap="square" rtlCol="0">
            <a:spAutoFit/>
          </a:bodyPr>
          <a:lstStyle/>
          <a:p>
            <a:r>
              <a:rPr lang="it-IT" sz="2800" b="1" dirty="0">
                <a:solidFill>
                  <a:srgbClr val="FFF9EA"/>
                </a:solidFill>
              </a:rPr>
              <a:t>Approfondimenti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3A587864-EE08-004D-8F70-02EA8CBD7FA8}"/>
              </a:ext>
            </a:extLst>
          </p:cNvPr>
          <p:cNvSpPr txBox="1"/>
          <p:nvPr/>
        </p:nvSpPr>
        <p:spPr>
          <a:xfrm>
            <a:off x="354019" y="1497781"/>
            <a:ext cx="8553145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200" b="1" dirty="0"/>
              <a:t>Pensati per attività di potenziamento o per studenti con particolari interessi scientifici, sono di vario tipo; ad esempio: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2200" b="1" dirty="0"/>
              <a:t>letture che approfondiscono la storia della matematica già presente nelle lezioni;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2200" b="1" dirty="0"/>
              <a:t>studio di temi collegati anche ad altre discipline e in particolare alla fisica;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2200" b="1" dirty="0"/>
              <a:t>semplici metodi grafici o numerici.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853EDF9E-FB3D-034B-8366-2C6858298ED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503" t="21185" r="15282"/>
          <a:stretch/>
        </p:blipFill>
        <p:spPr>
          <a:xfrm rot="20773745">
            <a:off x="495506" y="4475841"/>
            <a:ext cx="3282967" cy="631355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C44C22A9-163D-DE40-A31C-6B67D889C2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575927">
            <a:off x="5424244" y="4737369"/>
            <a:ext cx="3426020" cy="1056482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1D6F046E-0E6D-C049-9DAB-5495E0F0AB9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5154" b="19960"/>
          <a:stretch/>
        </p:blipFill>
        <p:spPr>
          <a:xfrm>
            <a:off x="1961304" y="5363552"/>
            <a:ext cx="3690257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3542010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03FDA32C-8293-C244-BDFD-CDFE2E2B7E5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86522" y="306860"/>
            <a:ext cx="6939880" cy="648072"/>
          </a:xfrm>
        </p:spPr>
        <p:txBody>
          <a:bodyPr/>
          <a:lstStyle/>
          <a:p>
            <a:pPr eaLnBrk="1" hangingPunct="1"/>
            <a:r>
              <a:rPr lang="it-IT" altLang="it-IT" sz="3600" b="1" dirty="0">
                <a:solidFill>
                  <a:srgbClr val="FF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A. Un percorso essenziale</a:t>
            </a:r>
          </a:p>
        </p:txBody>
      </p:sp>
      <p:sp>
        <p:nvSpPr>
          <p:cNvPr id="20483" name="Footer Placeholder 4">
            <a:extLst>
              <a:ext uri="{FF2B5EF4-FFF2-40B4-BE49-F238E27FC236}">
                <a16:creationId xmlns:a16="http://schemas.microsoft.com/office/drawing/2014/main" id="{D9ADCE95-BB30-5B47-9712-D44C003031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2400" y="6248400"/>
            <a:ext cx="2895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it-IT" altLang="it-IT" sz="1200" i="1"/>
              <a:t>Daniela Valenti, 2022</a:t>
            </a:r>
          </a:p>
        </p:txBody>
      </p:sp>
      <p:sp>
        <p:nvSpPr>
          <p:cNvPr id="20484" name="Slide Number Placeholder 4">
            <a:extLst>
              <a:ext uri="{FF2B5EF4-FFF2-40B4-BE49-F238E27FC236}">
                <a16:creationId xmlns:a16="http://schemas.microsoft.com/office/drawing/2014/main" id="{79F35D4E-7B5B-314C-A380-C98C361E78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668B91A2-AA6B-ED44-9C6B-2C24271AF9B8}" type="slidenum">
              <a:rPr lang="it-IT" altLang="it-IT" sz="1400"/>
              <a:pPr eaLnBrk="1" hangingPunct="1"/>
              <a:t>2</a:t>
            </a:fld>
            <a:endParaRPr lang="it-IT" altLang="it-IT" sz="1400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6E442CC2-E4C6-544A-A87D-1C04F3621693}"/>
              </a:ext>
            </a:extLst>
          </p:cNvPr>
          <p:cNvSpPr txBox="1"/>
          <p:nvPr/>
        </p:nvSpPr>
        <p:spPr>
          <a:xfrm>
            <a:off x="123989" y="1197169"/>
            <a:ext cx="88120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>
                <a:solidFill>
                  <a:srgbClr val="0057DD"/>
                </a:solidFill>
                <a:cs typeface="Arial" panose="020B0604020202020204" pitchFamily="34" charset="0"/>
              </a:rPr>
              <a:t>Per gli istituti con 2 ore settimanali di matematica</a:t>
            </a: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C8D741C6-3B08-0644-8F0B-50EBD8AF5555}"/>
              </a:ext>
            </a:extLst>
          </p:cNvPr>
          <p:cNvSpPr/>
          <p:nvPr/>
        </p:nvSpPr>
        <p:spPr>
          <a:xfrm>
            <a:off x="384401" y="2518715"/>
            <a:ext cx="8291264" cy="37087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</a:pPr>
            <a:r>
              <a:rPr lang="it-IT" sz="2200" b="1" dirty="0">
                <a:solidFill>
                  <a:srgbClr val="000000"/>
                </a:solidFill>
                <a:ea typeface="Cambria" panose="02040503050406030204" pitchFamily="18" charset="0"/>
                <a:cs typeface="Arial" panose="020B0604020202020204" pitchFamily="34" charset="0"/>
              </a:rPr>
              <a:t>Le prime </a:t>
            </a:r>
            <a:r>
              <a:rPr lang="it-IT" sz="2200" b="1" i="1" dirty="0">
                <a:solidFill>
                  <a:srgbClr val="000000"/>
                </a:solidFill>
                <a:ea typeface="Cambria" panose="02040503050406030204" pitchFamily="18" charset="0"/>
                <a:cs typeface="Arial" panose="020B0604020202020204" pitchFamily="34" charset="0"/>
              </a:rPr>
              <a:t>8 lezioni sintetiche </a:t>
            </a:r>
            <a:r>
              <a:rPr lang="it-IT" sz="2200" b="1" dirty="0">
                <a:solidFill>
                  <a:srgbClr val="000000"/>
                </a:solidFill>
                <a:ea typeface="Cambria" panose="02040503050406030204" pitchFamily="18" charset="0"/>
                <a:cs typeface="Arial" panose="020B0604020202020204" pitchFamily="34" charset="0"/>
              </a:rPr>
              <a:t>propongono un percorso essenziale. </a:t>
            </a:r>
          </a:p>
          <a:p>
            <a:pPr>
              <a:spcAft>
                <a:spcPts val="300"/>
              </a:spcAft>
            </a:pPr>
            <a:r>
              <a:rPr lang="it-IT" sz="2200" b="1" dirty="0">
                <a:solidFill>
                  <a:srgbClr val="000000"/>
                </a:solidFill>
                <a:ea typeface="Cambria" panose="02040503050406030204" pitchFamily="18" charset="0"/>
                <a:cs typeface="Arial" panose="020B0604020202020204" pitchFamily="34" charset="0"/>
              </a:rPr>
              <a:t>Caratteristiche di ogni lezione:</a:t>
            </a:r>
          </a:p>
          <a:p>
            <a:pPr marL="342900" lvl="0" indent="-342900">
              <a:spcAft>
                <a:spcPts val="600"/>
              </a:spcAft>
              <a:buFont typeface="Symbol" pitchFamily="2" charset="2"/>
              <a:buChar char=""/>
            </a:pPr>
            <a:r>
              <a:rPr lang="it-IT" sz="2200" b="1" dirty="0">
                <a:solidFill>
                  <a:srgbClr val="000000"/>
                </a:solidFill>
                <a:ea typeface="Cambria" panose="02040503050406030204" pitchFamily="18" charset="0"/>
                <a:cs typeface="Arial" panose="020B0604020202020204" pitchFamily="34" charset="0"/>
              </a:rPr>
              <a:t>non richiede necessariamente lo studio preliminare dei limiti, ma è coerente con un loro corretto studio;</a:t>
            </a:r>
          </a:p>
          <a:p>
            <a:pPr marL="342900" indent="-342900">
              <a:spcAft>
                <a:spcPts val="600"/>
              </a:spcAft>
              <a:buFont typeface="Symbol" pitchFamily="2" charset="2"/>
              <a:buChar char=""/>
            </a:pPr>
            <a:r>
              <a:rPr lang="it-IT" sz="2200" b="1" dirty="0">
                <a:solidFill>
                  <a:srgbClr val="000000"/>
                </a:solidFill>
                <a:cs typeface="Arial" panose="020B0604020202020204" pitchFamily="34" charset="0"/>
              </a:rPr>
              <a:t>la teoria è sviluppata a livello </a:t>
            </a:r>
            <a:r>
              <a:rPr lang="it-IT" sz="2200" b="1" dirty="0" err="1">
                <a:solidFill>
                  <a:srgbClr val="000000"/>
                </a:solidFill>
                <a:cs typeface="Arial" panose="020B0604020202020204" pitchFamily="34" charset="0"/>
              </a:rPr>
              <a:t>preuniversitario</a:t>
            </a:r>
            <a:r>
              <a:rPr lang="it-IT" sz="2200" b="1" dirty="0">
                <a:solidFill>
                  <a:srgbClr val="000000"/>
                </a:solidFill>
                <a:cs typeface="Arial" panose="020B0604020202020204" pitchFamily="34" charset="0"/>
              </a:rPr>
              <a:t>: concetti e teoremi fondamentali sono presentati e motivati prevalentemente in forma visiva e dinamica;</a:t>
            </a:r>
          </a:p>
          <a:p>
            <a:pPr marL="342900" indent="-342900">
              <a:spcAft>
                <a:spcPts val="600"/>
              </a:spcAft>
              <a:buFont typeface="Symbol" pitchFamily="2" charset="2"/>
              <a:buChar char=""/>
            </a:pPr>
            <a:r>
              <a:rPr lang="it-IT" sz="2200" b="1" dirty="0">
                <a:solidFill>
                  <a:srgbClr val="000000"/>
                </a:solidFill>
                <a:ea typeface="Cambria" panose="02040503050406030204" pitchFamily="18" charset="0"/>
                <a:cs typeface="Arial" panose="020B0604020202020204" pitchFamily="34" charset="0"/>
              </a:rPr>
              <a:t>è organizzata per durare circa un’ora, con il sostegno dei materiali multimediali liberamente scaricabili.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965301BB-23A9-F44F-83C7-B20FAF40C3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5549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DA7F77EB-C1DE-D845-A021-72F800C9D8EF}"/>
              </a:ext>
            </a:extLst>
          </p:cNvPr>
          <p:cNvSpPr txBox="1"/>
          <p:nvPr/>
        </p:nvSpPr>
        <p:spPr>
          <a:xfrm>
            <a:off x="2411760" y="1857942"/>
            <a:ext cx="4141440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2800" b="1" dirty="0"/>
              <a:t>LEZIONI SINTETICHE</a:t>
            </a:r>
          </a:p>
        </p:txBody>
      </p:sp>
    </p:spTree>
    <p:extLst>
      <p:ext uri="{BB962C8B-B14F-4D97-AF65-F5344CB8AC3E}">
        <p14:creationId xmlns:p14="http://schemas.microsoft.com/office/powerpoint/2010/main" val="5354462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03FDA32C-8293-C244-BDFD-CDFE2E2B7E5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52400" y="137151"/>
            <a:ext cx="8991600" cy="648072"/>
          </a:xfrm>
        </p:spPr>
        <p:txBody>
          <a:bodyPr/>
          <a:lstStyle/>
          <a:p>
            <a:pPr eaLnBrk="1" hangingPunct="1"/>
            <a:r>
              <a:rPr lang="it-IT" altLang="it-IT" sz="3600" b="1" dirty="0">
                <a:solidFill>
                  <a:srgbClr val="FF0000"/>
                </a:solidFill>
                <a:latin typeface="Arial Narrow" panose="020B0604020202020204" pitchFamily="34" charset="0"/>
                <a:ea typeface="ＭＳ Ｐゴシック" panose="020B0600070205080204" pitchFamily="34" charset="-128"/>
                <a:cs typeface="Arial Narrow" panose="020B0604020202020204" pitchFamily="34" charset="0"/>
              </a:rPr>
              <a:t>A. Percorso essenziale</a:t>
            </a:r>
          </a:p>
        </p:txBody>
      </p:sp>
      <p:sp>
        <p:nvSpPr>
          <p:cNvPr id="20483" name="Footer Placeholder 4">
            <a:extLst>
              <a:ext uri="{FF2B5EF4-FFF2-40B4-BE49-F238E27FC236}">
                <a16:creationId xmlns:a16="http://schemas.microsoft.com/office/drawing/2014/main" id="{D9ADCE95-BB30-5B47-9712-D44C003031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2400" y="6248400"/>
            <a:ext cx="2895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it-IT" altLang="it-IT" sz="1200" i="1"/>
              <a:t>Daniela Valenti, 2022</a:t>
            </a:r>
          </a:p>
        </p:txBody>
      </p:sp>
      <p:sp>
        <p:nvSpPr>
          <p:cNvPr id="20484" name="Slide Number Placeholder 4">
            <a:extLst>
              <a:ext uri="{FF2B5EF4-FFF2-40B4-BE49-F238E27FC236}">
                <a16:creationId xmlns:a16="http://schemas.microsoft.com/office/drawing/2014/main" id="{79F35D4E-7B5B-314C-A380-C98C361E78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668B91A2-AA6B-ED44-9C6B-2C24271AF9B8}" type="slidenum">
              <a:rPr lang="it-IT" altLang="it-IT" sz="1400"/>
              <a:pPr eaLnBrk="1" hangingPunct="1"/>
              <a:t>3</a:t>
            </a:fld>
            <a:endParaRPr lang="it-IT" altLang="it-IT" sz="1400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6E442CC2-E4C6-544A-A87D-1C04F3621693}"/>
              </a:ext>
            </a:extLst>
          </p:cNvPr>
          <p:cNvSpPr txBox="1"/>
          <p:nvPr/>
        </p:nvSpPr>
        <p:spPr>
          <a:xfrm>
            <a:off x="357801" y="1556792"/>
            <a:ext cx="32403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>
                <a:latin typeface="Arial Narrow" panose="020B0604020202020204" pitchFamily="34" charset="0"/>
                <a:cs typeface="Arial Narrow" panose="020B0604020202020204" pitchFamily="34" charset="0"/>
              </a:rPr>
              <a:t>Materiali multimediali per lezioni  adattabili alle varie tipologie di istituto:</a:t>
            </a:r>
          </a:p>
          <a:p>
            <a:pPr marL="342900" indent="-342900">
              <a:buFontTx/>
              <a:buChar char="-"/>
            </a:pPr>
            <a:r>
              <a:rPr lang="it-IT" sz="2400" b="1" dirty="0">
                <a:latin typeface="Arial Narrow" panose="020B0604020202020204" pitchFamily="34" charset="0"/>
                <a:cs typeface="Arial Narrow" panose="020B0604020202020204" pitchFamily="34" charset="0"/>
              </a:rPr>
              <a:t>lezioni sintetiche;</a:t>
            </a:r>
          </a:p>
          <a:p>
            <a:pPr marL="342900" indent="-342900">
              <a:buFontTx/>
              <a:buChar char="-"/>
            </a:pPr>
            <a:r>
              <a:rPr lang="it-IT" sz="2400" b="1" dirty="0">
                <a:latin typeface="Arial Narrow" panose="020B0604020202020204" pitchFamily="34" charset="0"/>
                <a:cs typeface="Arial Narrow" panose="020B0604020202020204" pitchFamily="34" charset="0"/>
              </a:rPr>
              <a:t>lezioni attive.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CAB4421A-5906-2446-A68F-360E54422F3D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22"/>
          <a:stretch/>
        </p:blipFill>
        <p:spPr bwMode="auto">
          <a:xfrm>
            <a:off x="3923928" y="908720"/>
            <a:ext cx="4978896" cy="593625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3772014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03FDA32C-8293-C244-BDFD-CDFE2E2B7E5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791522" y="404664"/>
            <a:ext cx="6939880" cy="648072"/>
          </a:xfrm>
        </p:spPr>
        <p:txBody>
          <a:bodyPr/>
          <a:lstStyle/>
          <a:p>
            <a:pPr eaLnBrk="1" hangingPunct="1"/>
            <a:r>
              <a:rPr lang="it-IT" altLang="it-IT" sz="3600" b="1" dirty="0">
                <a:solidFill>
                  <a:srgbClr val="FF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 materiali multimediali</a:t>
            </a:r>
          </a:p>
        </p:txBody>
      </p:sp>
      <p:sp>
        <p:nvSpPr>
          <p:cNvPr id="20483" name="Footer Placeholder 4">
            <a:extLst>
              <a:ext uri="{FF2B5EF4-FFF2-40B4-BE49-F238E27FC236}">
                <a16:creationId xmlns:a16="http://schemas.microsoft.com/office/drawing/2014/main" id="{D9ADCE95-BB30-5B47-9712-D44C003031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2400" y="6248400"/>
            <a:ext cx="2895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it-IT" altLang="it-IT" sz="1200" i="1"/>
              <a:t>Daniela Valenti, 2022</a:t>
            </a:r>
          </a:p>
        </p:txBody>
      </p:sp>
      <p:sp>
        <p:nvSpPr>
          <p:cNvPr id="20484" name="Slide Number Placeholder 4">
            <a:extLst>
              <a:ext uri="{FF2B5EF4-FFF2-40B4-BE49-F238E27FC236}">
                <a16:creationId xmlns:a16="http://schemas.microsoft.com/office/drawing/2014/main" id="{79F35D4E-7B5B-314C-A380-C98C361E78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668B91A2-AA6B-ED44-9C6B-2C24271AF9B8}" type="slidenum">
              <a:rPr lang="it-IT" altLang="it-IT" sz="1400"/>
              <a:pPr eaLnBrk="1" hangingPunct="1"/>
              <a:t>4</a:t>
            </a:fld>
            <a:endParaRPr lang="it-IT" altLang="it-IT" sz="1400" dirty="0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56F514EC-C8D4-734F-8A25-52E8E81225B4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3669" r="1321"/>
          <a:stretch/>
        </p:blipFill>
        <p:spPr bwMode="auto">
          <a:xfrm>
            <a:off x="225649" y="1196752"/>
            <a:ext cx="3888432" cy="417646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AA64A6F2-2A5F-8945-B932-614053A8266B}"/>
              </a:ext>
            </a:extLst>
          </p:cNvPr>
          <p:cNvSpPr/>
          <p:nvPr/>
        </p:nvSpPr>
        <p:spPr>
          <a:xfrm>
            <a:off x="4121492" y="1184481"/>
            <a:ext cx="4896544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Aft>
                <a:spcPts val="600"/>
              </a:spcAft>
              <a:buFont typeface="Times New Roman" panose="02020603050405020304" pitchFamily="18" charset="0"/>
              <a:buChar char="-"/>
            </a:pPr>
            <a:r>
              <a:rPr lang="it-IT" sz="2000" dirty="0">
                <a:solidFill>
                  <a:srgbClr val="00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it-IT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La presentazione</a:t>
            </a:r>
            <a:r>
              <a:rPr lang="it-IT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è ricca di figure e prevede almeno un video con un’animazione per illustrare dinamicamente i concetti fondamentali;</a:t>
            </a:r>
          </a:p>
          <a:p>
            <a:pPr marL="342900" lvl="0" indent="-342900">
              <a:spcAft>
                <a:spcPts val="600"/>
              </a:spcAft>
              <a:buFont typeface="Times New Roman" panose="02020603050405020304" pitchFamily="18" charset="0"/>
              <a:buChar char="-"/>
            </a:pPr>
            <a:r>
              <a:rPr lang="it-IT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l’attività</a:t>
            </a:r>
            <a:r>
              <a:rPr lang="it-IT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può essere proposta in classe o assegnata per casa;</a:t>
            </a:r>
          </a:p>
          <a:p>
            <a:pPr marL="342900" lvl="0" indent="-342900">
              <a:spcAft>
                <a:spcPts val="600"/>
              </a:spcAft>
              <a:buFont typeface="Times New Roman" panose="02020603050405020304" pitchFamily="18" charset="0"/>
              <a:buChar char="-"/>
            </a:pPr>
            <a:r>
              <a:rPr lang="it-IT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le risposte</a:t>
            </a:r>
            <a:r>
              <a:rPr lang="it-IT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it-IT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e i commenti all’attività</a:t>
            </a:r>
            <a:r>
              <a:rPr lang="it-IT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possono essere proposti nella stessa lezione o in una lezione successiva;</a:t>
            </a:r>
          </a:p>
          <a:p>
            <a:pPr marL="342900" lvl="0" indent="-342900">
              <a:spcAft>
                <a:spcPts val="600"/>
              </a:spcAft>
              <a:buFont typeface="Times New Roman" panose="02020603050405020304" pitchFamily="18" charset="0"/>
              <a:buChar char="-"/>
            </a:pPr>
            <a:r>
              <a:rPr lang="it-IT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la verifica</a:t>
            </a:r>
            <a:r>
              <a:rPr lang="it-IT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può essere proposta nel momento più didatticamente efficace;</a:t>
            </a:r>
          </a:p>
          <a:p>
            <a:pPr marL="342900" lvl="0" indent="-342900">
              <a:spcAft>
                <a:spcPts val="600"/>
              </a:spcAft>
              <a:buFont typeface="Times New Roman" panose="02020603050405020304" pitchFamily="18" charset="0"/>
              <a:buChar char="-"/>
            </a:pPr>
            <a:r>
              <a:rPr lang="it-IT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gli esercizi</a:t>
            </a:r>
            <a:r>
              <a:rPr lang="it-IT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sono di difficoltà crescente e </a:t>
            </a:r>
            <a:r>
              <a:rPr lang="it-IT" sz="2000" b="1" dirty="0">
                <a:solidFill>
                  <a:srgbClr val="FF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non propongono </a:t>
            </a:r>
            <a:r>
              <a:rPr lang="it-IT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“un particolare addestramento alle tecniche di calcolo”</a:t>
            </a:r>
            <a:r>
              <a:rPr lang="it-IT" sz="2000" dirty="0">
                <a:solidFill>
                  <a:srgbClr val="000000"/>
                </a:solidFill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7314138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03FDA32C-8293-C244-BDFD-CDFE2E2B7E5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791522" y="404664"/>
            <a:ext cx="6939880" cy="648072"/>
          </a:xfrm>
        </p:spPr>
        <p:txBody>
          <a:bodyPr/>
          <a:lstStyle/>
          <a:p>
            <a:pPr eaLnBrk="1" hangingPunct="1"/>
            <a:r>
              <a:rPr lang="it-IT" altLang="it-IT" sz="3600" b="1" dirty="0">
                <a:solidFill>
                  <a:srgbClr val="FF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A. Percorso essenziale</a:t>
            </a:r>
          </a:p>
        </p:txBody>
      </p:sp>
      <p:sp>
        <p:nvSpPr>
          <p:cNvPr id="20483" name="Footer Placeholder 4">
            <a:extLst>
              <a:ext uri="{FF2B5EF4-FFF2-40B4-BE49-F238E27FC236}">
                <a16:creationId xmlns:a16="http://schemas.microsoft.com/office/drawing/2014/main" id="{D9ADCE95-BB30-5B47-9712-D44C003031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2400" y="6248400"/>
            <a:ext cx="2895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it-IT" altLang="it-IT" sz="1200" i="1"/>
              <a:t>Daniela Valenti, 2022</a:t>
            </a:r>
          </a:p>
        </p:txBody>
      </p:sp>
      <p:sp>
        <p:nvSpPr>
          <p:cNvPr id="20484" name="Slide Number Placeholder 4">
            <a:extLst>
              <a:ext uri="{FF2B5EF4-FFF2-40B4-BE49-F238E27FC236}">
                <a16:creationId xmlns:a16="http://schemas.microsoft.com/office/drawing/2014/main" id="{79F35D4E-7B5B-314C-A380-C98C361E78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668B91A2-AA6B-ED44-9C6B-2C24271AF9B8}" type="slidenum">
              <a:rPr lang="it-IT" altLang="it-IT" sz="1400"/>
              <a:pPr eaLnBrk="1" hangingPunct="1"/>
              <a:t>5</a:t>
            </a:fld>
            <a:endParaRPr lang="it-IT" altLang="it-IT" sz="1400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6E442CC2-E4C6-544A-A87D-1C04F3621693}"/>
              </a:ext>
            </a:extLst>
          </p:cNvPr>
          <p:cNvSpPr txBox="1"/>
          <p:nvPr/>
        </p:nvSpPr>
        <p:spPr>
          <a:xfrm>
            <a:off x="152400" y="1196752"/>
            <a:ext cx="88120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>
                <a:solidFill>
                  <a:srgbClr val="0057DD"/>
                </a:solidFill>
                <a:cs typeface="Arial" panose="020B0604020202020204" pitchFamily="34" charset="0"/>
              </a:rPr>
              <a:t>Per gli istituti con 2 ore settimanali di matematica</a:t>
            </a: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C8D741C6-3B08-0644-8F0B-50EBD8AF5555}"/>
              </a:ext>
            </a:extLst>
          </p:cNvPr>
          <p:cNvSpPr/>
          <p:nvPr/>
        </p:nvSpPr>
        <p:spPr>
          <a:xfrm>
            <a:off x="323528" y="2708920"/>
            <a:ext cx="8136904" cy="27546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</a:pPr>
            <a:r>
              <a:rPr lang="it-IT" sz="2400" b="1" dirty="0">
                <a:solidFill>
                  <a:srgbClr val="000000"/>
                </a:solidFill>
                <a:ea typeface="Cambria" panose="02040503050406030204" pitchFamily="18" charset="0"/>
                <a:cs typeface="Arial" panose="020B0604020202020204" pitchFamily="34" charset="0"/>
              </a:rPr>
              <a:t>Le prime </a:t>
            </a:r>
            <a:r>
              <a:rPr lang="it-IT" sz="2400" b="1" i="1" dirty="0">
                <a:solidFill>
                  <a:srgbClr val="000000"/>
                </a:solidFill>
                <a:ea typeface="Cambria" panose="02040503050406030204" pitchFamily="18" charset="0"/>
                <a:cs typeface="Arial" panose="020B0604020202020204" pitchFamily="34" charset="0"/>
              </a:rPr>
              <a:t>10 lezioni attive </a:t>
            </a:r>
            <a:r>
              <a:rPr lang="it-IT" sz="2400" b="1" dirty="0">
                <a:solidFill>
                  <a:srgbClr val="000000"/>
                </a:solidFill>
                <a:ea typeface="Cambria" panose="02040503050406030204" pitchFamily="18" charset="0"/>
                <a:cs typeface="Arial" panose="020B0604020202020204" pitchFamily="34" charset="0"/>
              </a:rPr>
              <a:t>hanno caratteristiche analoghe alle 8 lezioni sintetiche.</a:t>
            </a:r>
          </a:p>
          <a:p>
            <a:pPr>
              <a:spcAft>
                <a:spcPts val="300"/>
              </a:spcAft>
            </a:pPr>
            <a:r>
              <a:rPr lang="it-IT" sz="2400" b="1" dirty="0">
                <a:solidFill>
                  <a:srgbClr val="000000"/>
                </a:solidFill>
                <a:ea typeface="Cambria" panose="02040503050406030204" pitchFamily="18" charset="0"/>
                <a:cs typeface="Arial" panose="020B0604020202020204" pitchFamily="34" charset="0"/>
              </a:rPr>
              <a:t>Caratteristiche particolari delle lezioni attive: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b="1" dirty="0"/>
              <a:t>tutte le lezioni prevedono di proporre l’attività e le corrispondenti risposte in classe, durante la lezione.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it-IT" sz="2400" b="1" dirty="0"/>
              <a:t>le due lezioni in più corrispondono a tematiche sviluppate in modo più ampio.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6C1F0EDC-56C3-7A4C-908F-6FE89E65DB13}"/>
              </a:ext>
            </a:extLst>
          </p:cNvPr>
          <p:cNvSpPr txBox="1"/>
          <p:nvPr/>
        </p:nvSpPr>
        <p:spPr>
          <a:xfrm>
            <a:off x="2749294" y="1907791"/>
            <a:ext cx="3024336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2800" b="1" dirty="0"/>
              <a:t>LEZIONI ATTIVE</a:t>
            </a:r>
          </a:p>
        </p:txBody>
      </p:sp>
    </p:spTree>
    <p:extLst>
      <p:ext uri="{BB962C8B-B14F-4D97-AF65-F5344CB8AC3E}">
        <p14:creationId xmlns:p14="http://schemas.microsoft.com/office/powerpoint/2010/main" val="18037803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E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olo 1">
            <a:extLst>
              <a:ext uri="{FF2B5EF4-FFF2-40B4-BE49-F238E27FC236}">
                <a16:creationId xmlns:a16="http://schemas.microsoft.com/office/drawing/2014/main" id="{93A69FAF-7E8D-7240-8125-4A8AE5E6B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63680"/>
            <a:ext cx="8229600" cy="639762"/>
          </a:xfrm>
        </p:spPr>
        <p:txBody>
          <a:bodyPr anchor="t"/>
          <a:lstStyle/>
          <a:p>
            <a:pPr eaLnBrk="1" hangingPunct="1"/>
            <a:r>
              <a:rPr lang="it-IT" altLang="it-IT" sz="4000" b="1" dirty="0">
                <a:solidFill>
                  <a:srgbClr val="FF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Esempio di figura</a:t>
            </a:r>
          </a:p>
        </p:txBody>
      </p:sp>
      <p:sp>
        <p:nvSpPr>
          <p:cNvPr id="29699" name="Slide Number Placeholder 3">
            <a:extLst>
              <a:ext uri="{FF2B5EF4-FFF2-40B4-BE49-F238E27FC236}">
                <a16:creationId xmlns:a16="http://schemas.microsoft.com/office/drawing/2014/main" id="{6C3A4837-3C78-2B4A-A9A2-8F74D085C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B38093B6-BF64-424A-A34E-524CEF758612}" type="slidenum">
              <a:rPr lang="it-IT" altLang="it-IT" sz="1200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/>
              <a:t>6</a:t>
            </a:fld>
            <a:endParaRPr lang="it-IT" altLang="it-IT" sz="1200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29700" name="Footer Placeholder 4">
            <a:extLst>
              <a:ext uri="{FF2B5EF4-FFF2-40B4-BE49-F238E27FC236}">
                <a16:creationId xmlns:a16="http://schemas.microsoft.com/office/drawing/2014/main" id="{A0720BE9-FE0F-B841-8DBC-C68430F801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0" y="6492875"/>
            <a:ext cx="2895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it-IT" altLang="it-IT" sz="1200">
                <a:solidFill>
                  <a:srgbClr val="898989"/>
                </a:solidFill>
                <a:latin typeface="Calibri" panose="020F0502020204030204" pitchFamily="34" charset="0"/>
              </a:rPr>
              <a:t>Enrico Pietropoli, 2022</a:t>
            </a:r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F2CD11A8-F0DB-7249-A2A2-290FF6A366FB}"/>
              </a:ext>
            </a:extLst>
          </p:cNvPr>
          <p:cNvGrpSpPr/>
          <p:nvPr/>
        </p:nvGrpSpPr>
        <p:grpSpPr>
          <a:xfrm>
            <a:off x="179512" y="1919843"/>
            <a:ext cx="5127104" cy="4394817"/>
            <a:chOff x="153259" y="1280885"/>
            <a:chExt cx="5127104" cy="4394817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AA05591-D033-F34F-8057-00E45478B907}"/>
                </a:ext>
              </a:extLst>
            </p:cNvPr>
            <p:cNvSpPr txBox="1"/>
            <p:nvPr/>
          </p:nvSpPr>
          <p:spPr>
            <a:xfrm>
              <a:off x="153259" y="1280885"/>
              <a:ext cx="5127104" cy="156966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it-IT" altLang="it-IT" b="1" dirty="0"/>
                <a:t>Al variare di x il punto </a:t>
              </a:r>
              <a:r>
                <a:rPr lang="it-IT" altLang="it-IT" b="1" dirty="0">
                  <a:solidFill>
                    <a:srgbClr val="00B050"/>
                  </a:solidFill>
                </a:rPr>
                <a:t>T </a:t>
              </a:r>
              <a:r>
                <a:rPr lang="it-IT" altLang="it-IT" b="1" dirty="0"/>
                <a:t>ha:</a:t>
              </a:r>
            </a:p>
            <a:p>
              <a:pPr marL="342900" indent="-342900" eaLnBrk="1" hangingPunct="1">
                <a:buFont typeface="Arial" panose="020B0604020202020204" pitchFamily="34" charset="0"/>
                <a:buChar char="•"/>
              </a:pPr>
              <a:r>
                <a:rPr lang="it-IT" altLang="it-IT" b="1" dirty="0"/>
                <a:t>la stessa ascissa di A;</a:t>
              </a:r>
            </a:p>
            <a:p>
              <a:pPr marL="342900" indent="-342900" eaLnBrk="1" hangingPunct="1">
                <a:buFont typeface="Arial" panose="020B0604020202020204" pitchFamily="34" charset="0"/>
                <a:buChar char="•"/>
              </a:pPr>
              <a:r>
                <a:rPr lang="it-IT" altLang="it-IT" b="1" dirty="0"/>
                <a:t>ordinata m</a:t>
              </a:r>
              <a:r>
                <a:rPr lang="it-IT" altLang="it-IT" b="1" baseline="-25000" dirty="0"/>
                <a:t>t</a:t>
              </a:r>
              <a:r>
                <a:rPr lang="it-IT" altLang="it-IT" b="1" dirty="0"/>
                <a:t>, che è la derivata di y = x</a:t>
              </a:r>
              <a:r>
                <a:rPr lang="it-IT" altLang="it-IT" b="1" baseline="30000" dirty="0"/>
                <a:t>3</a:t>
              </a:r>
              <a:r>
                <a:rPr lang="it-IT" altLang="it-IT" b="1" dirty="0"/>
                <a:t> nel punto A.</a:t>
              </a:r>
            </a:p>
          </p:txBody>
        </p:sp>
        <p:sp>
          <p:nvSpPr>
            <p:cNvPr id="29704" name="Rectangle 13">
              <a:extLst>
                <a:ext uri="{FF2B5EF4-FFF2-40B4-BE49-F238E27FC236}">
                  <a16:creationId xmlns:a16="http://schemas.microsoft.com/office/drawing/2014/main" id="{1DAC83C7-9B56-4F4F-ABED-F793B53724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3259" y="3005570"/>
              <a:ext cx="4800600" cy="1723549"/>
            </a:xfrm>
            <a:prstGeom prst="rect">
              <a:avLst/>
            </a:prstGeom>
            <a:solidFill>
              <a:srgbClr val="D1FBFF"/>
            </a:solidFill>
            <a:ln w="31750">
              <a:solidFill>
                <a:srgbClr val="00800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it-IT" altLang="it-IT" b="1" dirty="0"/>
                <a:t>La funzione così ottenuta associa ad ogni x la derivata di y = x</a:t>
              </a:r>
              <a:r>
                <a:rPr lang="it-IT" altLang="it-IT" b="1" baseline="30000" dirty="0"/>
                <a:t>3</a:t>
              </a:r>
              <a:r>
                <a:rPr lang="it-IT" altLang="it-IT" b="1" dirty="0"/>
                <a:t>, perciò prende il nome di  </a:t>
              </a:r>
            </a:p>
            <a:p>
              <a:pPr eaLnBrk="1" hangingPunct="1"/>
              <a:endParaRPr lang="it-IT" altLang="it-IT" sz="1000" b="1" dirty="0">
                <a:solidFill>
                  <a:srgbClr val="FF0000"/>
                </a:solidFill>
              </a:endParaRPr>
            </a:p>
            <a:p>
              <a:pPr eaLnBrk="1" hangingPunct="1"/>
              <a:r>
                <a:rPr lang="it-IT" altLang="it-IT" b="1" dirty="0">
                  <a:solidFill>
                    <a:srgbClr val="FF0000"/>
                  </a:solidFill>
                </a:rPr>
                <a:t>FUNZIONE DERIVATA DI </a:t>
              </a:r>
              <a:r>
                <a:rPr lang="it-IT" altLang="it-IT" b="1" dirty="0"/>
                <a:t>y = x</a:t>
              </a:r>
              <a:r>
                <a:rPr lang="it-IT" altLang="it-IT" b="1" baseline="30000" dirty="0"/>
                <a:t>3</a:t>
              </a:r>
              <a:r>
                <a:rPr lang="it-IT" altLang="it-IT" b="1" dirty="0"/>
                <a:t>  </a:t>
              </a:r>
            </a:p>
          </p:txBody>
        </p:sp>
        <p:sp>
          <p:nvSpPr>
            <p:cNvPr id="29706" name="TextBox 18">
              <a:extLst>
                <a:ext uri="{FF2B5EF4-FFF2-40B4-BE49-F238E27FC236}">
                  <a16:creationId xmlns:a16="http://schemas.microsoft.com/office/drawing/2014/main" id="{BA33BA37-F478-ED46-8783-A9F763AB13B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9459" y="4845439"/>
              <a:ext cx="4648200" cy="8302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it-IT" altLang="it-IT" b="1" dirty="0">
                  <a:solidFill>
                    <a:srgbClr val="0000FF"/>
                  </a:solidFill>
                </a:rPr>
                <a:t>Possiamo descrivere questa funzione con una formula?</a:t>
              </a:r>
            </a:p>
          </p:txBody>
        </p:sp>
      </p:grpSp>
      <p:pic>
        <p:nvPicPr>
          <p:cNvPr id="12" name="Immagine 11">
            <a:extLst>
              <a:ext uri="{FF2B5EF4-FFF2-40B4-BE49-F238E27FC236}">
                <a16:creationId xmlns:a16="http://schemas.microsoft.com/office/drawing/2014/main" id="{DE18A1BF-AD99-9448-96FD-76DE48D9B0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0445" y="1920260"/>
            <a:ext cx="3316355" cy="4203674"/>
          </a:xfrm>
          <a:prstGeom prst="rect">
            <a:avLst/>
          </a:prstGeom>
        </p:spPr>
      </p:pic>
      <p:sp>
        <p:nvSpPr>
          <p:cNvPr id="3" name="Rettangolo 2">
            <a:extLst>
              <a:ext uri="{FF2B5EF4-FFF2-40B4-BE49-F238E27FC236}">
                <a16:creationId xmlns:a16="http://schemas.microsoft.com/office/drawing/2014/main" id="{466FA2F0-ECAB-EE45-956D-5BFB6329AC54}"/>
              </a:ext>
            </a:extLst>
          </p:cNvPr>
          <p:cNvSpPr/>
          <p:nvPr/>
        </p:nvSpPr>
        <p:spPr>
          <a:xfrm>
            <a:off x="2756246" y="1119762"/>
            <a:ext cx="401650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altLang="it-IT" sz="3200" b="1" dirty="0">
                <a:solidFill>
                  <a:srgbClr val="0057DD"/>
                </a:solidFill>
                <a:latin typeface="Arial Narrow" panose="020B0604020202020204" pitchFamily="34" charset="0"/>
              </a:rPr>
              <a:t>La funzione derivata</a:t>
            </a:r>
            <a:endParaRPr lang="it-IT" sz="3200" dirty="0">
              <a:solidFill>
                <a:srgbClr val="0057D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04938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E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olo 1">
            <a:extLst>
              <a:ext uri="{FF2B5EF4-FFF2-40B4-BE49-F238E27FC236}">
                <a16:creationId xmlns:a16="http://schemas.microsoft.com/office/drawing/2014/main" id="{93A69FAF-7E8D-7240-8125-4A8AE5E6B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7657" y="980728"/>
            <a:ext cx="4198127" cy="639762"/>
          </a:xfrm>
        </p:spPr>
        <p:txBody>
          <a:bodyPr anchor="t"/>
          <a:lstStyle/>
          <a:p>
            <a:pPr eaLnBrk="1" hangingPunct="1"/>
            <a:r>
              <a:rPr lang="it-IT" altLang="it-IT" sz="4000" b="1" dirty="0">
                <a:solidFill>
                  <a:srgbClr val="FF0000"/>
                </a:solidFill>
                <a:latin typeface="Arial Narrow" panose="020B0604020202020204" pitchFamily="34" charset="0"/>
                <a:ea typeface="ＭＳ Ｐゴシック" panose="020B0600070205080204" pitchFamily="34" charset="-128"/>
                <a:cs typeface="Arial Narrow" panose="020B0604020202020204" pitchFamily="34" charset="0"/>
              </a:rPr>
              <a:t>Esempio 1 di video</a:t>
            </a:r>
          </a:p>
        </p:txBody>
      </p:sp>
      <p:sp>
        <p:nvSpPr>
          <p:cNvPr id="29699" name="Slide Number Placeholder 3">
            <a:extLst>
              <a:ext uri="{FF2B5EF4-FFF2-40B4-BE49-F238E27FC236}">
                <a16:creationId xmlns:a16="http://schemas.microsoft.com/office/drawing/2014/main" id="{6C3A4837-3C78-2B4A-A9A2-8F74D085C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B38093B6-BF64-424A-A34E-524CEF758612}" type="slidenum">
              <a:rPr lang="it-IT" altLang="it-IT" sz="1200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/>
              <a:t>7</a:t>
            </a:fld>
            <a:endParaRPr lang="it-IT" altLang="it-IT" sz="1200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29700" name="Footer Placeholder 4">
            <a:extLst>
              <a:ext uri="{FF2B5EF4-FFF2-40B4-BE49-F238E27FC236}">
                <a16:creationId xmlns:a16="http://schemas.microsoft.com/office/drawing/2014/main" id="{A0720BE9-FE0F-B841-8DBC-C68430F801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0" y="6492875"/>
            <a:ext cx="2895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it-IT" altLang="it-IT" sz="1200">
                <a:solidFill>
                  <a:srgbClr val="898989"/>
                </a:solidFill>
                <a:latin typeface="Calibri" panose="020F0502020204030204" pitchFamily="34" charset="0"/>
              </a:rPr>
              <a:t>Enrico Pietropoli, 2022</a:t>
            </a: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466FA2F0-ECAB-EE45-956D-5BFB6329AC54}"/>
              </a:ext>
            </a:extLst>
          </p:cNvPr>
          <p:cNvSpPr/>
          <p:nvPr/>
        </p:nvSpPr>
        <p:spPr>
          <a:xfrm>
            <a:off x="632524" y="1844824"/>
            <a:ext cx="352839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altLang="it-IT" sz="3200" b="1" dirty="0">
                <a:solidFill>
                  <a:srgbClr val="0057DD"/>
                </a:solidFill>
                <a:latin typeface="Arial Narrow" panose="020B0604020202020204" pitchFamily="34" charset="0"/>
              </a:rPr>
              <a:t>La funzione derivata</a:t>
            </a:r>
            <a:endParaRPr lang="it-IT" sz="3200" dirty="0">
              <a:solidFill>
                <a:srgbClr val="0057DD"/>
              </a:solidFill>
            </a:endParaRPr>
          </a:p>
        </p:txBody>
      </p:sp>
      <p:pic>
        <p:nvPicPr>
          <p:cNvPr id="4" name="Spun52Video1.mp4">
            <a:hlinkClick r:id="" action="ppaction://media"/>
            <a:extLst>
              <a:ext uri="{FF2B5EF4-FFF2-40B4-BE49-F238E27FC236}">
                <a16:creationId xmlns:a16="http://schemas.microsoft.com/office/drawing/2014/main" id="{1CFB4FD0-7648-3D4E-83D8-5F7091254D8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444061" y="151929"/>
            <a:ext cx="4242739" cy="6093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707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6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E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olo 1">
            <a:extLst>
              <a:ext uri="{FF2B5EF4-FFF2-40B4-BE49-F238E27FC236}">
                <a16:creationId xmlns:a16="http://schemas.microsoft.com/office/drawing/2014/main" id="{93A69FAF-7E8D-7240-8125-4A8AE5E6B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99392"/>
            <a:ext cx="8229600" cy="639762"/>
          </a:xfrm>
        </p:spPr>
        <p:txBody>
          <a:bodyPr anchor="t"/>
          <a:lstStyle/>
          <a:p>
            <a:pPr eaLnBrk="1" hangingPunct="1"/>
            <a:r>
              <a:rPr lang="it-IT" altLang="it-IT" sz="4000" b="1" dirty="0">
                <a:solidFill>
                  <a:srgbClr val="FF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Esempio 2 di video</a:t>
            </a:r>
          </a:p>
        </p:txBody>
      </p:sp>
      <p:sp>
        <p:nvSpPr>
          <p:cNvPr id="29699" name="Slide Number Placeholder 3">
            <a:extLst>
              <a:ext uri="{FF2B5EF4-FFF2-40B4-BE49-F238E27FC236}">
                <a16:creationId xmlns:a16="http://schemas.microsoft.com/office/drawing/2014/main" id="{6C3A4837-3C78-2B4A-A9A2-8F74D085C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B38093B6-BF64-424A-A34E-524CEF758612}" type="slidenum">
              <a:rPr lang="it-IT" altLang="it-IT" sz="1200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/>
              <a:t>8</a:t>
            </a:fld>
            <a:endParaRPr lang="it-IT" altLang="it-IT" sz="1200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29700" name="Footer Placeholder 4">
            <a:extLst>
              <a:ext uri="{FF2B5EF4-FFF2-40B4-BE49-F238E27FC236}">
                <a16:creationId xmlns:a16="http://schemas.microsoft.com/office/drawing/2014/main" id="{A0720BE9-FE0F-B841-8DBC-C68430F801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0" y="6492875"/>
            <a:ext cx="2895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it-IT" altLang="it-IT" sz="1200" dirty="0">
                <a:solidFill>
                  <a:srgbClr val="898989"/>
                </a:solidFill>
                <a:latin typeface="Calibri" panose="020F0502020204030204" pitchFamily="34" charset="0"/>
              </a:rPr>
              <a:t>Stefano Volpe, 2022</a:t>
            </a: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466FA2F0-ECAB-EE45-956D-5BFB6329AC54}"/>
              </a:ext>
            </a:extLst>
          </p:cNvPr>
          <p:cNvSpPr/>
          <p:nvPr/>
        </p:nvSpPr>
        <p:spPr>
          <a:xfrm>
            <a:off x="2339752" y="404664"/>
            <a:ext cx="47812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altLang="it-IT" sz="3200" b="1" dirty="0">
                <a:solidFill>
                  <a:srgbClr val="0057DD"/>
                </a:solidFill>
                <a:latin typeface="Arial Narrow" panose="020B0604020202020204" pitchFamily="34" charset="0"/>
              </a:rPr>
              <a:t>Problema di ottimizzazione</a:t>
            </a:r>
            <a:endParaRPr lang="it-IT" sz="3200" dirty="0">
              <a:solidFill>
                <a:srgbClr val="0057DD"/>
              </a:solidFill>
            </a:endParaRPr>
          </a:p>
        </p:txBody>
      </p:sp>
      <p:pic>
        <p:nvPicPr>
          <p:cNvPr id="4" name="Spun52Video2.mp4">
            <a:hlinkClick r:id="" action="ppaction://media"/>
            <a:extLst>
              <a:ext uri="{FF2B5EF4-FFF2-40B4-BE49-F238E27FC236}">
                <a16:creationId xmlns:a16="http://schemas.microsoft.com/office/drawing/2014/main" id="{08F921C9-4DEA-B549-A2B5-15AA994BBC2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99513" y="984145"/>
            <a:ext cx="7344974" cy="5508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408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83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03FDA32C-8293-C244-BDFD-CDFE2E2B7E5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827584" y="548680"/>
            <a:ext cx="6939880" cy="648072"/>
          </a:xfrm>
        </p:spPr>
        <p:txBody>
          <a:bodyPr/>
          <a:lstStyle/>
          <a:p>
            <a:pPr eaLnBrk="1" hangingPunct="1"/>
            <a:r>
              <a:rPr lang="it-IT" altLang="it-IT" sz="3600" b="1" dirty="0">
                <a:solidFill>
                  <a:srgbClr val="FF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Esercizi e problemi riassuntivi </a:t>
            </a:r>
          </a:p>
        </p:txBody>
      </p:sp>
      <p:sp>
        <p:nvSpPr>
          <p:cNvPr id="20483" name="Footer Placeholder 4">
            <a:extLst>
              <a:ext uri="{FF2B5EF4-FFF2-40B4-BE49-F238E27FC236}">
                <a16:creationId xmlns:a16="http://schemas.microsoft.com/office/drawing/2014/main" id="{D9ADCE95-BB30-5B47-9712-D44C003031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2400" y="6248400"/>
            <a:ext cx="2895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it-IT" altLang="it-IT" sz="1200" i="1"/>
              <a:t>Daniela Valenti, 2022</a:t>
            </a:r>
          </a:p>
        </p:txBody>
      </p:sp>
      <p:sp>
        <p:nvSpPr>
          <p:cNvPr id="20484" name="Slide Number Placeholder 4">
            <a:extLst>
              <a:ext uri="{FF2B5EF4-FFF2-40B4-BE49-F238E27FC236}">
                <a16:creationId xmlns:a16="http://schemas.microsoft.com/office/drawing/2014/main" id="{79F35D4E-7B5B-314C-A380-C98C361E78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668B91A2-AA6B-ED44-9C6B-2C24271AF9B8}" type="slidenum">
              <a:rPr lang="it-IT" altLang="it-IT" sz="1400"/>
              <a:pPr eaLnBrk="1" hangingPunct="1"/>
              <a:t>9</a:t>
            </a:fld>
            <a:endParaRPr lang="it-IT" altLang="it-IT" sz="1400" dirty="0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B07D6D13-DE51-0F4F-B530-0654CC3C57FF}"/>
              </a:ext>
            </a:extLst>
          </p:cNvPr>
          <p:cNvSpPr/>
          <p:nvPr/>
        </p:nvSpPr>
        <p:spPr>
          <a:xfrm>
            <a:off x="407470" y="1340768"/>
            <a:ext cx="829077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it-IT" sz="2400" b="1" dirty="0">
                <a:solidFill>
                  <a:srgbClr val="000000"/>
                </a:solidFill>
                <a:ea typeface="Cambria" panose="02040503050406030204" pitchFamily="18" charset="0"/>
                <a:cs typeface="Arial" panose="020B0604020202020204" pitchFamily="34" charset="0"/>
              </a:rPr>
              <a:t>Per consolidare e ampliare il percorso essenziale sono proposti 123 esercizi e problemi riassuntivi con le seguenti caratteristiche:</a:t>
            </a: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2400" b="1" dirty="0">
                <a:solidFill>
                  <a:srgbClr val="000000"/>
                </a:solidFill>
                <a:ea typeface="Cambria" panose="02040503050406030204" pitchFamily="18" charset="0"/>
                <a:cs typeface="Arial" panose="020B0604020202020204" pitchFamily="34" charset="0"/>
              </a:rPr>
              <a:t>esercizi e problemi sono  suddivisi in varie tematiche; </a:t>
            </a: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2400" b="1" dirty="0">
                <a:solidFill>
                  <a:srgbClr val="000000"/>
                </a:solidFill>
                <a:ea typeface="Cambria" panose="02040503050406030204" pitchFamily="18" charset="0"/>
                <a:cs typeface="Arial" panose="020B0604020202020204" pitchFamily="34" charset="0"/>
              </a:rPr>
              <a:t>ogni tematica </a:t>
            </a:r>
          </a:p>
          <a:p>
            <a:pPr marL="714375" lvl="1" indent="-341313">
              <a:spcAft>
                <a:spcPts val="0"/>
              </a:spcAft>
              <a:buFontTx/>
              <a:buChar char="-"/>
            </a:pPr>
            <a:r>
              <a:rPr lang="it-IT" sz="2400" b="1" dirty="0">
                <a:solidFill>
                  <a:srgbClr val="000000"/>
                </a:solidFill>
                <a:ea typeface="Cambria" panose="02040503050406030204" pitchFamily="18" charset="0"/>
                <a:cs typeface="Arial" panose="020B0604020202020204" pitchFamily="34" charset="0"/>
              </a:rPr>
              <a:t>si apre con un richiamo della teoria;</a:t>
            </a:r>
          </a:p>
          <a:p>
            <a:pPr marL="714375" lvl="1" indent="-341313">
              <a:spcAft>
                <a:spcPts val="0"/>
              </a:spcAft>
              <a:buFontTx/>
              <a:buChar char="-"/>
            </a:pPr>
            <a:r>
              <a:rPr lang="it-IT" sz="2400" b="1" dirty="0">
                <a:solidFill>
                  <a:srgbClr val="000000"/>
                </a:solidFill>
                <a:ea typeface="Cambria" panose="02040503050406030204" pitchFamily="18" charset="0"/>
                <a:cs typeface="Arial" panose="020B0604020202020204" pitchFamily="34" charset="0"/>
              </a:rPr>
              <a:t>propone uno o più esercizi guidati; </a:t>
            </a:r>
          </a:p>
          <a:p>
            <a:pPr marL="714375" lvl="1" indent="-341313">
              <a:spcAft>
                <a:spcPts val="0"/>
              </a:spcAft>
              <a:buFontTx/>
              <a:buChar char="-"/>
            </a:pPr>
            <a:r>
              <a:rPr lang="it-IT" sz="2400" b="1" dirty="0">
                <a:solidFill>
                  <a:srgbClr val="000000"/>
                </a:solidFill>
                <a:ea typeface="Cambria" panose="02040503050406030204" pitchFamily="18" charset="0"/>
                <a:cs typeface="Arial" panose="020B0604020202020204" pitchFamily="34" charset="0"/>
              </a:rPr>
              <a:t>presenta esercizi e problemi elencati in ordine di difficoltà crescente;</a:t>
            </a:r>
          </a:p>
          <a:p>
            <a:pPr marL="714375" lvl="1" indent="-341313">
              <a:spcAft>
                <a:spcPts val="0"/>
              </a:spcAft>
              <a:buFontTx/>
              <a:buChar char="-"/>
            </a:pPr>
            <a:r>
              <a:rPr lang="it-IT" sz="2400" b="1" dirty="0">
                <a:solidFill>
                  <a:srgbClr val="0057DD"/>
                </a:solidFill>
              </a:rPr>
              <a:t>non propone </a:t>
            </a:r>
            <a:r>
              <a:rPr lang="it-IT" sz="2400" b="1" dirty="0"/>
              <a:t>esercizi per sviluppare “un particolare addestramento alle tecniche di calcolo” </a:t>
            </a:r>
            <a:endParaRPr lang="it-IT" sz="2400" b="1" dirty="0">
              <a:solidFill>
                <a:srgbClr val="000000"/>
              </a:solidFill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9993619"/>
      </p:ext>
    </p:extLst>
  </p:cSld>
  <p:clrMapOvr>
    <a:masterClrMapping/>
  </p:clrMapOvr>
</p:sld>
</file>

<file path=ppt/theme/theme1.xml><?xml version="1.0" encoding="utf-8"?>
<a:theme xmlns:a="http://schemas.openxmlformats.org/drawingml/2006/main" name="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ruttura predefinit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10591</TotalTime>
  <Words>636</Words>
  <Application>Microsoft Macintosh PowerPoint</Application>
  <PresentationFormat>Presentazione su schermo (4:3)</PresentationFormat>
  <Paragraphs>91</Paragraphs>
  <Slides>11</Slides>
  <Notes>2</Notes>
  <HiddenSlides>0</HiddenSlides>
  <MMClips>2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19" baseType="lpstr">
      <vt:lpstr>ＭＳ Ｐゴシック</vt:lpstr>
      <vt:lpstr>Arial</vt:lpstr>
      <vt:lpstr>Arial Narrow</vt:lpstr>
      <vt:lpstr>Calibri</vt:lpstr>
      <vt:lpstr>Cambria</vt:lpstr>
      <vt:lpstr>Symbol</vt:lpstr>
      <vt:lpstr>Times New Roman</vt:lpstr>
      <vt:lpstr>Struttura predefinita</vt:lpstr>
      <vt:lpstr>Proposte del sito Matemat per sviluppare le derivate </vt:lpstr>
      <vt:lpstr>A. Un percorso essenziale</vt:lpstr>
      <vt:lpstr>A. Percorso essenziale</vt:lpstr>
      <vt:lpstr>I materiali multimediali</vt:lpstr>
      <vt:lpstr>A. Percorso essenziale</vt:lpstr>
      <vt:lpstr>Esempio di figura</vt:lpstr>
      <vt:lpstr>Esempio 1 di video</vt:lpstr>
      <vt:lpstr>Esempio 2 di video</vt:lpstr>
      <vt:lpstr>Esercizi e problemi riassuntivi </vt:lpstr>
      <vt:lpstr>Altri materiali proposti dal sito</vt:lpstr>
      <vt:lpstr>Altri materiali proposti dal sito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Grafici e funzioni al biennio superiore</dc:title>
  <dc:subject/>
  <dc:creator>Io</dc:creator>
  <cp:keywords/>
  <dc:description/>
  <cp:lastModifiedBy>Microsoft Office User</cp:lastModifiedBy>
  <cp:revision>480</cp:revision>
  <dcterms:created xsi:type="dcterms:W3CDTF">2015-12-09T08:14:34Z</dcterms:created>
  <dcterms:modified xsi:type="dcterms:W3CDTF">2023-10-03T07:32:58Z</dcterms:modified>
  <cp:category/>
</cp:coreProperties>
</file>