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6" r:id="rId2"/>
    <p:sldId id="477" r:id="rId3"/>
    <p:sldId id="325" r:id="rId4"/>
    <p:sldId id="327" r:id="rId5"/>
    <p:sldId id="328" r:id="rId6"/>
    <p:sldId id="282" r:id="rId7"/>
    <p:sldId id="330" r:id="rId8"/>
    <p:sldId id="331" r:id="rId9"/>
    <p:sldId id="333" r:id="rId10"/>
    <p:sldId id="476" r:id="rId11"/>
    <p:sldId id="475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  <a:srgbClr val="0057DD"/>
    <a:srgbClr val="D1FBFF"/>
    <a:srgbClr val="FFFEEA"/>
    <a:srgbClr val="FFFEE8"/>
    <a:srgbClr val="F1EEF4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16B2-B1BA-194D-A115-1C3987032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94A0F-DB85-9440-BA13-62B53476D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2D1F8-2FE0-F24E-830C-5D40E7CFB2A5}" type="datetime1">
              <a:rPr lang="it-IT" altLang="it-IT"/>
              <a:pPr/>
              <a:t>03/10/23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9DABE-B9C3-FE41-8A00-841B5FD0B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7FDF-C2A4-2E4F-8459-CBDA4065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F4E50-587F-F74F-AFB9-315A6B5C76D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CAEA37-265E-FB48-B66E-047FC0AAC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E23B9-7CEF-6C4E-9F78-4D2ECB9560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239D-9E66-464A-A1D7-A6330A1DE585}" type="datetime1">
              <a:rPr lang="it-IT" altLang="it-IT"/>
              <a:pPr/>
              <a:t>03/10/23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B7ACE3-1B3B-C747-B5BB-F12D602AC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1CDD1-A084-4742-8790-39D7389B9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C9EED-D3C8-B24D-B028-740472E92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577A-DA54-924D-AE7F-E3EAA20FC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81806-4E12-D545-BDB9-46BA9A27658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4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38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8B5BB-146A-694C-BCDE-CEE3A179D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6348F-22BE-2247-992D-0A25153C7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A505A-7BCB-914E-8AE0-D61BBBE55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4DFC7-3EE7-DA4F-B97B-A8B8A4D84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1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5CCD3-2137-BD42-8040-0E494EA7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8090A-F034-BB43-9633-690DC7154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CAD3B-DEE1-4B4C-9DF9-659544E92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7A3CD-ED15-5F4A-9F5D-4129CFCF5D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11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7EF8-A5BE-2C46-83D9-EEF167191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D024-861A-F640-A1FC-CEBBE8F6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C499C-D658-8F47-A326-A15FD4EA2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BA896-15A4-5B4A-9643-5B694E0F09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853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C7379-6CBB-C545-896F-45A182013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BD0CE-3BBB-0A47-A27E-B744DC12F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66D9B-7558-EC46-8A25-2ABDF0566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C8764-742C-F347-81CD-1D8AD6C16B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6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8B0F3-525A-8340-A721-0F3F8667C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0FD2D4-3301-5442-826D-6C9A963A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3F2868-7772-A84F-BB30-65787C4D7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57C7-79C6-6149-B67F-70570B0F7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4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274C0-13E9-594E-9706-C16E92F1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7E4A3C-8077-EE44-A5E7-F60AFB108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3B12DD-2F9A-B341-B119-081C15163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98E4D-6D2B-5E41-95CC-E0FE9FB48E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88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D4C66-8356-C84C-87FF-D21EDD883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05877-A32E-2D4A-9097-67E05EF80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52568-C0C7-CA47-B60E-1D51E2245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B33BD-8B15-7B48-A38A-9C6114852C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8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308E4-4AE7-DF41-AA7C-1708E5728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B81BA-03F1-2649-BC41-4C55DA597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8A90E-055D-A942-906B-A66321B35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A356-6C63-1F49-86B5-3822436125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8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B529-18D4-3444-B90B-1790378FA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D393D-2836-0743-AB09-AD5FDB5EC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1A355-2CA6-204F-A369-D8FAC0F7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541F-AD9D-B549-809C-0D0786953F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1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8AACC1-99A3-1943-9566-3D9283F4D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55BCAB-ABCB-2244-AC87-5A12F7DB6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98EC36-DB3E-624A-A8F6-DFE4B7CBA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CF5AC-3E3A-5147-80AB-EAB68982E4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0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13A2A-59D9-2449-94E3-C6D083E26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9ED072-618D-D947-9139-20669A17A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4FB4A-6842-6C48-BA1E-F6993C5FA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A9DBE-30EF-1442-9CA7-733E24D46B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1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7FC31-9917-1940-A1D0-BC4E070B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25A535-087C-B342-9D9B-76A7B02D2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844528-A2F3-5B4B-AF2B-D617942B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A64CD-8D0A-7C48-B658-7C2332C18F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0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CDEE3-288D-1549-8E27-5530AFCCF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25736-DDB8-BF4A-87F5-76D84D4D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3F5E-166C-B246-B760-1F7FE5DE0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89ECC-8F37-BE48-AFDD-DE7F7FE953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93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80FE-9FDD-8543-BC8C-CA1E957AB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B32F-561D-174F-B5C2-3B3879B4D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7DA7-BA0A-364C-9E12-6242CEE6E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0BEB6-F3C3-FB4B-B038-26BC3B8BD4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9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2D3E25-06D3-2843-B77A-907B8099B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03E16-2015-294D-9AE5-FE9C33446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F94C1A-7737-4346-8937-56DDE37BB0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7D94CE-C8A1-DE45-A27F-64C3476F5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6F7635-70C9-FA40-A1AF-F5851572D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86618-43B0-1749-B534-DD405980EC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196752"/>
            <a:ext cx="8936076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Proposte del sito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Matemat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sviluppare le derivate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1</a:t>
            </a:fld>
            <a:endParaRPr lang="it-IT" altLang="it-IT" sz="1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B7F3E5-5705-1E4F-A02F-98C021E487E3}"/>
              </a:ext>
            </a:extLst>
          </p:cNvPr>
          <p:cNvSpPr txBox="1"/>
          <p:nvPr/>
        </p:nvSpPr>
        <p:spPr>
          <a:xfrm>
            <a:off x="1691680" y="2636912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it-IT" sz="3200" b="1" dirty="0">
                <a:solidFill>
                  <a:srgbClr val="013B99"/>
                </a:solidFill>
              </a:rPr>
              <a:t>Un percorso essenziale</a:t>
            </a:r>
          </a:p>
        </p:txBody>
      </p:sp>
    </p:spTree>
    <p:extLst>
      <p:ext uri="{BB962C8B-B14F-4D97-AF65-F5344CB8AC3E}">
        <p14:creationId xmlns:p14="http://schemas.microsoft.com/office/powerpoint/2010/main" val="1129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116632"/>
            <a:ext cx="8353425" cy="74746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46657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1097" y="6350751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637581" y="908819"/>
            <a:ext cx="1720552" cy="523220"/>
          </a:xfrm>
          <a:prstGeom prst="rect">
            <a:avLst/>
          </a:prstGeom>
          <a:solidFill>
            <a:srgbClr val="3A7B53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Richiami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611311" y="1432039"/>
            <a:ext cx="8353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Sono pensati per superare una notevole difficoltà didattica: un singolo studente o buona parte della classe non ricorda temi studiati durante gli anni precedenti e indispensabili per una corretta comprensione degli argomenti sulle derivate.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 richiami propongono, ad esempio: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brevi presentazioni </a:t>
            </a:r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Power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Point e pdf;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attività che gli studenti possono eseguire con il supporto di adeguati software didattici;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verifiche degli esiti del recupero.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63FFEB-21A8-ED44-9041-CE1D7D96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7" t="9090" r="9822" b="5288"/>
          <a:stretch/>
        </p:blipFill>
        <p:spPr>
          <a:xfrm rot="20169047">
            <a:off x="87964" y="5383628"/>
            <a:ext cx="2731233" cy="3956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8370953-0454-1144-B039-B68D9E4CD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8" r="22166" b="9597"/>
          <a:stretch/>
        </p:blipFill>
        <p:spPr>
          <a:xfrm>
            <a:off x="3426294" y="5903151"/>
            <a:ext cx="2088233" cy="40184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E8C10E7-2B55-8E42-BFEE-7B8A52DD8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47" r="22742" b="5501"/>
          <a:stretch/>
        </p:blipFill>
        <p:spPr>
          <a:xfrm>
            <a:off x="3304971" y="4933396"/>
            <a:ext cx="2088233" cy="4320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A02E71-E9A4-3342-BA6B-C5597500CD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40" t="309" r="9281" b="-3398"/>
          <a:stretch/>
        </p:blipFill>
        <p:spPr>
          <a:xfrm rot="1324592">
            <a:off x="5865225" y="5245948"/>
            <a:ext cx="293900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4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0"/>
            <a:ext cx="8353425" cy="748897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1484" y="65343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218" y="6564412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11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2919739" y="840380"/>
            <a:ext cx="3096344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Approfondimenti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354019" y="1497781"/>
            <a:ext cx="85531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Pensati per attività di potenziamento o per studenti con particolari interessi scientifici, sono di vario tipo; ad esempio: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letture che approfondiscono la storia della matematica già presente nelle lezioni;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studio di temi collegati anche ad altre discipline e in particolare alla fisica;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semplici metodi grafici o numerici.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3EDF9E-FB3D-034B-8366-2C6858298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3" t="21185" r="15282"/>
          <a:stretch/>
        </p:blipFill>
        <p:spPr>
          <a:xfrm rot="20773745">
            <a:off x="495506" y="4475841"/>
            <a:ext cx="3282967" cy="63135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4C22A9-163D-DE40-A31C-6B67D889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5927">
            <a:off x="5424244" y="4737369"/>
            <a:ext cx="3426020" cy="10564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6F046E-0E6D-C049-9DAB-5495E0F0AB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4" b="19960"/>
          <a:stretch/>
        </p:blipFill>
        <p:spPr>
          <a:xfrm>
            <a:off x="1961304" y="5363552"/>
            <a:ext cx="369025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2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6522" y="306860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Un percorso essenziale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123989" y="1197169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Per gli istituti con 2 ore settimanali di matematica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84401" y="2518715"/>
            <a:ext cx="829126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prime </a:t>
            </a:r>
            <a:r>
              <a:rPr lang="it-IT" sz="22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8 lezioni sintetiche </a:t>
            </a: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propongono un percorso essenziale. </a:t>
            </a:r>
          </a:p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Caratteristiche di ogni lezione: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non richiede necessariamente lo studio preliminare dei limiti, ma è coerente con un loro corretto studio;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la teoria è sviluppata a livello </a:t>
            </a:r>
            <a:r>
              <a:rPr lang="it-IT" sz="2200" b="1" dirty="0" err="1">
                <a:solidFill>
                  <a:srgbClr val="000000"/>
                </a:solidFill>
                <a:cs typeface="Arial" panose="020B0604020202020204" pitchFamily="34" charset="0"/>
              </a:rPr>
              <a:t>preuniversitario</a:t>
            </a: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: concetti e teoremi fondamentali sono presentati e motivati prevalentemente in forma visiva e dinamica;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è organizzata per durare circa un’ora, con il sostegno dei materiali multimediali liberamente scaricabili.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7F77EB-C1DE-D845-A021-72F800C9D8EF}"/>
              </a:ext>
            </a:extLst>
          </p:cNvPr>
          <p:cNvSpPr txBox="1"/>
          <p:nvPr/>
        </p:nvSpPr>
        <p:spPr>
          <a:xfrm>
            <a:off x="2411760" y="1857942"/>
            <a:ext cx="41414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SINTETICHE</a:t>
            </a:r>
          </a:p>
        </p:txBody>
      </p:sp>
    </p:spTree>
    <p:extLst>
      <p:ext uri="{BB962C8B-B14F-4D97-AF65-F5344CB8AC3E}">
        <p14:creationId xmlns:p14="http://schemas.microsoft.com/office/powerpoint/2010/main" val="53544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37151"/>
            <a:ext cx="899160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A. Percorso essenziale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3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357801" y="155679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Materiali multimediali per lezioni  adattabili alle varie tipologie di istituto: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sintetiche;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attive.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B4421A-5906-2446-A68F-360E54422F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3923928" y="908720"/>
            <a:ext cx="4978896" cy="5936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2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materiali multimediali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4</a:t>
            </a:fld>
            <a:endParaRPr lang="it-IT" alt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F514EC-C8D4-734F-8A25-52E8E81225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69" r="1321"/>
          <a:stretch/>
        </p:blipFill>
        <p:spPr bwMode="auto">
          <a:xfrm>
            <a:off x="225649" y="1196752"/>
            <a:ext cx="388843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A64A6F2-2A5F-8945-B932-614053A8266B}"/>
              </a:ext>
            </a:extLst>
          </p:cNvPr>
          <p:cNvSpPr/>
          <p:nvPr/>
        </p:nvSpPr>
        <p:spPr>
          <a:xfrm>
            <a:off x="4121492" y="1184481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presentazione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è ricca di figure e prevede almeno un video con un’animazione per illustrare dinamicamente i concetti fondamentali;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in classe o assegnata per casa;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risposte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i commenti all’attività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possono essere proposti nella stessa lezione o in una lezione successiva;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verifica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nel momento più didatticamente efficace;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gli esercizi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sono di difficoltà crescente e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 propongono 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“un particolare addestramento alle tecniche di calcolo”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141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Percorso essenziale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5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152400" y="1196752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Per gli istituti con 2 ore settimanali di matematica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23528" y="2708920"/>
            <a:ext cx="813690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prime </a:t>
            </a:r>
            <a:r>
              <a:rPr lang="it-IT" sz="24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10 lezioni attive </a:t>
            </a: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hanno caratteristiche analoghe alle 8 lezioni sintetiche.</a:t>
            </a:r>
          </a:p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Caratteristiche particolari delle lezioni attive: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tutte le lezioni prevedono di proporre l’attività e le corrispondenti risposte in classe, durante la lezione.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le due lezioni in più corrispondono a tematiche sviluppate in modo più ampio.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1F0EDC-56C3-7A4C-908F-6FE89E65DB13}"/>
              </a:ext>
            </a:extLst>
          </p:cNvPr>
          <p:cNvSpPr txBox="1"/>
          <p:nvPr/>
        </p:nvSpPr>
        <p:spPr>
          <a:xfrm>
            <a:off x="2749294" y="1907791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ATTIVE</a:t>
            </a:r>
          </a:p>
        </p:txBody>
      </p:sp>
    </p:spTree>
    <p:extLst>
      <p:ext uri="{BB962C8B-B14F-4D97-AF65-F5344CB8AC3E}">
        <p14:creationId xmlns:p14="http://schemas.microsoft.com/office/powerpoint/2010/main" val="18037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680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di figura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2CD11A8-F0DB-7249-A2A2-290FF6A366FB}"/>
              </a:ext>
            </a:extLst>
          </p:cNvPr>
          <p:cNvGrpSpPr/>
          <p:nvPr/>
        </p:nvGrpSpPr>
        <p:grpSpPr>
          <a:xfrm>
            <a:off x="179512" y="1919843"/>
            <a:ext cx="5127104" cy="4394817"/>
            <a:chOff x="153259" y="1280885"/>
            <a:chExt cx="5127104" cy="43948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A05591-D033-F34F-8057-00E45478B907}"/>
                </a:ext>
              </a:extLst>
            </p:cNvPr>
            <p:cNvSpPr txBox="1"/>
            <p:nvPr/>
          </p:nvSpPr>
          <p:spPr>
            <a:xfrm>
              <a:off x="153259" y="1280885"/>
              <a:ext cx="512710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Al variare di x il punto </a:t>
              </a:r>
              <a:r>
                <a:rPr lang="it-IT" altLang="it-IT" b="1" dirty="0">
                  <a:solidFill>
                    <a:srgbClr val="00B050"/>
                  </a:solidFill>
                </a:rPr>
                <a:t>T </a:t>
              </a:r>
              <a:r>
                <a:rPr lang="it-IT" altLang="it-IT" b="1" dirty="0"/>
                <a:t>ha: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la stessa ascissa di A;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ordinata m</a:t>
              </a:r>
              <a:r>
                <a:rPr lang="it-IT" altLang="it-IT" b="1" baseline="-25000" dirty="0"/>
                <a:t>t</a:t>
              </a:r>
              <a:r>
                <a:rPr lang="it-IT" altLang="it-IT" b="1" dirty="0"/>
                <a:t>, che è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nel punto A.</a:t>
              </a:r>
            </a:p>
          </p:txBody>
        </p:sp>
        <p:sp>
          <p:nvSpPr>
            <p:cNvPr id="29704" name="Rectangle 13">
              <a:extLst>
                <a:ext uri="{FF2B5EF4-FFF2-40B4-BE49-F238E27FC236}">
                  <a16:creationId xmlns:a16="http://schemas.microsoft.com/office/drawing/2014/main" id="{1DAC83C7-9B56-4F4F-ABED-F793B537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9" y="3005570"/>
              <a:ext cx="4800600" cy="1723549"/>
            </a:xfrm>
            <a:prstGeom prst="rect">
              <a:avLst/>
            </a:prstGeom>
            <a:solidFill>
              <a:srgbClr val="D1FBFF"/>
            </a:solidFill>
            <a:ln w="317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La funzione così ottenuta associa ad ogni x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, perciò prende il nome di  </a:t>
              </a:r>
            </a:p>
            <a:p>
              <a:pPr eaLnBrk="1" hangingPunct="1"/>
              <a:endParaRPr lang="it-IT" altLang="it-IT" sz="1000" b="1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it-IT" altLang="it-IT" b="1" dirty="0">
                  <a:solidFill>
                    <a:srgbClr val="FF0000"/>
                  </a:solidFill>
                </a:rPr>
                <a:t>FUNZIONE DERIVATA DI </a:t>
              </a:r>
              <a:r>
                <a:rPr lang="it-IT" altLang="it-IT" b="1" dirty="0"/>
                <a:t>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 </a:t>
              </a:r>
            </a:p>
          </p:txBody>
        </p:sp>
        <p:sp>
          <p:nvSpPr>
            <p:cNvPr id="29706" name="TextBox 18">
              <a:extLst>
                <a:ext uri="{FF2B5EF4-FFF2-40B4-BE49-F238E27FC236}">
                  <a16:creationId xmlns:a16="http://schemas.microsoft.com/office/drawing/2014/main" id="{BA33BA37-F478-ED46-8783-A9F763AB1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59" y="4845439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000FF"/>
                  </a:solidFill>
                </a:rPr>
                <a:t>Possiamo descrivere questa funzione con una formula?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E18A1BF-AD99-9448-96FD-76DE48D9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45" y="1920260"/>
            <a:ext cx="3316355" cy="42036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756246" y="1119762"/>
            <a:ext cx="401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9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57" y="980728"/>
            <a:ext cx="4198127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Esempio 1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632524" y="184482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4" name="Spun52Video1.mp4">
            <a:hlinkClick r:id="" action="ppaction://media"/>
            <a:extLst>
              <a:ext uri="{FF2B5EF4-FFF2-40B4-BE49-F238E27FC236}">
                <a16:creationId xmlns:a16="http://schemas.microsoft.com/office/drawing/2014/main" id="{1CFB4FD0-7648-3D4E-83D8-5F7091254D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4061" y="151929"/>
            <a:ext cx="424273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2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339752" y="404664"/>
            <a:ext cx="478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Problema di ottimizzazione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4" name="Spun52Video2.mp4">
            <a:hlinkClick r:id="" action="ppaction://media"/>
            <a:extLst>
              <a:ext uri="{FF2B5EF4-FFF2-40B4-BE49-F238E27FC236}">
                <a16:creationId xmlns:a16="http://schemas.microsoft.com/office/drawing/2014/main" id="{08F921C9-4DEA-B549-A2B5-15AA994BBC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13" y="984145"/>
            <a:ext cx="7344974" cy="55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548680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Esercizi e problemi riassuntivi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9</a:t>
            </a:fld>
            <a:endParaRPr lang="it-IT" alt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07D6D13-DE51-0F4F-B530-0654CC3C57FF}"/>
              </a:ext>
            </a:extLst>
          </p:cNvPr>
          <p:cNvSpPr/>
          <p:nvPr/>
        </p:nvSpPr>
        <p:spPr>
          <a:xfrm>
            <a:off x="407470" y="1340768"/>
            <a:ext cx="82907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Per consolidare e ampliare il percorso essenziale sono proposti 123 esercizi e problemi riassuntivi con le seguenti caratteristiche: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esercizi e problemi sono  suddivisi in varie tematiche;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ogni tematica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si apre con un richiamo della teoria;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propone uno o più esercizi guidati;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presenta esercizi e problemi elencati in ordine di difficoltà crescente;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57DD"/>
                </a:solidFill>
              </a:rPr>
              <a:t>non propone </a:t>
            </a:r>
            <a:r>
              <a:rPr lang="it-IT" sz="2400" b="1" dirty="0"/>
              <a:t>esercizi per sviluppare “un particolare addestramento alle tecniche di calcolo” </a:t>
            </a:r>
            <a:endParaRPr lang="it-IT" sz="2400" b="1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9361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10591</TotalTime>
  <Words>636</Words>
  <Application>Microsoft Macintosh PowerPoint</Application>
  <PresentationFormat>Presentazione su schermo (4:3)</PresentationFormat>
  <Paragraphs>91</Paragraphs>
  <Slides>11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Cambria</vt:lpstr>
      <vt:lpstr>Symbol</vt:lpstr>
      <vt:lpstr>Times New Roman</vt:lpstr>
      <vt:lpstr>Struttura predefinita</vt:lpstr>
      <vt:lpstr>Proposte del sito Matemat per sviluppare le derivate </vt:lpstr>
      <vt:lpstr>A. Un percorso essenziale</vt:lpstr>
      <vt:lpstr>A. Percorso essenziale</vt:lpstr>
      <vt:lpstr>I materiali multimediali</vt:lpstr>
      <vt:lpstr>A. Percorso essenziale</vt:lpstr>
      <vt:lpstr>Esempio di figura</vt:lpstr>
      <vt:lpstr>Esempio 1 di video</vt:lpstr>
      <vt:lpstr>Esempio 2 di video</vt:lpstr>
      <vt:lpstr>Esercizi e problemi riassuntivi </vt:lpstr>
      <vt:lpstr>Altri materiali proposti dal sito</vt:lpstr>
      <vt:lpstr>Altri materiali proposti dal sito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480</cp:revision>
  <dcterms:created xsi:type="dcterms:W3CDTF">2015-12-09T08:14:34Z</dcterms:created>
  <dcterms:modified xsi:type="dcterms:W3CDTF">2023-10-03T07:32:58Z</dcterms:modified>
  <cp:category/>
</cp:coreProperties>
</file>