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2" r:id="rId3"/>
    <p:sldId id="320" r:id="rId4"/>
    <p:sldId id="313" r:id="rId5"/>
    <p:sldId id="297" r:id="rId6"/>
    <p:sldId id="298" r:id="rId7"/>
    <p:sldId id="314" r:id="rId8"/>
    <p:sldId id="315" r:id="rId9"/>
    <p:sldId id="317" r:id="rId10"/>
    <p:sldId id="316" r:id="rId11"/>
    <p:sldId id="318" r:id="rId12"/>
    <p:sldId id="319" r:id="rId13"/>
    <p:sldId id="321" r:id="rId14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F6BBF3-812F-E74E-A57E-6DC3B87B2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43FD8-1C74-C242-9C9F-3B12B0627B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2BDF1F-BFB3-B14B-BC9E-97A260568220}" type="datetime1">
              <a:rPr lang="it-IT" altLang="it-IT"/>
              <a:pPr/>
              <a:t>24/09/23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711C1-B1DA-474D-A909-6B12F922AB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6773C-ADDA-4944-88E4-F25FBE533A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9D6C71-D733-7246-B94A-294BB2080B1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DA38B4-E637-FE4A-80C4-69C771EC0A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263A2-1AF6-574E-8AF4-83F461C61E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BE87B8-6FEB-ED42-8B51-6A07B736360E}" type="datetime1">
              <a:rPr lang="it-IT" altLang="it-IT"/>
              <a:pPr/>
              <a:t>24/09/23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975BCB-7BD6-7D41-8AC8-54A1D5AE7E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C80270-897F-014F-949C-E19654559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CA2D0-DADD-0C4A-B52C-DF7DE6B5B7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32663-B06D-C942-BBA8-830FCA691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21268D-49AF-F743-B9D5-5571E58F127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146269-9E83-334F-B8FB-A0E6AA71F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C7E12-34F0-4948-9DE6-F594ECBAD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7701F5-7622-9E4B-A74D-AC12D43A0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85BFC-40D4-8E46-84EE-81E16D0DF0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161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9A56A2-A479-6648-BA3F-7B8759F74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EF075-104B-914C-8826-6A6DD31B7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A090B9-174A-E44C-BAAB-9120ABCDB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AD630-FA09-8E48-822D-73E4D79547B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657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061216-9D51-A64B-93ED-EA55BA60D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CDBE3B-4EA1-B843-BA5A-E0FF2940B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31FCC9-A260-0947-B7B4-CF449B597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BDCAC-73A2-0F4D-AED6-33945D01A0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99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532E6D-68E6-E347-8A98-B6966384C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697785-29AE-1742-B4B2-630FD3C6E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2C35D9-784F-F244-B48D-EB67CA1C0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A0653-D34E-744B-A4DD-E759B9EFBC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421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7BB9307-9F7D-2B4A-86A4-267A2717D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25B8F4-EE8C-4446-8C79-14C5DCDC4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ABD8A6-E2F0-064F-BF51-0D0C4FAA6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96AE4-0949-DF49-8D66-9F607D0EE9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345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E917E3-6D04-EA48-AF98-E5ECFC264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7802C-207B-ED43-A569-2DF3CDC65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38BEC9-FE55-A849-A42E-4BDF4305F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8EEDB-5927-D745-A347-22F85C0D8F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918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0FD25F-6CA4-3643-A6F3-FFE302ABF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FED9A4-155F-8149-B563-2C909E4BBC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17983-57DB-364D-A481-68AF6A25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29665-76F5-0740-9580-3970ED46DA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014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583C09-5075-E443-A780-BF21E060C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38E078-2DB3-1846-B79D-1C75AF0D5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E57E0E-0FD4-4644-9ACE-16D3FAE20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664DE-7984-AA47-A8DF-6B47180BC2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099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A71D4-12E4-0944-8FC3-5DE6CFFBD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E0653-99FA-1B40-8608-5E898D5D1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CBD55-F770-034F-A422-066646BB7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6577B-2CCA-FA46-8281-D7D67C0626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136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0D77567-B04A-9F43-8D95-6894D639F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E17336-9D87-954F-82F4-D9A0B5C5B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48EF3B-26E4-3B4F-BD4F-362485093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583B4-095A-0D47-B375-F8B1BAD670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759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8EB1AF-63FF-A641-A89F-0CF0F30B9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3F193C-458C-864F-9C44-B3FB9323B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FE99EE-7C9B-134B-9D7A-D0FEC0B54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8219E-FD74-D04D-A26D-9D8ADB3BDF7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267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A31B5E-3176-4943-9127-C4CB45D66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E37C2C-F8C1-E048-9D0A-B171DC1D6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DD5B34-F9A1-E948-8D50-C107CECDD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54722-F7D0-BF4C-9551-EFAE7AC9F9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186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6D165-C4A6-B748-84BE-705E7AABF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D8317B-6831-0940-9790-8C6ED4DD2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70BFE-BCDA-0A4A-93A7-DAA0CED61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6D7E-5279-E14F-BEEE-C8D663206DD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832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98C18-4ADE-E84C-910B-FD037A198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E512D-1AAE-144B-9517-7DC13D51B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609C9-7E47-964F-B93C-8D32C04D2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05962-A962-D44D-BF54-AF60F9C240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985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B74E7E-7661-CC4B-A6FB-8ABB98405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A1D80A-0484-4841-9251-04633840F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F84318-037B-374E-B45D-91DB8AB985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FD7C3A-C3ED-BA49-9211-3A6D82782D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7913B5-6C20-D546-9FFF-4F43FB77B2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0833F9-95F5-E54A-8242-116FA14FB9D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11793FD-5C34-FD40-AA90-BAF20C8524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371600"/>
            <a:ext cx="7239000" cy="2160588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Statistica: Valori medi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EB847678-EB08-EA47-BEA4-EA0822FC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4E50AAB-CEB9-6D45-A0B1-E54403AE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82DC63-9844-D943-80E8-97CEA4B2B94F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93403AE-062B-CA4F-A50B-AB096611CB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696200" cy="609600"/>
          </a:xfrm>
        </p:spPr>
        <p:txBody>
          <a:bodyPr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Media con il foglio di calcolo</a:t>
            </a: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3CC1D197-0792-FA49-869F-7C96AB69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1BA7EE38-4518-744F-A0BF-C44E3D56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627524-6A0F-F648-8F06-C473927C5F02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pic>
        <p:nvPicPr>
          <p:cNvPr id="26629" name="Picture 23" descr="Immagine 3.png">
            <a:extLst>
              <a:ext uri="{FF2B5EF4-FFF2-40B4-BE49-F238E27FC236}">
                <a16:creationId xmlns:a16="http://schemas.microsoft.com/office/drawing/2014/main" id="{F30BC5DF-6EE2-6849-97E4-C9B0AB45C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9735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6" descr="Immagine 8.png">
            <a:extLst>
              <a:ext uri="{FF2B5EF4-FFF2-40B4-BE49-F238E27FC236}">
                <a16:creationId xmlns:a16="http://schemas.microsoft.com/office/drawing/2014/main" id="{AE1B2B6E-344C-8745-9AEC-386229ABF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946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7" descr="Immagine 5.png">
            <a:extLst>
              <a:ext uri="{FF2B5EF4-FFF2-40B4-BE49-F238E27FC236}">
                <a16:creationId xmlns:a16="http://schemas.microsoft.com/office/drawing/2014/main" id="{A7032907-088A-2E44-9E1D-E40E2B24B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505200"/>
            <a:ext cx="39814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8DD7229-E5FA-D24A-8039-95424DA551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200" y="3657600"/>
            <a:ext cx="2438400" cy="7620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0922C6C-E988-B840-AA54-3B54F97CFB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2590800"/>
            <a:ext cx="2286000" cy="7620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TextBox 43">
            <a:extLst>
              <a:ext uri="{FF2B5EF4-FFF2-40B4-BE49-F238E27FC236}">
                <a16:creationId xmlns:a16="http://schemas.microsoft.com/office/drawing/2014/main" id="{B1BFD0D7-C561-9B48-8E45-24015A1BC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86200"/>
            <a:ext cx="4476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0000FF"/>
                </a:solidFill>
              </a:rPr>
              <a:t>+3</a:t>
            </a:r>
          </a:p>
        </p:txBody>
      </p:sp>
      <p:sp>
        <p:nvSpPr>
          <p:cNvPr id="26635" name="TextBox 44">
            <a:extLst>
              <a:ext uri="{FF2B5EF4-FFF2-40B4-BE49-F238E27FC236}">
                <a16:creationId xmlns:a16="http://schemas.microsoft.com/office/drawing/2014/main" id="{FA361638-3533-134E-AF29-955F5831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667000"/>
            <a:ext cx="4476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0000FF"/>
                </a:solidFill>
              </a:rPr>
              <a:t>+3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9A4C028-699B-8645-9DFA-2060AAEBDC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4495800"/>
            <a:ext cx="2438400" cy="762000"/>
          </a:xfrm>
          <a:prstGeom prst="straightConnector1">
            <a:avLst/>
          </a:prstGeom>
          <a:noFill/>
          <a:ln w="25400">
            <a:solidFill>
              <a:srgbClr val="FF33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E04B372-33AA-B449-AA17-CFB9D751D6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3352800"/>
            <a:ext cx="2438400" cy="762000"/>
          </a:xfrm>
          <a:prstGeom prst="straightConnector1">
            <a:avLst/>
          </a:prstGeom>
          <a:noFill/>
          <a:ln w="25400">
            <a:solidFill>
              <a:srgbClr val="FF33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TextBox 47">
            <a:extLst>
              <a:ext uri="{FF2B5EF4-FFF2-40B4-BE49-F238E27FC236}">
                <a16:creationId xmlns:a16="http://schemas.microsoft.com/office/drawing/2014/main" id="{7B181047-6E0B-434F-B54B-CB7F0CCCA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4476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×2</a:t>
            </a:r>
          </a:p>
        </p:txBody>
      </p:sp>
      <p:sp>
        <p:nvSpPr>
          <p:cNvPr id="26639" name="TextBox 48">
            <a:extLst>
              <a:ext uri="{FF2B5EF4-FFF2-40B4-BE49-F238E27FC236}">
                <a16:creationId xmlns:a16="http://schemas.microsoft.com/office/drawing/2014/main" id="{0435CE4C-891F-1A49-9E9D-BDDF935B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429000"/>
            <a:ext cx="4476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×2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C6FD68B-C0A9-874F-B957-68D304C62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733800"/>
            <a:ext cx="685800" cy="533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D45F574-C859-4C4A-9E05-E321E372BB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696200" cy="609600"/>
          </a:xfrm>
        </p:spPr>
        <p:txBody>
          <a:bodyPr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Calcolare media e somma degli scarti con il foglio di calcolo</a:t>
            </a: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9BA85D50-BACC-A842-99CA-3F6B7E24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E96AB534-DB6C-444D-8179-0082CAD2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1FA33E-3879-5E40-969C-CAC30A7A67A4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pic>
        <p:nvPicPr>
          <p:cNvPr id="27653" name="Picture 23" descr="Immagine 3.png">
            <a:extLst>
              <a:ext uri="{FF2B5EF4-FFF2-40B4-BE49-F238E27FC236}">
                <a16:creationId xmlns:a16="http://schemas.microsoft.com/office/drawing/2014/main" id="{BBD3D179-00EA-CE42-B081-823EDB08D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4540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 descr="Immagine 7.png">
            <a:extLst>
              <a:ext uri="{FF2B5EF4-FFF2-40B4-BE49-F238E27FC236}">
                <a16:creationId xmlns:a16="http://schemas.microsoft.com/office/drawing/2014/main" id="{1626617A-BD4B-9A48-B6D6-1876BADBF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7338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16" descr="Immagine 6.png">
            <a:extLst>
              <a:ext uri="{FF2B5EF4-FFF2-40B4-BE49-F238E27FC236}">
                <a16:creationId xmlns:a16="http://schemas.microsoft.com/office/drawing/2014/main" id="{BB40EDA8-FEA2-BC48-B7BD-87FA40705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3873500" cy="4445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A0E85A3-0709-8949-8C9B-8BC884ABE3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228600"/>
            <a:ext cx="5029200" cy="609600"/>
          </a:xfrm>
        </p:spPr>
        <p:txBody>
          <a:bodyPr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della media</a:t>
            </a: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406B222-8043-E34F-A48A-F599242E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2362B795-666A-D14A-9C1F-6E89949D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623BE0-09A3-9949-A6E5-3BF4FC925E0B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pic>
        <p:nvPicPr>
          <p:cNvPr id="28677" name="Picture 7" descr="Immagine 9.png">
            <a:extLst>
              <a:ext uri="{FF2B5EF4-FFF2-40B4-BE49-F238E27FC236}">
                <a16:creationId xmlns:a16="http://schemas.microsoft.com/office/drawing/2014/main" id="{CD052225-BE90-DB4F-B6D9-B48C0C8C7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1" y="2060848"/>
            <a:ext cx="7981257" cy="12961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406B222-8043-E34F-A48A-F599242E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2362B795-666A-D14A-9C1F-6E89949D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623BE0-09A3-9949-A6E5-3BF4FC925E0B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pic>
        <p:nvPicPr>
          <p:cNvPr id="28679" name="Picture 9" descr="Immagine 10.png">
            <a:extLst>
              <a:ext uri="{FF2B5EF4-FFF2-40B4-BE49-F238E27FC236}">
                <a16:creationId xmlns:a16="http://schemas.microsoft.com/office/drawing/2014/main" id="{4BCBB571-E34C-B94E-8C80-6B5C31CB4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7" y="1556792"/>
            <a:ext cx="886142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7DB00B-DBEC-834C-822F-D8087DC3026E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876616" y="542022"/>
            <a:ext cx="56733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</a:rPr>
              <a:t>Tre proprietà della media</a:t>
            </a:r>
          </a:p>
        </p:txBody>
      </p:sp>
    </p:spTree>
    <p:extLst>
      <p:ext uri="{BB962C8B-B14F-4D97-AF65-F5344CB8AC3E}">
        <p14:creationId xmlns:p14="http://schemas.microsoft.com/office/powerpoint/2010/main" val="151169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94B88B6-8EC6-084D-81C7-6297C08A6A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990600"/>
          </a:xfrm>
        </p:spPr>
        <p:txBody>
          <a:bodyPr/>
          <a:lstStyle/>
          <a:p>
            <a:pPr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video per ‘inquadrare’ il tema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366AF8D9-EC1A-1F41-8B47-1D81067F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040F9BFA-C076-5449-A1A5-A82BF7579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326095"/>
            <a:ext cx="5257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 i="1" dirty="0"/>
              <a:t>‘La statistica’</a:t>
            </a:r>
          </a:p>
          <a:p>
            <a:pPr eaLnBrk="1" hangingPunct="1"/>
            <a:r>
              <a:rPr lang="it-IT" altLang="it-IT" sz="3200" b="1" dirty="0"/>
              <a:t>di Trilussa, </a:t>
            </a:r>
          </a:p>
          <a:p>
            <a:pPr eaLnBrk="1" hangingPunct="1"/>
            <a:r>
              <a:rPr lang="it-IT" altLang="it-IT" sz="3200" b="1" dirty="0"/>
              <a:t>poeta romano 1871 - 1950</a:t>
            </a:r>
            <a:r>
              <a:rPr lang="it-IT" altLang="it-IT" sz="3600" b="1" i="1" dirty="0"/>
              <a:t>  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D97D63AE-DF6A-0341-BB52-55637F91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6D45AB-5B84-444E-9816-311A6A4E2831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pic>
        <p:nvPicPr>
          <p:cNvPr id="19462" name="Picture 7" descr="trilussa.jpg">
            <a:extLst>
              <a:ext uri="{FF2B5EF4-FFF2-40B4-BE49-F238E27FC236}">
                <a16:creationId xmlns:a16="http://schemas.microsoft.com/office/drawing/2014/main" id="{94E0FE91-88BC-0040-B6B1-3E97A8A30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48880"/>
            <a:ext cx="21082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366AF8D9-EC1A-1F41-8B47-1D81067F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D97D63AE-DF6A-0341-BB52-55637F91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6D45AB-5B84-444E-9816-311A6A4E2831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FE03AF-4088-824A-833A-7242A06B0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03013"/>
            <a:ext cx="7772400" cy="589684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statistica di Trilussa</a:t>
            </a:r>
          </a:p>
        </p:txBody>
      </p:sp>
      <p:pic>
        <p:nvPicPr>
          <p:cNvPr id="4" name="StatA4Video.mp4">
            <a:hlinkClick r:id="" action="ppaction://media"/>
            <a:extLst>
              <a:ext uri="{FF2B5EF4-FFF2-40B4-BE49-F238E27FC236}">
                <a16:creationId xmlns:a16="http://schemas.microsoft.com/office/drawing/2014/main" id="{7F8E4789-1F4D-DC4E-A801-5C44D54073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CA0550D-D1CD-EA4E-933D-FE6AD0165A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574675"/>
          </a:xfrm>
        </p:spPr>
        <p:txBody>
          <a:bodyPr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‘la media’? 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1E2E5E55-0D4C-4D45-AC5D-B7541DD3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4ADCEA8D-8971-C84B-AEF7-4C4AD7D1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A6154D-D9DD-3A4A-B405-A0CA86E2E5F6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20485" name="Rectangle 9">
            <a:extLst>
              <a:ext uri="{FF2B5EF4-FFF2-40B4-BE49-F238E27FC236}">
                <a16:creationId xmlns:a16="http://schemas.microsoft.com/office/drawing/2014/main" id="{F5F76418-60E7-D448-8170-2FF79127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15" y="1104563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Perché  grafici e tabelle sono ‘ingombranti’, lunghi da leggere e da riprodurre per analizzare le risposte di una collettività, perciò si cerca di sintetizzare tutte le risposte con un solo dato.</a:t>
            </a:r>
          </a:p>
          <a:p>
            <a:pPr eaLnBrk="1" hangingPunct="1"/>
            <a:r>
              <a:rPr lang="it-IT" altLang="it-IT" b="1" dirty="0"/>
              <a:t>Il più noto è </a:t>
            </a:r>
            <a:r>
              <a:rPr lang="it-IT" altLang="it-IT" b="1" dirty="0">
                <a:solidFill>
                  <a:srgbClr val="FF0000"/>
                </a:solidFill>
              </a:rPr>
              <a:t>la media</a:t>
            </a:r>
            <a:r>
              <a:rPr lang="it-IT" altLang="it-IT" b="1" dirty="0"/>
              <a:t>, che, come dice il poeta, </a:t>
            </a:r>
            <a:r>
              <a:rPr lang="it-IT" altLang="it-IT" b="1" i="1" dirty="0"/>
              <a:t>‘rende tutti uguali’.</a:t>
            </a:r>
          </a:p>
        </p:txBody>
      </p:sp>
      <p:pic>
        <p:nvPicPr>
          <p:cNvPr id="20486" name="Picture 10" descr="carne.jpg">
            <a:extLst>
              <a:ext uri="{FF2B5EF4-FFF2-40B4-BE49-F238E27FC236}">
                <a16:creationId xmlns:a16="http://schemas.microsoft.com/office/drawing/2014/main" id="{028C5797-6742-F24D-82AC-D87A091C6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3525133"/>
            <a:ext cx="2435661" cy="182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976447A-E7EE-574D-9B05-5E812EDC3462}"/>
              </a:ext>
            </a:extLst>
          </p:cNvPr>
          <p:cNvSpPr/>
          <p:nvPr/>
        </p:nvSpPr>
        <p:spPr>
          <a:xfrm>
            <a:off x="438715" y="3412887"/>
            <a:ext cx="5933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400" b="1" dirty="0"/>
              <a:t>Anche oggi il consumo medio di carne</a:t>
            </a:r>
            <a:r>
              <a:rPr lang="it-IT" altLang="it-IT" sz="2400" b="1" i="1" dirty="0"/>
              <a:t> </a:t>
            </a:r>
            <a:r>
              <a:rPr lang="it-IT" altLang="it-IT" sz="2400" b="1" dirty="0"/>
              <a:t>pro capite</a:t>
            </a:r>
            <a:r>
              <a:rPr lang="it-IT" altLang="it-IT" sz="2400" b="1" i="1" dirty="0"/>
              <a:t> </a:t>
            </a:r>
            <a:r>
              <a:rPr lang="it-IT" altLang="it-IT" sz="2400" b="1" dirty="0"/>
              <a:t>si calcola sempre nello stesso modo: si divide la carne totale consumata per il numero di abitanti, … anche se ci sono i vegetariani.</a:t>
            </a:r>
            <a:r>
              <a:rPr lang="it-IT" altLang="it-IT" sz="2400" b="1" i="1" dirty="0"/>
              <a:t> </a:t>
            </a:r>
            <a:r>
              <a:rPr lang="it-IT" altLang="it-IT" sz="2400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379B8D-B034-9544-9273-E9D0A0979468}"/>
              </a:ext>
            </a:extLst>
          </p:cNvPr>
          <p:cNvSpPr txBox="1"/>
          <p:nvPr/>
        </p:nvSpPr>
        <p:spPr>
          <a:xfrm>
            <a:off x="439543" y="5351879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/>
              <a:t>Nel 2019 il consumo medio di carne è stato di 79 chilogrammi pro capite.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FC278AF-9CB8-F54A-B118-07093370AF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077200" cy="914400"/>
          </a:xfrm>
        </p:spPr>
        <p:txBody>
          <a:bodyPr/>
          <a:lstStyle/>
          <a:p>
            <a:pPr marL="2244725" indent="-22447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 1. Media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0FC95BD6-A14F-DC44-B88E-8B78555B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4CCB5A39-0805-684D-9DCE-A1109368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08775"/>
            <a:ext cx="6198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scheda1 di lavoro per descrivere con la media gli esiti di piccole indagini statistiche.</a:t>
            </a:r>
            <a:endParaRPr lang="it-IT" altLang="it-IT" sz="2800" b="1" dirty="0">
              <a:cs typeface="Arial" panose="020B0604020202020204" pitchFamily="34" charset="0"/>
            </a:endParaRP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17B002CD-42AB-964F-B6AB-A86DEA43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E65645-1C82-9D4B-80B7-AE4413BB657E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9D6F26BA-1EF5-7840-817C-64194BBD4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4174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cs typeface="Arial" panose="020B0604020202020204" pitchFamily="34" charset="0"/>
              </a:rPr>
              <a:t>Esplora la media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21CC3F5-C5AE-934F-B41E-04FDC4D413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15340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trovato?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118336E9-7894-0249-95A0-48926DD8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AA93B-465C-924C-9555-748B90D83060}"/>
              </a:ext>
            </a:extLst>
          </p:cNvPr>
          <p:cNvSpPr txBox="1"/>
          <p:nvPr/>
        </p:nvSpPr>
        <p:spPr>
          <a:xfrm>
            <a:off x="457200" y="1272203"/>
            <a:ext cx="843108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La media.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La media pesata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La media di dati suddivisi in classi.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Calcolo della media con il tascabile e con il foglio di calcolo.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Proprietà della media.</a:t>
            </a:r>
            <a:endParaRPr lang="it-IT" altLang="it-IT" sz="3200" b="1" dirty="0">
              <a:cs typeface="Arial" panose="020B0604020202020204" pitchFamily="34" charset="0"/>
            </a:endParaRPr>
          </a:p>
          <a:p>
            <a:pPr eaLnBrk="1" hangingPunct="1"/>
            <a:endParaRPr lang="it-IT" altLang="it-IT" sz="1800" dirty="0"/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20F4308C-240D-854C-A8A6-F6D6FD28C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9619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cs typeface="Arial" panose="020B0604020202020204" pitchFamily="34" charset="0"/>
              </a:rPr>
              <a:t>Alcune riflessioni sul lavoro svolto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411807D9-C1A9-BC4A-9863-1D43CC51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D374FB-7164-1D45-B10C-66D0933E4B3D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>
            <a:extLst>
              <a:ext uri="{FF2B5EF4-FFF2-40B4-BE49-F238E27FC236}">
                <a16:creationId xmlns:a16="http://schemas.microsoft.com/office/drawing/2014/main" id="{D3285F55-20B3-7D4C-9881-B6B60C2FA0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2800" y="228600"/>
            <a:ext cx="2819400" cy="6858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media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5A6EC476-8234-9845-BF0A-46847D54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762" y="6277647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A700E725-3D38-4A43-84D0-EC017571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CA1D51D-AE44-B54F-B92C-F3D06B8D6543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23559" name="TextBox 4">
            <a:extLst>
              <a:ext uri="{FF2B5EF4-FFF2-40B4-BE49-F238E27FC236}">
                <a16:creationId xmlns:a16="http://schemas.microsoft.com/office/drawing/2014/main" id="{58893132-DA20-8B47-8582-6BDD42005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3830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I voti di 10 studenti </a:t>
            </a: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A6C2D268-C28C-D147-B2D6-61EA9AEE7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19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4    4    4    4    4½    4½    4½    5    5½</a:t>
            </a:r>
            <a:r>
              <a:rPr lang="it-IT" altLang="it-IT" sz="2800" b="1" i="1" dirty="0"/>
              <a:t>  </a:t>
            </a:r>
            <a:r>
              <a:rPr lang="it-IT" altLang="it-IT" sz="2800" b="1" dirty="0"/>
              <a:t>6 </a:t>
            </a:r>
          </a:p>
        </p:txBody>
      </p:sp>
      <p:sp>
        <p:nvSpPr>
          <p:cNvPr id="23561" name="TextBox 6">
            <a:extLst>
              <a:ext uri="{FF2B5EF4-FFF2-40B4-BE49-F238E27FC236}">
                <a16:creationId xmlns:a16="http://schemas.microsoft.com/office/drawing/2014/main" id="{BD1AC420-8C6B-154D-8AB8-E6BE3EB12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180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La media </a:t>
            </a:r>
            <a:r>
              <a:rPr lang="it-IT" altLang="it-IT" sz="2800" b="1" i="1" dirty="0">
                <a:solidFill>
                  <a:srgbClr val="0000FF"/>
                </a:solidFill>
              </a:rPr>
              <a:t>M</a:t>
            </a:r>
            <a:r>
              <a:rPr lang="it-IT" altLang="it-IT" sz="2800" b="1" i="1" baseline="-25000" dirty="0">
                <a:solidFill>
                  <a:srgbClr val="0000FF"/>
                </a:solidFill>
              </a:rPr>
              <a:t>1</a:t>
            </a:r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CCDB3249-45ED-7F4C-9CDC-C7BC1D2EF5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495800"/>
          <a:ext cx="16970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3" imgW="17678400" imgH="7010400" progId="Equation.3">
                  <p:embed/>
                </p:oleObj>
              </mc:Choice>
              <mc:Fallback>
                <p:oleObj name="Equation" r:id="rId3" imgW="17678400" imgH="7010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95800"/>
                        <a:ext cx="16970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Box 8">
            <a:extLst>
              <a:ext uri="{FF2B5EF4-FFF2-40B4-BE49-F238E27FC236}">
                <a16:creationId xmlns:a16="http://schemas.microsoft.com/office/drawing/2014/main" id="{9E65B7A0-4257-6843-8203-2976A9993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4470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La somma </a:t>
            </a:r>
            <a:r>
              <a:rPr lang="it-IT" altLang="it-IT" sz="2800" b="1" dirty="0" err="1">
                <a:solidFill>
                  <a:srgbClr val="0000FF"/>
                </a:solidFill>
              </a:rPr>
              <a:t>S</a:t>
            </a:r>
            <a:r>
              <a:rPr lang="it-IT" altLang="it-IT" sz="2800" b="1" dirty="0">
                <a:solidFill>
                  <a:srgbClr val="0000FF"/>
                </a:solidFill>
              </a:rPr>
              <a:t> dei voti</a:t>
            </a:r>
          </a:p>
        </p:txBody>
      </p:sp>
      <p:sp>
        <p:nvSpPr>
          <p:cNvPr id="23563" name="Rectangle 9">
            <a:extLst>
              <a:ext uri="{FF2B5EF4-FFF2-40B4-BE49-F238E27FC236}">
                <a16:creationId xmlns:a16="http://schemas.microsoft.com/office/drawing/2014/main" id="{18833AC4-5609-B249-B6DF-F1373113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7270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 err="1"/>
              <a:t>S</a:t>
            </a:r>
            <a:r>
              <a:rPr lang="it-IT" altLang="it-IT" b="1" dirty="0"/>
              <a:t> = 4 + 4 + 4 + 4 + 4,5 + 4,5 + 4,5 + 5 + 5,5 + 6 = </a:t>
            </a:r>
            <a:r>
              <a:rPr lang="it-IT" altLang="it-IT" b="1" dirty="0">
                <a:solidFill>
                  <a:srgbClr val="FF0000"/>
                </a:solidFill>
              </a:rPr>
              <a:t>46</a:t>
            </a:r>
            <a:r>
              <a:rPr lang="it-IT" altLang="it-IT" b="1" dirty="0"/>
              <a:t> </a:t>
            </a:r>
          </a:p>
        </p:txBody>
      </p:sp>
      <p:sp>
        <p:nvSpPr>
          <p:cNvPr id="23564" name="TextBox 10">
            <a:extLst>
              <a:ext uri="{FF2B5EF4-FFF2-40B4-BE49-F238E27FC236}">
                <a16:creationId xmlns:a16="http://schemas.microsoft.com/office/drawing/2014/main" id="{B66C347B-9B1B-9B48-8C04-4A687BA4E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48" y="3947234"/>
            <a:ext cx="7283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Se trovo 60 al posto di 6, la media diventa </a:t>
            </a:r>
          </a:p>
        </p:txBody>
      </p:sp>
      <p:sp>
        <p:nvSpPr>
          <p:cNvPr id="23565" name="TextBox 12">
            <a:extLst>
              <a:ext uri="{FF2B5EF4-FFF2-40B4-BE49-F238E27FC236}">
                <a16:creationId xmlns:a16="http://schemas.microsoft.com/office/drawing/2014/main" id="{2D64B6F4-BE6B-BB48-A44A-2442513F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250" y="2971800"/>
            <a:ext cx="2499550" cy="707886"/>
          </a:xfrm>
          <a:prstGeom prst="rect">
            <a:avLst/>
          </a:prstGeom>
          <a:solidFill>
            <a:srgbClr val="FFFFCC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Può sintetizzare solo dati numerici</a:t>
            </a:r>
          </a:p>
        </p:txBody>
      </p:sp>
      <p:sp>
        <p:nvSpPr>
          <p:cNvPr id="23566" name="TextBox 13">
            <a:extLst>
              <a:ext uri="{FF2B5EF4-FFF2-40B4-BE49-F238E27FC236}">
                <a16:creationId xmlns:a16="http://schemas.microsoft.com/office/drawing/2014/main" id="{5E00EE42-E242-4D48-A7C5-0FBA142B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404" y="4665330"/>
            <a:ext cx="2471192" cy="707886"/>
          </a:xfrm>
          <a:prstGeom prst="rect">
            <a:avLst/>
          </a:prstGeom>
          <a:solidFill>
            <a:srgbClr val="FFFFCC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È influenzata da un dato anomalo</a:t>
            </a:r>
          </a:p>
        </p:txBody>
      </p:sp>
      <p:sp>
        <p:nvSpPr>
          <p:cNvPr id="23567" name="TextBox 14">
            <a:extLst>
              <a:ext uri="{FF2B5EF4-FFF2-40B4-BE49-F238E27FC236}">
                <a16:creationId xmlns:a16="http://schemas.microsoft.com/office/drawing/2014/main" id="{84C0FECE-08A1-1B45-A93B-E9042E14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08087"/>
            <a:ext cx="749917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>
                <a:solidFill>
                  <a:srgbClr val="000000"/>
                </a:solidFill>
                <a:latin typeface="Chalkboard" panose="03050602040202020205" pitchFamily="66" charset="77"/>
              </a:rPr>
              <a:t>Sostituire solo 6 con 60, molto più grande degli altri dati, ha fatto passare la media da 4,6 a </a:t>
            </a:r>
            <a:r>
              <a:rPr lang="it-IT" altLang="it-IT" b="1" i="1" dirty="0">
                <a:solidFill>
                  <a:srgbClr val="FF0000"/>
                </a:solidFill>
                <a:latin typeface="Chalkboard" panose="03050602040202020205" pitchFamily="66" charset="77"/>
              </a:rPr>
              <a:t>10</a:t>
            </a:r>
            <a:r>
              <a:rPr lang="it-IT" altLang="it-IT" b="1" i="1" dirty="0">
                <a:solidFill>
                  <a:srgbClr val="000000"/>
                </a:solidFill>
                <a:latin typeface="Chalkboard" panose="03050602040202020205" pitchFamily="66" charset="77"/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A2B4B3-C2B7-AD48-AD61-FF76F6B4E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50" y="3096221"/>
            <a:ext cx="2144776" cy="9488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2AE44A2-560B-8742-AC92-0AE17C922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473891"/>
            <a:ext cx="2290553" cy="10271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430F140-C815-0846-82EC-DA68C4BA2A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0"/>
            <a:ext cx="4114800" cy="609600"/>
          </a:xfrm>
        </p:spPr>
        <p:txBody>
          <a:bodyPr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media  pesata </a:t>
            </a: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FE4376D2-0B21-D24D-94C7-8DBCB149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85A49B98-6DD5-1E41-949F-AC2B4A8C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9A3213-01BE-A643-B58D-90EFEEFFE07A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pic>
        <p:nvPicPr>
          <p:cNvPr id="24581" name="Picture 13" descr="Stat2_Med_pes.jpg">
            <a:extLst>
              <a:ext uri="{FF2B5EF4-FFF2-40B4-BE49-F238E27FC236}">
                <a16:creationId xmlns:a16="http://schemas.microsoft.com/office/drawing/2014/main" id="{F14C7CD0-46AD-A644-AC45-186838C32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691814"/>
            <a:ext cx="68548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F5C9CF0-0352-0547-9C58-F32FB453B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26672"/>
              </p:ext>
            </p:extLst>
          </p:nvPr>
        </p:nvGraphicFramePr>
        <p:xfrm>
          <a:off x="643653" y="4520863"/>
          <a:ext cx="3048000" cy="1584960"/>
        </p:xfrm>
        <a:graphic>
          <a:graphicData uri="http://schemas.openxmlformats.org/drawingml/2006/table">
            <a:tbl>
              <a:tblPr/>
              <a:tblGrid>
                <a:gridCol w="1454150">
                  <a:extLst>
                    <a:ext uri="{9D8B030D-6E8A-4147-A177-3AD203B41FA5}">
                      <a16:colId xmlns:a16="http://schemas.microsoft.com/office/drawing/2014/main" val="2913877109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1787445844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Altezza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Frequenza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3515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60507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63025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356248"/>
                  </a:ext>
                </a:extLst>
              </a:tr>
            </a:tbl>
          </a:graphicData>
        </a:graphic>
      </p:graphicFrame>
      <p:sp>
        <p:nvSpPr>
          <p:cNvPr id="24599" name="Rectangle 15">
            <a:extLst>
              <a:ext uri="{FF2B5EF4-FFF2-40B4-BE49-F238E27FC236}">
                <a16:creationId xmlns:a16="http://schemas.microsoft.com/office/drawing/2014/main" id="{90BE39F1-CE9E-5443-A87E-B53BB6C3B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29000"/>
            <a:ext cx="5622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10 ragazze hanno altezza media 165 cm. </a:t>
            </a:r>
          </a:p>
          <a:p>
            <a:pPr eaLnBrk="1" hangingPunct="1"/>
            <a:r>
              <a:rPr lang="it-IT" altLang="it-IT" sz="2000" b="1" dirty="0"/>
              <a:t>15 ragazzi hanno altezza media 175 cm.</a:t>
            </a:r>
          </a:p>
          <a:p>
            <a:pPr eaLnBrk="1" hangingPunct="1"/>
            <a:r>
              <a:rPr lang="it-IT" altLang="it-IT" sz="2000" b="1" dirty="0"/>
              <a:t>Come calcoli l’altezza media M della classe? </a:t>
            </a:r>
          </a:p>
        </p:txBody>
      </p:sp>
      <p:sp>
        <p:nvSpPr>
          <p:cNvPr id="24600" name="TextBox 17">
            <a:extLst>
              <a:ext uri="{FF2B5EF4-FFF2-40B4-BE49-F238E27FC236}">
                <a16:creationId xmlns:a16="http://schemas.microsoft.com/office/drawing/2014/main" id="{B591CDF2-E82B-8C4F-B726-64DCB74B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0"/>
            <a:ext cx="2677616" cy="707886"/>
          </a:xfrm>
          <a:prstGeom prst="rect">
            <a:avLst/>
          </a:prstGeom>
          <a:solidFill>
            <a:srgbClr val="FFFFCC"/>
          </a:solidFill>
          <a:ln w="31750">
            <a:solidFill>
              <a:srgbClr val="FF0000">
                <a:alpha val="96861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Chalkboard" panose="03050602040202020205" pitchFamily="66" charset="77"/>
              </a:rPr>
              <a:t>È come avere 10 ragazze alte 165cm</a:t>
            </a:r>
            <a:r>
              <a:rPr lang="it-IT" altLang="it-IT" sz="1800" b="1" dirty="0">
                <a:latin typeface="Chalkboard" panose="03050602040202020205" pitchFamily="66" charset="77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EA282B-65C1-BD4C-8A27-D9599C6C1F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9792" y="3470928"/>
            <a:ext cx="2705327" cy="2996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62B126-3055-1546-A8BA-8FC3861FB45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39416" y="3048001"/>
            <a:ext cx="1699384" cy="41096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603" name="Picture 22" descr="Immagine 1.png">
            <a:extLst>
              <a:ext uri="{FF2B5EF4-FFF2-40B4-BE49-F238E27FC236}">
                <a16:creationId xmlns:a16="http://schemas.microsoft.com/office/drawing/2014/main" id="{9B97E172-4481-C843-A2F7-A13192BB3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2763838" cy="7016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ECBB3FD-8C37-E74B-BA33-195610F3C9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696200" cy="609600"/>
          </a:xfrm>
        </p:spPr>
        <p:txBody>
          <a:bodyPr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Media di dati suddivisi in classi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DEEDB6E3-51C4-D245-B6D2-827D1C34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E7AB0D02-5780-CE43-B68F-E9054823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A83BBF-210F-9D4B-A883-69C85FFF4BBA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pic>
        <p:nvPicPr>
          <p:cNvPr id="25605" name="Picture 11" descr="Immagine 2.png">
            <a:extLst>
              <a:ext uri="{FF2B5EF4-FFF2-40B4-BE49-F238E27FC236}">
                <a16:creationId xmlns:a16="http://schemas.microsoft.com/office/drawing/2014/main" id="{7AE8085D-D744-DA48-80C5-48B9A8B5D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438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2">
            <a:extLst>
              <a:ext uri="{FF2B5EF4-FFF2-40B4-BE49-F238E27FC236}">
                <a16:creationId xmlns:a16="http://schemas.microsoft.com/office/drawing/2014/main" id="{7EF986BD-F88C-DD47-9F0F-2986A530B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7151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Con il tascabile Media M</a:t>
            </a:r>
            <a:r>
              <a:rPr lang="it-IT" altLang="it-IT" sz="2800" b="1" baseline="-25000" dirty="0">
                <a:solidFill>
                  <a:srgbClr val="0000FF"/>
                </a:solidFill>
              </a:rPr>
              <a:t>3</a:t>
            </a:r>
            <a:r>
              <a:rPr lang="it-IT" altLang="it-IT" sz="2800" b="1" dirty="0">
                <a:solidFill>
                  <a:srgbClr val="0000FF"/>
                </a:solidFill>
              </a:rPr>
              <a:t> = 6,26</a:t>
            </a:r>
            <a:r>
              <a:rPr lang="it-IT" altLang="it-IT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25607" name="TextBox 16">
            <a:extLst>
              <a:ext uri="{FF2B5EF4-FFF2-40B4-BE49-F238E27FC236}">
                <a16:creationId xmlns:a16="http://schemas.microsoft.com/office/drawing/2014/main" id="{B8D98E6F-D32B-BA40-91AC-43DCAE9D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13538"/>
            <a:ext cx="8332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( 3.5 + 4.5 × 8 + 5.5 × 3 + 6.5 × 4 + 7.5 × 5 + 8.5 × 2 + 9.5 + 10.5) ÷ 25 =    </a:t>
            </a:r>
          </a:p>
        </p:txBody>
      </p:sp>
      <p:sp>
        <p:nvSpPr>
          <p:cNvPr id="25608" name="TextBox 18">
            <a:extLst>
              <a:ext uri="{FF2B5EF4-FFF2-40B4-BE49-F238E27FC236}">
                <a16:creationId xmlns:a16="http://schemas.microsoft.com/office/drawing/2014/main" id="{3DFFCD43-C75E-5149-8CF7-1639934D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65104"/>
            <a:ext cx="3743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</a:rPr>
              <a:t>SEQUENZA DI TASTI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9302</TotalTime>
  <Words>487</Words>
  <Application>Microsoft Macintosh PowerPoint</Application>
  <PresentationFormat>Presentazione su schermo (4:3)</PresentationFormat>
  <Paragraphs>82</Paragraphs>
  <Slides>13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Chalkboard</vt:lpstr>
      <vt:lpstr>Wingdings</vt:lpstr>
      <vt:lpstr>Struttura predefinita</vt:lpstr>
      <vt:lpstr>Equation</vt:lpstr>
      <vt:lpstr>Statistica: Valori medi</vt:lpstr>
      <vt:lpstr>Un video per ‘inquadrare’ il tema</vt:lpstr>
      <vt:lpstr>La statistica di Trilussa</vt:lpstr>
      <vt:lpstr>Perché ‘la media’? </vt:lpstr>
      <vt:lpstr>Attività 1. Media</vt:lpstr>
      <vt:lpstr>Che cosa hai trovato?</vt:lpstr>
      <vt:lpstr>La media</vt:lpstr>
      <vt:lpstr>La media  pesata </vt:lpstr>
      <vt:lpstr>Media di dati suddivisi in classi</vt:lpstr>
      <vt:lpstr>Media con il foglio di calcolo</vt:lpstr>
      <vt:lpstr>Calcolare media e somma degli scarti con il foglio di calcolo</vt:lpstr>
      <vt:lpstr>Proprietà della media</vt:lpstr>
      <vt:lpstr>Tre proprietà della media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Tabelle e grafici</dc:title>
  <dc:subject/>
  <dc:creator>Io</dc:creator>
  <cp:keywords/>
  <dc:description/>
  <cp:lastModifiedBy>Microsoft Office User</cp:lastModifiedBy>
  <cp:revision>584</cp:revision>
  <dcterms:created xsi:type="dcterms:W3CDTF">2013-03-04T09:23:42Z</dcterms:created>
  <dcterms:modified xsi:type="dcterms:W3CDTF">2023-09-24T13:57:13Z</dcterms:modified>
  <cp:category/>
</cp:coreProperties>
</file>