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326" r:id="rId2"/>
    <p:sldId id="325" r:id="rId3"/>
    <p:sldId id="300" r:id="rId4"/>
    <p:sldId id="351" r:id="rId5"/>
    <p:sldId id="307" r:id="rId6"/>
    <p:sldId id="331" r:id="rId7"/>
    <p:sldId id="308" r:id="rId8"/>
    <p:sldId id="311" r:id="rId9"/>
    <p:sldId id="310" r:id="rId10"/>
    <p:sldId id="332" r:id="rId11"/>
    <p:sldId id="321" r:id="rId12"/>
    <p:sldId id="333" r:id="rId13"/>
    <p:sldId id="327" r:id="rId14"/>
    <p:sldId id="335" r:id="rId15"/>
    <p:sldId id="334" r:id="rId16"/>
    <p:sldId id="336" r:id="rId17"/>
    <p:sldId id="324" r:id="rId18"/>
    <p:sldId id="346" r:id="rId19"/>
    <p:sldId id="330" r:id="rId20"/>
    <p:sldId id="347" r:id="rId21"/>
    <p:sldId id="348" r:id="rId22"/>
    <p:sldId id="349" r:id="rId23"/>
    <p:sldId id="350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D4D1CE44-758F-5E49-950A-271221F6B6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1B96522-1458-DE43-AC2F-81519C6B8D5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A7632C1A-DC84-874B-B7B5-5E60B7BE627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4ABA7EFC-EA34-EA47-8AD5-8999D3BB5A7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168EF92-B09B-C249-8B06-5C17CFB7628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A89CC555-9C6D-2040-91FF-95E8DD0796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148A9BD0-663F-594F-B074-A17F95DB4A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75FFE86-4854-0A44-8D71-912C644BC1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2979A2D3-9888-9249-A8E3-3EA57394A8A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A90B5BA8-75BF-6741-84DB-9B8DB2EDE3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2485030A-D26B-C840-8314-0F71D2029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EF43075-ACAE-8042-8F61-85658B62F69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DFF7653-EC07-044B-8DC9-1F284F9DA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56514812-4DD5-DA4F-B214-4166C7DD8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D1BCB072-C33F-F145-AADA-F76330F5F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B89DAC-6E74-8540-AFC5-55B29D992645}" type="slidenum">
              <a:rPr lang="it-IT" altLang="it-IT" sz="1200">
                <a:latin typeface="Arial" panose="020B0604020202020204" pitchFamily="34" charset="0"/>
              </a:rPr>
              <a:pPr eaLnBrk="1" hangingPunct="1"/>
              <a:t>3</a:t>
            </a:fld>
            <a:endParaRPr lang="it-IT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DFF7653-EC07-044B-8DC9-1F284F9DA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56514812-4DD5-DA4F-B214-4166C7DD8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D1BCB072-C33F-F145-AADA-F76330F5F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B89DAC-6E74-8540-AFC5-55B29D992645}" type="slidenum">
              <a:rPr lang="it-IT" altLang="it-IT" sz="1200">
                <a:latin typeface="Arial" panose="020B0604020202020204" pitchFamily="34" charset="0"/>
              </a:rPr>
              <a:pPr eaLnBrk="1" hangingPunct="1"/>
              <a:t>4</a:t>
            </a:fld>
            <a:endParaRPr lang="it-IT" altLang="it-IT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7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547A2B5-1A20-6A4E-87F8-CFA2B8AD156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6D63A2FE-692E-E84E-8D32-574DD2478C9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470273F8-8A32-3149-AAB6-E9603202BF0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419A425D-2E1D-2A42-8161-E7C2FEA19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F3565502-DB4F-D145-B888-FF6F8EA546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4BFC35D3-6AE6-514E-800E-2A132018B5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F931BCC3-CA93-5448-9288-4012DDA6CA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F26DE13A-D46F-D748-8FA7-9797342E3E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8037EE7B-F7AA-A442-9FD6-BAEC7EA5EB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C4FC308C-80E7-1C4C-A4DB-13380439A7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84671CF7-C0C2-DC4B-84F9-2BDCBC8C3A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20628939-0502-284C-81B6-3BC109493F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28C510A-B8C8-8340-B823-09DEFEA542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D3330EA0-E993-174A-A29C-9666182236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D3A67E7-4189-FD43-8B13-6C57749F0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045C9272-6405-8B4C-A9F0-70BE6B3470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E4C5E969-8311-8E4A-ACD3-1BBC2310B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60B0D-EBF4-9145-A52A-9C9680BDB2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668643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DE31500-C281-9A4C-A532-B122FE16AED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A9D8E0-21A8-B94E-87D2-7400EAF78F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D9AA1-9B79-EB4A-A2B6-BC6DC266E5A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419F1DF-E7BA-1946-93A7-C54067D628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64698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2615B8-BD09-F64C-944D-036BE50769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4F510B4-EF66-2740-9469-0E258DF176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76E6F-AEFA-304C-98E4-A22FCDFF2FF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47095FA-79B1-574D-BDB3-A2E18C3C780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40695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14A0ED-C9B8-2643-9636-D28D09FACA8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223AE6-1056-0140-9E70-CCFD681301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14E5D-C74E-7E42-93C6-E9946F771A2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1DE37030-7A31-E545-A467-633D4B28020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9310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F4FBD9-F45B-F444-B01D-A9B1695218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93B4C9-3B13-9241-81B0-EF70EDF95A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E93829-928A-F14F-AE5A-FB05D2CB6C3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7C852C23-27B9-5249-8FE3-6FB03E0A3FC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067429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1FD963-70A8-504F-8AAB-0AFB1CFEE0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E07A5F7-F078-A044-B063-0C9DBB0A05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08660-91CD-A845-B6BD-80B696B4840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081723C-6875-CF42-BC05-28F81161454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791747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DC121C0-A4CB-9F4E-A2F6-977EA017AC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37B067-E67D-F84E-B6F8-59E6CEE46F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1FC06-C48B-0546-B0AB-623880D5BA5D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E0BF142-6EB2-C74B-8635-B7A7428F683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57660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AC85E89-2FFA-634A-BC04-4FFE40AD70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178F76D-92CC-194F-BAD9-2E0B210CE13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6A54E-284F-5D42-8165-323C5112A51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0112E2FF-55F6-7443-8F4C-FEC39E666E2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3744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8C806-EEAC-D042-8F23-F8B15B10518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A8E3C4-B1C9-694F-A8C1-11C25473D0D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82C6B-34DE-A941-8599-D69DCEDD6B9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502C7FF-2DFD-134F-AC23-7444556AB41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419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1A3E24-2F76-B34C-B0DB-6C43A6FD0E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8527F86-0CED-2742-A4B1-A29C9C64B2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D31EF-BC47-E44A-B244-F1601A32427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9580EAA3-2B89-8946-B338-D16BCBD3A14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242127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7B3531-25E9-0C42-9DFC-881926ABF1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AC1063F-79FF-BD4F-9FAF-41B3747CE9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EFA98-D6D1-7F42-BC58-1A75F4FB308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4DB0564-21F0-644C-AB17-BBEA2A222BA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34798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E254DA0-18A7-4E46-AADF-B66C51C11B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7CF37B3-9F53-D94C-B39A-59000DC99E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FE03B-8B32-244B-BD1A-F44B0BD37F2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D8D3CF02-044B-774F-821A-89C92AE498A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887879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896F524-001D-9B4A-9E3E-C313362136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C80CA78-3546-7F40-8EB2-8F2C461CD8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604020202020204" pitchFamily="34" charset="0"/>
              </a:defRPr>
            </a:lvl1pPr>
          </a:lstStyle>
          <a:p>
            <a:fld id="{B246A7D6-6E04-F046-8CFC-E091F90F714E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E13EEB51-D67F-AC47-A503-46CFBB251A0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1" name="Rectangle 5">
              <a:extLst>
                <a:ext uri="{FF2B5EF4-FFF2-40B4-BE49-F238E27FC236}">
                  <a16:creationId xmlns:a16="http://schemas.microsoft.com/office/drawing/2014/main" id="{115DDF43-A0CB-EE45-A8EA-8BA6C1B4D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2" name="Rectangle 6">
              <a:extLst>
                <a:ext uri="{FF2B5EF4-FFF2-40B4-BE49-F238E27FC236}">
                  <a16:creationId xmlns:a16="http://schemas.microsoft.com/office/drawing/2014/main" id="{FB58295D-1F89-2B45-B4F5-799CCE7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3" name="Rectangle 7">
              <a:extLst>
                <a:ext uri="{FF2B5EF4-FFF2-40B4-BE49-F238E27FC236}">
                  <a16:creationId xmlns:a16="http://schemas.microsoft.com/office/drawing/2014/main" id="{CA87EFE8-302D-7B4E-932C-2287C0763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4" name="Rectangle 8">
              <a:extLst>
                <a:ext uri="{FF2B5EF4-FFF2-40B4-BE49-F238E27FC236}">
                  <a16:creationId xmlns:a16="http://schemas.microsoft.com/office/drawing/2014/main" id="{2B69DCC2-3FBB-1D4F-8CA1-BCC1D9702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5" name="Rectangle 9">
              <a:extLst>
                <a:ext uri="{FF2B5EF4-FFF2-40B4-BE49-F238E27FC236}">
                  <a16:creationId xmlns:a16="http://schemas.microsoft.com/office/drawing/2014/main" id="{B22F15C7-8FC8-F843-AC9A-6723AD96E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6" name="Rectangle 10">
              <a:extLst>
                <a:ext uri="{FF2B5EF4-FFF2-40B4-BE49-F238E27FC236}">
                  <a16:creationId xmlns:a16="http://schemas.microsoft.com/office/drawing/2014/main" id="{1D684990-599A-9E43-B857-2CD5A68DC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7" name="Rectangle 11">
              <a:extLst>
                <a:ext uri="{FF2B5EF4-FFF2-40B4-BE49-F238E27FC236}">
                  <a16:creationId xmlns:a16="http://schemas.microsoft.com/office/drawing/2014/main" id="{95DA0EBE-3652-CF4A-A9F0-D6E1E11E7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8" name="Rectangle 12">
              <a:extLst>
                <a:ext uri="{FF2B5EF4-FFF2-40B4-BE49-F238E27FC236}">
                  <a16:creationId xmlns:a16="http://schemas.microsoft.com/office/drawing/2014/main" id="{A61E8AB3-5E74-0B4C-A156-1DD8BD1BB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9" name="Rectangle 13">
              <a:extLst>
                <a:ext uri="{FF2B5EF4-FFF2-40B4-BE49-F238E27FC236}">
                  <a16:creationId xmlns:a16="http://schemas.microsoft.com/office/drawing/2014/main" id="{26446E71-BC90-C947-ABF2-BC4BE8321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10" name="Rectangle 14">
            <a:extLst>
              <a:ext uri="{FF2B5EF4-FFF2-40B4-BE49-F238E27FC236}">
                <a16:creationId xmlns:a16="http://schemas.microsoft.com/office/drawing/2014/main" id="{0C498CCC-69C8-9242-98CE-7572D0423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F09D1490-0A7C-314E-8CF9-3F35E7162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FF4A9B7A-E6E4-764A-A2E7-3FA9C26C73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/>
      <p:bldP spid="411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3">
            <a:extLst>
              <a:ext uri="{FF2B5EF4-FFF2-40B4-BE49-F238E27FC236}">
                <a16:creationId xmlns:a16="http://schemas.microsoft.com/office/drawing/2014/main" id="{0D8E3E7E-4202-E747-A2AB-8E3B0408C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800" y="1905000"/>
            <a:ext cx="6019800" cy="22098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Vivere 3 dimensioni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905766BD-30E1-3845-9A1C-2B34EBC6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D0BFE3D-3F10-3F4F-ABFE-7D150E79719B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B3E17A68-10D5-F24D-A155-B3633516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80945EAC-913B-2742-AC4B-5AA44940B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5C0DC2A-60EC-1F41-B7F4-6479492241E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5603" name="Footer Placeholder 4">
            <a:extLst>
              <a:ext uri="{FF2B5EF4-FFF2-40B4-BE49-F238E27FC236}">
                <a16:creationId xmlns:a16="http://schemas.microsoft.com/office/drawing/2014/main" id="{BA4A2C02-B71E-3F49-86E0-D74D303D37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53FAF6-6C8B-DD48-B29E-DF20BFED3086}"/>
              </a:ext>
            </a:extLst>
          </p:cNvPr>
          <p:cNvSpPr txBox="1">
            <a:spLocks/>
          </p:cNvSpPr>
          <p:nvPr/>
        </p:nvSpPr>
        <p:spPr bwMode="auto">
          <a:xfrm>
            <a:off x="533400" y="2057250"/>
            <a:ext cx="7355160" cy="158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indent="222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200" b="1" dirty="0">
                <a:latin typeface="Arial" panose="020B0604020202020204" pitchFamily="34" charset="0"/>
              </a:rPr>
              <a:t>Ed ora completa sulla scheda 1 la sequenza del passaggio del cubo attraverso </a:t>
            </a:r>
            <a:r>
              <a:rPr lang="it-IT" altLang="it-IT" sz="3200" b="1" dirty="0" err="1">
                <a:latin typeface="Arial" panose="020B0604020202020204" pitchFamily="34" charset="0"/>
              </a:rPr>
              <a:t>Flatlandia</a:t>
            </a:r>
            <a:r>
              <a:rPr lang="it-IT" altLang="it-IT" sz="3200" b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E4B358-9340-334B-BB62-B76062271120}"/>
              </a:ext>
            </a:extLst>
          </p:cNvPr>
          <p:cNvSpPr/>
          <p:nvPr/>
        </p:nvSpPr>
        <p:spPr>
          <a:xfrm>
            <a:off x="533400" y="914400"/>
            <a:ext cx="7802136" cy="646331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latin typeface="Arial" panose="020B0604020202020204" pitchFamily="34" charset="0"/>
              </a:rPr>
              <a:t>Attività 1.Sezioni piane di un cubo </a:t>
            </a:r>
            <a:endParaRPr lang="it-IT" altLang="it-IT"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FE8245FE-7A3B-BE4E-BBA9-DC9C95B3AF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2695AF9-0DBF-5845-8D0C-CFD92BC9C53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6627" name="Footer Placeholder 4">
            <a:extLst>
              <a:ext uri="{FF2B5EF4-FFF2-40B4-BE49-F238E27FC236}">
                <a16:creationId xmlns:a16="http://schemas.microsoft.com/office/drawing/2014/main" id="{E448FA9A-3C3E-524C-9506-2C053395E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DDF653-9324-F840-A66A-E191DC0DCA6B}"/>
              </a:ext>
            </a:extLst>
          </p:cNvPr>
          <p:cNvSpPr/>
          <p:nvPr/>
        </p:nvSpPr>
        <p:spPr>
          <a:xfrm>
            <a:off x="1524000" y="1066800"/>
            <a:ext cx="5880100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Ecco la sequenza corretta</a:t>
            </a:r>
            <a:endParaRPr lang="it-IT" altLang="it-IT" sz="3600">
              <a:latin typeface="Arial" panose="020B0604020202020204" pitchFamily="34" charset="0"/>
            </a:endParaRPr>
          </a:p>
        </p:txBody>
      </p:sp>
      <p:pic>
        <p:nvPicPr>
          <p:cNvPr id="26629" name="Picture 18" descr="Presenta1.jpg">
            <a:extLst>
              <a:ext uri="{FF2B5EF4-FFF2-40B4-BE49-F238E27FC236}">
                <a16:creationId xmlns:a16="http://schemas.microsoft.com/office/drawing/2014/main" id="{297233B1-24E6-9B46-A5F0-F86688315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7607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>
            <a:extLst>
              <a:ext uri="{FF2B5EF4-FFF2-40B4-BE49-F238E27FC236}">
                <a16:creationId xmlns:a16="http://schemas.microsoft.com/office/drawing/2014/main" id="{69D4BC01-8CCD-ED4C-9119-E128D26FDF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18F53A-8266-0247-8197-7311454782DF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7651" name="Footer Placeholder 4">
            <a:extLst>
              <a:ext uri="{FF2B5EF4-FFF2-40B4-BE49-F238E27FC236}">
                <a16:creationId xmlns:a16="http://schemas.microsoft.com/office/drawing/2014/main" id="{3C5D1568-761D-FB42-9498-6D8132C49C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605F5ED-ECAC-9540-9412-EC490FA1B113}"/>
              </a:ext>
            </a:extLst>
          </p:cNvPr>
          <p:cNvSpPr txBox="1">
            <a:spLocks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>
                <a:solidFill>
                  <a:srgbClr val="FF0000"/>
                </a:solidFill>
                <a:latin typeface="Arial" panose="020B0604020202020204" pitchFamily="34" charset="0"/>
              </a:rPr>
              <a:t>Alcune immagini trovate in rete</a:t>
            </a:r>
          </a:p>
        </p:txBody>
      </p:sp>
      <p:pic>
        <p:nvPicPr>
          <p:cNvPr id="27653" name="Picture 6" descr="Schermata 2014-10-02 alle 11.38.19.png">
            <a:extLst>
              <a:ext uri="{FF2B5EF4-FFF2-40B4-BE49-F238E27FC236}">
                <a16:creationId xmlns:a16="http://schemas.microsoft.com/office/drawing/2014/main" id="{5F6EF0D1-2F8A-0B43-8548-35EDF5C3E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3181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>
            <a:extLst>
              <a:ext uri="{FF2B5EF4-FFF2-40B4-BE49-F238E27FC236}">
                <a16:creationId xmlns:a16="http://schemas.microsoft.com/office/drawing/2014/main" id="{B9C6A5C3-2DEF-4A46-A16B-546EF6860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8675" name="Rectangle 10">
            <a:extLst>
              <a:ext uri="{FF2B5EF4-FFF2-40B4-BE49-F238E27FC236}">
                <a16:creationId xmlns:a16="http://schemas.microsoft.com/office/drawing/2014/main" id="{71DD0406-35D6-7943-BE4C-4063970B4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04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8676" name="Rectangle 11">
            <a:extLst>
              <a:ext uri="{FF2B5EF4-FFF2-40B4-BE49-F238E27FC236}">
                <a16:creationId xmlns:a16="http://schemas.microsoft.com/office/drawing/2014/main" id="{FE95DB02-C56B-D14C-83C9-BD811014A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960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8677" name="Rectangle 12">
            <a:extLst>
              <a:ext uri="{FF2B5EF4-FFF2-40B4-BE49-F238E27FC236}">
                <a16:creationId xmlns:a16="http://schemas.microsoft.com/office/drawing/2014/main" id="{C5D4CB2A-CAB0-9C4F-8659-8A4730DE5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1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8678" name="Slide Number Placeholder 10">
            <a:extLst>
              <a:ext uri="{FF2B5EF4-FFF2-40B4-BE49-F238E27FC236}">
                <a16:creationId xmlns:a16="http://schemas.microsoft.com/office/drawing/2014/main" id="{77FC9CCD-F9BA-D24D-817A-5F671408D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AB3D61-D5CC-A84E-91C6-86B4886A6D0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8679" name="Footer Placeholder 11">
            <a:extLst>
              <a:ext uri="{FF2B5EF4-FFF2-40B4-BE49-F238E27FC236}">
                <a16:creationId xmlns:a16="http://schemas.microsoft.com/office/drawing/2014/main" id="{531A3551-DBEC-D640-808A-913B99414F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1722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82191D-8903-624E-BD94-2FAA8C57452C}"/>
              </a:ext>
            </a:extLst>
          </p:cNvPr>
          <p:cNvSpPr/>
          <p:nvPr/>
        </p:nvSpPr>
        <p:spPr>
          <a:xfrm>
            <a:off x="838200" y="533400"/>
            <a:ext cx="7059613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Alcune immagini trovate in rete</a:t>
            </a:r>
            <a:endParaRPr lang="it-IT" altLang="it-IT" sz="3600">
              <a:latin typeface="Arial" panose="020B0604020202020204" pitchFamily="34" charset="0"/>
            </a:endParaRPr>
          </a:p>
        </p:txBody>
      </p:sp>
      <p:pic>
        <p:nvPicPr>
          <p:cNvPr id="28681" name="Picture 4">
            <a:extLst>
              <a:ext uri="{FF2B5EF4-FFF2-40B4-BE49-F238E27FC236}">
                <a16:creationId xmlns:a16="http://schemas.microsoft.com/office/drawing/2014/main" id="{BF70F62D-9D2E-8B46-8683-2AD058B5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9838"/>
            <a:ext cx="249872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mmagine 2">
            <a:extLst>
              <a:ext uri="{FF2B5EF4-FFF2-40B4-BE49-F238E27FC236}">
                <a16:creationId xmlns:a16="http://schemas.microsoft.com/office/drawing/2014/main" id="{1995949C-DE3E-3748-8CFA-7357193D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66813"/>
            <a:ext cx="25050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5">
            <a:extLst>
              <a:ext uri="{FF2B5EF4-FFF2-40B4-BE49-F238E27FC236}">
                <a16:creationId xmlns:a16="http://schemas.microsoft.com/office/drawing/2014/main" id="{835DA84E-AD12-104B-9C44-D46DC687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2655888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>
            <a:extLst>
              <a:ext uri="{FF2B5EF4-FFF2-40B4-BE49-F238E27FC236}">
                <a16:creationId xmlns:a16="http://schemas.microsoft.com/office/drawing/2014/main" id="{D2874452-9963-D443-A856-46537603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3275"/>
            <a:ext cx="3124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magine 3">
            <a:extLst>
              <a:ext uri="{FF2B5EF4-FFF2-40B4-BE49-F238E27FC236}">
                <a16:creationId xmlns:a16="http://schemas.microsoft.com/office/drawing/2014/main" id="{EDBFB6C8-91D0-E141-9B5C-3530E12DB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0"/>
            <a:ext cx="31242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9">
            <a:extLst>
              <a:ext uri="{FF2B5EF4-FFF2-40B4-BE49-F238E27FC236}">
                <a16:creationId xmlns:a16="http://schemas.microsoft.com/office/drawing/2014/main" id="{B46FF695-1CA6-A543-B3C1-06A18524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9701" name="Rectangle 10">
            <a:extLst>
              <a:ext uri="{FF2B5EF4-FFF2-40B4-BE49-F238E27FC236}">
                <a16:creationId xmlns:a16="http://schemas.microsoft.com/office/drawing/2014/main" id="{6F0D55B9-8C22-AF41-B91A-86B70ACA4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04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9702" name="Rectangle 11">
            <a:extLst>
              <a:ext uri="{FF2B5EF4-FFF2-40B4-BE49-F238E27FC236}">
                <a16:creationId xmlns:a16="http://schemas.microsoft.com/office/drawing/2014/main" id="{06020470-1BAB-6A49-BC78-28540246E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960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9703" name="Rectangle 12">
            <a:extLst>
              <a:ext uri="{FF2B5EF4-FFF2-40B4-BE49-F238E27FC236}">
                <a16:creationId xmlns:a16="http://schemas.microsoft.com/office/drawing/2014/main" id="{10D232E5-95C0-5542-AAFE-447E73E6B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1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29704" name="Slide Number Placeholder 10">
            <a:extLst>
              <a:ext uri="{FF2B5EF4-FFF2-40B4-BE49-F238E27FC236}">
                <a16:creationId xmlns:a16="http://schemas.microsoft.com/office/drawing/2014/main" id="{C19CFF95-418E-204C-9329-837301F12F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9517D1-2368-B741-B871-1BE06D30063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9705" name="Footer Placeholder 11">
            <a:extLst>
              <a:ext uri="{FF2B5EF4-FFF2-40B4-BE49-F238E27FC236}">
                <a16:creationId xmlns:a16="http://schemas.microsoft.com/office/drawing/2014/main" id="{FC48C5B0-51E6-214C-B94F-D8A1672B3B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1722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AC26F-796A-4149-9F77-27580659AD20}"/>
              </a:ext>
            </a:extLst>
          </p:cNvPr>
          <p:cNvSpPr/>
          <p:nvPr/>
        </p:nvSpPr>
        <p:spPr>
          <a:xfrm>
            <a:off x="838200" y="533400"/>
            <a:ext cx="7059613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Alcune immagini trovate in rete</a:t>
            </a:r>
            <a:endParaRPr lang="it-IT" altLang="it-IT" sz="3600">
              <a:latin typeface="Arial" panose="020B0604020202020204" pitchFamily="34" charset="0"/>
            </a:endParaRPr>
          </a:p>
        </p:txBody>
      </p:sp>
      <p:pic>
        <p:nvPicPr>
          <p:cNvPr id="29707" name="Picture 13" descr="File2.jpg">
            <a:extLst>
              <a:ext uri="{FF2B5EF4-FFF2-40B4-BE49-F238E27FC236}">
                <a16:creationId xmlns:a16="http://schemas.microsoft.com/office/drawing/2014/main" id="{27E21599-4FC5-334C-8443-598D0494B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8800"/>
            <a:ext cx="306705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>
            <a:extLst>
              <a:ext uri="{FF2B5EF4-FFF2-40B4-BE49-F238E27FC236}">
                <a16:creationId xmlns:a16="http://schemas.microsoft.com/office/drawing/2014/main" id="{6B760324-BC66-3749-9961-0FCF8781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3275"/>
            <a:ext cx="3124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3">
            <a:extLst>
              <a:ext uri="{FF2B5EF4-FFF2-40B4-BE49-F238E27FC236}">
                <a16:creationId xmlns:a16="http://schemas.microsoft.com/office/drawing/2014/main" id="{3D4DC256-AEDE-5D48-BB96-E9925CD6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0"/>
            <a:ext cx="31242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9">
            <a:extLst>
              <a:ext uri="{FF2B5EF4-FFF2-40B4-BE49-F238E27FC236}">
                <a16:creationId xmlns:a16="http://schemas.microsoft.com/office/drawing/2014/main" id="{BF3AE70A-57D4-F847-8528-648A6559A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30725" name="Rectangle 10">
            <a:extLst>
              <a:ext uri="{FF2B5EF4-FFF2-40B4-BE49-F238E27FC236}">
                <a16:creationId xmlns:a16="http://schemas.microsoft.com/office/drawing/2014/main" id="{295CDDD9-2B30-F74D-B400-95E913E2E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04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30726" name="Rectangle 11">
            <a:extLst>
              <a:ext uri="{FF2B5EF4-FFF2-40B4-BE49-F238E27FC236}">
                <a16:creationId xmlns:a16="http://schemas.microsoft.com/office/drawing/2014/main" id="{88C82471-A75A-304E-9B20-FE515AA19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960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30727" name="Rectangle 12">
            <a:extLst>
              <a:ext uri="{FF2B5EF4-FFF2-40B4-BE49-F238E27FC236}">
                <a16:creationId xmlns:a16="http://schemas.microsoft.com/office/drawing/2014/main" id="{1EC984FC-E771-8340-BBB6-EB9F1D78F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1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30728" name="Slide Number Placeholder 10">
            <a:extLst>
              <a:ext uri="{FF2B5EF4-FFF2-40B4-BE49-F238E27FC236}">
                <a16:creationId xmlns:a16="http://schemas.microsoft.com/office/drawing/2014/main" id="{9665CE92-72DE-2942-8301-63CC8DA2E0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7438B6-E2DC-3740-9AAE-C94720646E0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0729" name="Footer Placeholder 11">
            <a:extLst>
              <a:ext uri="{FF2B5EF4-FFF2-40B4-BE49-F238E27FC236}">
                <a16:creationId xmlns:a16="http://schemas.microsoft.com/office/drawing/2014/main" id="{393131BF-A757-1644-AD84-200824914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96189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0F825045-5447-F642-9CC0-376E40FCB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85775"/>
            <a:ext cx="784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latin typeface="Arial" panose="020B0604020202020204" pitchFamily="34" charset="0"/>
              </a:rPr>
              <a:t>E un video ‘senza parole’ per osservare le varie sezioni del cubo </a:t>
            </a:r>
            <a:endParaRPr lang="it-IT" altLang="it-IT" sz="3600" dirty="0">
              <a:latin typeface="Arial" panose="020B0604020202020204" pitchFamily="34" charset="0"/>
            </a:endParaRPr>
          </a:p>
        </p:txBody>
      </p:sp>
      <p:pic>
        <p:nvPicPr>
          <p:cNvPr id="3" name="Ge3DA1Video2.mp4">
            <a:hlinkClick r:id="" action="ppaction://media"/>
            <a:extLst>
              <a:ext uri="{FF2B5EF4-FFF2-40B4-BE49-F238E27FC236}">
                <a16:creationId xmlns:a16="http://schemas.microsoft.com/office/drawing/2014/main" id="{9FB97564-E6DA-D74E-93D2-45171041E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5064" y="1628056"/>
            <a:ext cx="6613872" cy="483941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3">
            <a:extLst>
              <a:ext uri="{FF2B5EF4-FFF2-40B4-BE49-F238E27FC236}">
                <a16:creationId xmlns:a16="http://schemas.microsoft.com/office/drawing/2014/main" id="{F765C787-B4DC-444F-BBA4-81F280A59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Da 2 a 3 dimensioni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185BE15D-3B6F-6D47-83E9-195532A4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7CE65C-B67D-8946-AB7E-DFA409C9803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B98E1593-92B9-254F-BCD2-DBF20EC8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</p:spTree>
    <p:extLst>
      <p:ext uri="{BB962C8B-B14F-4D97-AF65-F5344CB8AC3E}">
        <p14:creationId xmlns:p14="http://schemas.microsoft.com/office/powerpoint/2010/main" val="2566611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>
            <a:extLst>
              <a:ext uri="{FF2B5EF4-FFF2-40B4-BE49-F238E27FC236}">
                <a16:creationId xmlns:a16="http://schemas.microsoft.com/office/drawing/2014/main" id="{7BEA3764-796A-6B4A-93D6-98A8401175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73C4E7-F408-E247-8A2D-52DAA1021B8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7411" name="Footer Placeholder 3">
            <a:extLst>
              <a:ext uri="{FF2B5EF4-FFF2-40B4-BE49-F238E27FC236}">
                <a16:creationId xmlns:a16="http://schemas.microsoft.com/office/drawing/2014/main" id="{5368E6A2-CBE3-5B4B-92A2-9C367E77A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54CC3AAF-2CB9-1D4C-BCC9-5FA22B37B6B2}"/>
              </a:ext>
            </a:extLst>
          </p:cNvPr>
          <p:cNvSpPr txBox="1">
            <a:spLocks/>
          </p:cNvSpPr>
          <p:nvPr/>
        </p:nvSpPr>
        <p:spPr bwMode="auto">
          <a:xfrm>
            <a:off x="762000" y="838200"/>
            <a:ext cx="7391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Sezioniamo…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pic>
        <p:nvPicPr>
          <p:cNvPr id="17413" name="Segnaposto contenuto 6" descr="vitra726.jpg">
            <a:extLst>
              <a:ext uri="{FF2B5EF4-FFF2-40B4-BE49-F238E27FC236}">
                <a16:creationId xmlns:a16="http://schemas.microsoft.com/office/drawing/2014/main" id="{84B3DCB0-9F74-D547-8308-F1F66701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038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Segnaposto contenuto 8" descr="1vitrahaus_5163.jpg">
            <a:extLst>
              <a:ext uri="{FF2B5EF4-FFF2-40B4-BE49-F238E27FC236}">
                <a16:creationId xmlns:a16="http://schemas.microsoft.com/office/drawing/2014/main" id="{F8933184-B6CC-514D-BDD3-F56BC32C7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1E016B-590A-2340-B00B-7DCD2876B5F7}"/>
              </a:ext>
            </a:extLst>
          </p:cNvPr>
          <p:cNvSpPr txBox="1"/>
          <p:nvPr/>
        </p:nvSpPr>
        <p:spPr>
          <a:xfrm>
            <a:off x="609600" y="4800600"/>
            <a:ext cx="6858000" cy="9540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latin typeface="Arial" panose="020B0604020202020204" pitchFamily="34" charset="0"/>
              </a:rPr>
              <a:t>Quando sezioniamo, vediamo figure piane ‘immerse’ nello spazio.</a:t>
            </a:r>
          </a:p>
        </p:txBody>
      </p:sp>
    </p:spTree>
    <p:extLst>
      <p:ext uri="{BB962C8B-B14F-4D97-AF65-F5344CB8AC3E}">
        <p14:creationId xmlns:p14="http://schemas.microsoft.com/office/powerpoint/2010/main" val="42685222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>
            <a:extLst>
              <a:ext uri="{FF2B5EF4-FFF2-40B4-BE49-F238E27FC236}">
                <a16:creationId xmlns:a16="http://schemas.microsoft.com/office/drawing/2014/main" id="{2B0A25D6-732A-9548-B209-D39212B319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CC2FC07-314E-D046-B4D0-85CAD2A1810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8435" name="Footer Placeholder 3">
            <a:extLst>
              <a:ext uri="{FF2B5EF4-FFF2-40B4-BE49-F238E27FC236}">
                <a16:creationId xmlns:a16="http://schemas.microsoft.com/office/drawing/2014/main" id="{9B64626C-20CE-504E-A373-C5236C27A1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23406916-5911-A043-909B-CA14F67319A4}"/>
              </a:ext>
            </a:extLst>
          </p:cNvPr>
          <p:cNvSpPr txBox="1">
            <a:spLocks/>
          </p:cNvSpPr>
          <p:nvPr/>
        </p:nvSpPr>
        <p:spPr bwMode="auto">
          <a:xfrm>
            <a:off x="762000" y="838200"/>
            <a:ext cx="7391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Che cosa cambia se passo dal piano allo spazio?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3279C-BF10-004D-94CA-DECF6BA6E4F0}"/>
              </a:ext>
            </a:extLst>
          </p:cNvPr>
          <p:cNvSpPr txBox="1"/>
          <p:nvPr/>
        </p:nvSpPr>
        <p:spPr>
          <a:xfrm>
            <a:off x="914400" y="2438400"/>
            <a:ext cx="7010400" cy="9541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Arial" panose="020B0604020202020204" pitchFamily="34" charset="0"/>
              </a:rPr>
              <a:t>Completa la scheda la scheda 2 per trovare risposte alla domanda</a:t>
            </a:r>
          </a:p>
        </p:txBody>
      </p:sp>
    </p:spTree>
    <p:extLst>
      <p:ext uri="{BB962C8B-B14F-4D97-AF65-F5344CB8AC3E}">
        <p14:creationId xmlns:p14="http://schemas.microsoft.com/office/powerpoint/2010/main" val="168153887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>
            <a:extLst>
              <a:ext uri="{FF2B5EF4-FFF2-40B4-BE49-F238E27FC236}">
                <a16:creationId xmlns:a16="http://schemas.microsoft.com/office/drawing/2014/main" id="{3D45FAF7-A409-934F-A6DE-4F6EED199E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214B6C-747C-E24E-8D20-1F6B02AC8E1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9459" name="Footer Placeholder 3">
            <a:extLst>
              <a:ext uri="{FF2B5EF4-FFF2-40B4-BE49-F238E27FC236}">
                <a16:creationId xmlns:a16="http://schemas.microsoft.com/office/drawing/2014/main" id="{1CF26FA5-BA60-0947-B59C-DF29F76351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D8B67FC-1B24-1048-9C2C-329A218FF236}"/>
              </a:ext>
            </a:extLst>
          </p:cNvPr>
          <p:cNvSpPr txBox="1">
            <a:spLocks/>
          </p:cNvSpPr>
          <p:nvPr/>
        </p:nvSpPr>
        <p:spPr bwMode="auto">
          <a:xfrm>
            <a:off x="762000" y="83820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 dirty="0">
                <a:latin typeface="Arial" panose="020B0604020202020204" pitchFamily="34" charset="0"/>
              </a:rPr>
              <a:t>Attività 2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 dirty="0">
                <a:latin typeface="Arial" panose="020B0604020202020204" pitchFamily="34" charset="0"/>
              </a:rPr>
              <a:t>Che cosa hai ottenuto?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26A05-343D-D541-ADB4-4C6A42B35E30}"/>
              </a:ext>
            </a:extLst>
          </p:cNvPr>
          <p:cNvSpPr txBox="1"/>
          <p:nvPr/>
        </p:nvSpPr>
        <p:spPr>
          <a:xfrm>
            <a:off x="838200" y="3657600"/>
            <a:ext cx="731520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latin typeface="Arial" panose="020B0604020202020204" pitchFamily="34" charset="0"/>
              </a:rPr>
              <a:t>Posizioni di rette e piani nello spazio</a:t>
            </a:r>
          </a:p>
        </p:txBody>
      </p:sp>
    </p:spTree>
    <p:extLst>
      <p:ext uri="{BB962C8B-B14F-4D97-AF65-F5344CB8AC3E}">
        <p14:creationId xmlns:p14="http://schemas.microsoft.com/office/powerpoint/2010/main" val="3623454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contenuto 2">
            <a:extLst>
              <a:ext uri="{FF2B5EF4-FFF2-40B4-BE49-F238E27FC236}">
                <a16:creationId xmlns:a16="http://schemas.microsoft.com/office/drawing/2014/main" id="{2A50FF84-DC14-F242-9D2F-9ACBFF767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98" y="1700808"/>
            <a:ext cx="8496944" cy="1296144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FR" altLang="it-IT" sz="3600" b="1" dirty="0" err="1">
                <a:ea typeface="ＭＳ Ｐゴシック" panose="020B0600070205080204" pitchFamily="34" charset="-128"/>
              </a:rPr>
              <a:t>Iniziamo</a:t>
            </a:r>
            <a:r>
              <a:rPr lang="fr-FR" altLang="it-IT" sz="3600" b="1" dirty="0">
                <a:ea typeface="ＭＳ Ｐゴシック" panose="020B0600070205080204" pitchFamily="34" charset="-128"/>
              </a:rPr>
              <a:t> con un </a:t>
            </a:r>
            <a:r>
              <a:rPr lang="fr-FR" altLang="it-IT" sz="3600" b="1" dirty="0" err="1">
                <a:ea typeface="ＭＳ Ｐゴシック" panose="020B0600070205080204" pitchFamily="34" charset="-128"/>
              </a:rPr>
              <a:t>breve</a:t>
            </a:r>
            <a:r>
              <a:rPr lang="fr-FR" altLang="it-IT" sz="3600" b="1" dirty="0">
                <a:ea typeface="ＭＳ Ｐゴシック" panose="020B0600070205080204" pitchFamily="34" charset="-128"/>
              </a:rPr>
              <a:t> </a:t>
            </a:r>
            <a:r>
              <a:rPr lang="fr-FR" altLang="it-IT" sz="3600" b="1" dirty="0" err="1">
                <a:ea typeface="ＭＳ Ｐゴシック" panose="020B0600070205080204" pitchFamily="34" charset="-128"/>
              </a:rPr>
              <a:t>video</a:t>
            </a:r>
            <a:r>
              <a:rPr lang="fr-FR" altLang="it-IT" sz="3600" b="1" dirty="0">
                <a:ea typeface="ＭＳ Ｐゴシック" panose="020B0600070205080204" pitchFamily="34" charset="-128"/>
              </a:rPr>
              <a:t>, </a:t>
            </a:r>
            <a:r>
              <a:rPr lang="fr-FR" altLang="it-IT" sz="3600" b="1" dirty="0" err="1">
                <a:ea typeface="ＭＳ Ｐゴシック" panose="020B0600070205080204" pitchFamily="34" charset="-128"/>
              </a:rPr>
              <a:t>tratto</a:t>
            </a:r>
            <a:r>
              <a:rPr lang="fr-FR" altLang="it-IT" sz="3600" b="1" dirty="0">
                <a:ea typeface="ＭＳ Ｐゴシック" panose="020B0600070205080204" pitchFamily="34" charset="-128"/>
              </a:rPr>
              <a:t> dal film ‘</a:t>
            </a:r>
            <a:r>
              <a:rPr lang="fr-FR" altLang="it-IT" sz="3600" b="1" dirty="0" err="1">
                <a:ea typeface="ＭＳ Ｐゴシック" panose="020B0600070205080204" pitchFamily="34" charset="-128"/>
              </a:rPr>
              <a:t>Flatlandia</a:t>
            </a:r>
            <a:endParaRPr lang="fr-FR" altLang="it-IT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2">
            <a:extLst>
              <a:ext uri="{FF2B5EF4-FFF2-40B4-BE49-F238E27FC236}">
                <a16:creationId xmlns:a16="http://schemas.microsoft.com/office/drawing/2014/main" id="{F42F4F08-A182-DA47-A203-8846474CD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732D69-DC29-5144-801C-C9058BC688AB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7412" name="Footer Placeholder 3">
            <a:extLst>
              <a:ext uri="{FF2B5EF4-FFF2-40B4-BE49-F238E27FC236}">
                <a16:creationId xmlns:a16="http://schemas.microsoft.com/office/drawing/2014/main" id="{5B38A82F-194A-684A-91C2-0E96EED91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>
            <a:extLst>
              <a:ext uri="{FF2B5EF4-FFF2-40B4-BE49-F238E27FC236}">
                <a16:creationId xmlns:a16="http://schemas.microsoft.com/office/drawing/2014/main" id="{4AA36C12-14EF-2B4A-92E4-F49C3DDD93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A5C6B1-EFB9-CE44-9FF4-0B06A369391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0483" name="Footer Placeholder 3">
            <a:extLst>
              <a:ext uri="{FF2B5EF4-FFF2-40B4-BE49-F238E27FC236}">
                <a16:creationId xmlns:a16="http://schemas.microsoft.com/office/drawing/2014/main" id="{2B373F0D-3E52-664F-84C9-6B750C0EE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20484" name="TextBox 5">
            <a:extLst>
              <a:ext uri="{FF2B5EF4-FFF2-40B4-BE49-F238E27FC236}">
                <a16:creationId xmlns:a16="http://schemas.microsoft.com/office/drawing/2014/main" id="{52C670EF-46CB-8745-BA77-D63E9742B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52600"/>
            <a:ext cx="4114800" cy="15700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latin typeface="Arial Narrow" panose="020B0604020202020204" pitchFamily="34" charset="0"/>
              </a:rPr>
              <a:t>Due rette nel piano sono </a:t>
            </a:r>
            <a:r>
              <a:rPr lang="it-IT" altLang="it-IT" sz="3200" b="1" i="1">
                <a:solidFill>
                  <a:srgbClr val="0000FF"/>
                </a:solidFill>
                <a:latin typeface="Arial Narrow" panose="020B0604020202020204" pitchFamily="34" charset="0"/>
              </a:rPr>
              <a:t>secanti</a:t>
            </a:r>
            <a:r>
              <a:rPr lang="it-IT" altLang="it-IT" sz="3200" b="1">
                <a:latin typeface="Arial Narrow" panose="020B0604020202020204" pitchFamily="34" charset="0"/>
              </a:rPr>
              <a:t>, se hanno un punto in comune </a:t>
            </a:r>
          </a:p>
        </p:txBody>
      </p:sp>
      <p:sp>
        <p:nvSpPr>
          <p:cNvPr id="20485" name="TextBox 6">
            <a:extLst>
              <a:ext uri="{FF2B5EF4-FFF2-40B4-BE49-F238E27FC236}">
                <a16:creationId xmlns:a16="http://schemas.microsoft.com/office/drawing/2014/main" id="{8C5915E4-C1DF-2940-A7E2-7A7DBB42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752600"/>
            <a:ext cx="4267200" cy="157003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latin typeface="Arial Narrow" panose="020B0604020202020204" pitchFamily="34" charset="0"/>
              </a:rPr>
              <a:t>Due rette nel piano sono </a:t>
            </a:r>
            <a:r>
              <a:rPr lang="it-IT" altLang="it-IT" sz="3200" b="1" i="1">
                <a:solidFill>
                  <a:srgbClr val="0000FF"/>
                </a:solidFill>
                <a:latin typeface="Arial Narrow" panose="020B0604020202020204" pitchFamily="34" charset="0"/>
              </a:rPr>
              <a:t>parallele</a:t>
            </a:r>
            <a:r>
              <a:rPr lang="it-IT" altLang="it-IT" sz="3200" b="1">
                <a:latin typeface="Arial Narrow" panose="020B0604020202020204" pitchFamily="34" charset="0"/>
              </a:rPr>
              <a:t>, se NON hanno un punto in comune </a:t>
            </a:r>
          </a:p>
        </p:txBody>
      </p:sp>
      <p:pic>
        <p:nvPicPr>
          <p:cNvPr id="20486" name="Picture 7" descr="Ferri_incidenti.jpg">
            <a:extLst>
              <a:ext uri="{FF2B5EF4-FFF2-40B4-BE49-F238E27FC236}">
                <a16:creationId xmlns:a16="http://schemas.microsoft.com/office/drawing/2014/main" id="{11030EEB-3992-8042-B110-690C841F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903663" cy="1600200"/>
          </a:xfrm>
          <a:prstGeom prst="rect">
            <a:avLst/>
          </a:prstGeom>
          <a:solidFill>
            <a:srgbClr val="F7FFE4"/>
          </a:solidFill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7" name="Picture 8" descr="Ferri paralleli.gif">
            <a:extLst>
              <a:ext uri="{FF2B5EF4-FFF2-40B4-BE49-F238E27FC236}">
                <a16:creationId xmlns:a16="http://schemas.microsoft.com/office/drawing/2014/main" id="{DC38F16B-0306-1144-85C5-A21492E66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21075"/>
            <a:ext cx="4114800" cy="15843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Box 9">
            <a:extLst>
              <a:ext uri="{FF2B5EF4-FFF2-40B4-BE49-F238E27FC236}">
                <a16:creationId xmlns:a16="http://schemas.microsoft.com/office/drawing/2014/main" id="{66057B44-3DCB-2F4D-9F5C-67930F68E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257800"/>
            <a:ext cx="4114800" cy="12001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In particolare due rette parallele possono sovrapporsi e diventare </a:t>
            </a:r>
            <a:r>
              <a:rPr lang="it-IT" altLang="it-IT" b="1" i="1">
                <a:latin typeface="Arial Narrow" panose="020B0604020202020204" pitchFamily="34" charset="0"/>
              </a:rPr>
              <a:t>coincidenti</a:t>
            </a:r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74584AE2-C504-1341-8621-01EC20344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62400"/>
            <a:ext cx="319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0000"/>
              </a:solidFill>
            </a:endParaRP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0BF4AC51-5FF3-214A-8608-90F69A0C5352}"/>
              </a:ext>
            </a:extLst>
          </p:cNvPr>
          <p:cNvSpPr txBox="1">
            <a:spLocks/>
          </p:cNvSpPr>
          <p:nvPr/>
        </p:nvSpPr>
        <p:spPr bwMode="auto">
          <a:xfrm>
            <a:off x="762000" y="83820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Posizioni di rette nel piano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1449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>
            <a:extLst>
              <a:ext uri="{FF2B5EF4-FFF2-40B4-BE49-F238E27FC236}">
                <a16:creationId xmlns:a16="http://schemas.microsoft.com/office/drawing/2014/main" id="{377B289A-ACE3-554E-8859-171CBDF350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32811FD-EDDC-AF45-907D-5F5E87558ED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1507" name="Footer Placeholder 3">
            <a:extLst>
              <a:ext uri="{FF2B5EF4-FFF2-40B4-BE49-F238E27FC236}">
                <a16:creationId xmlns:a16="http://schemas.microsoft.com/office/drawing/2014/main" id="{5C193B4D-EED7-7141-AFE7-17E6B04AFD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21508" name="TextBox 5">
            <a:extLst>
              <a:ext uri="{FF2B5EF4-FFF2-40B4-BE49-F238E27FC236}">
                <a16:creationId xmlns:a16="http://schemas.microsoft.com/office/drawing/2014/main" id="{C04E0C58-54DC-9947-BB61-E61597F5E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4114800" cy="892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600" b="1">
                <a:latin typeface="Arial Narrow" panose="020B0604020202020204" pitchFamily="34" charset="0"/>
              </a:rPr>
              <a:t>Due piani sono </a:t>
            </a:r>
            <a:r>
              <a:rPr lang="it-IT" altLang="it-IT" sz="2600" b="1" i="1">
                <a:solidFill>
                  <a:srgbClr val="0000FF"/>
                </a:solidFill>
                <a:latin typeface="Arial Narrow" panose="020B0604020202020204" pitchFamily="34" charset="0"/>
              </a:rPr>
              <a:t>secanti</a:t>
            </a:r>
            <a:r>
              <a:rPr lang="it-IT" altLang="it-IT" sz="2600" b="1">
                <a:latin typeface="Arial Narrow" panose="020B0604020202020204" pitchFamily="34" charset="0"/>
              </a:rPr>
              <a:t>, se hanno in comune una retta</a:t>
            </a:r>
          </a:p>
        </p:txBody>
      </p:sp>
      <p:sp>
        <p:nvSpPr>
          <p:cNvPr id="21509" name="TextBox 6">
            <a:extLst>
              <a:ext uri="{FF2B5EF4-FFF2-40B4-BE49-F238E27FC236}">
                <a16:creationId xmlns:a16="http://schemas.microsoft.com/office/drawing/2014/main" id="{B184F1FD-A711-D84D-805D-5E1997398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676400"/>
            <a:ext cx="4419600" cy="8921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600" b="1">
                <a:latin typeface="Arial Narrow" panose="020B0604020202020204" pitchFamily="34" charset="0"/>
              </a:rPr>
              <a:t>Due piani sono </a:t>
            </a:r>
            <a:r>
              <a:rPr lang="it-IT" altLang="it-IT" sz="2600" b="1" i="1">
                <a:solidFill>
                  <a:srgbClr val="0000FF"/>
                </a:solidFill>
                <a:latin typeface="Arial Narrow" panose="020B0604020202020204" pitchFamily="34" charset="0"/>
              </a:rPr>
              <a:t>paralleli</a:t>
            </a:r>
            <a:r>
              <a:rPr lang="it-IT" altLang="it-IT" sz="2600" b="1">
                <a:latin typeface="Arial Narrow" panose="020B0604020202020204" pitchFamily="34" charset="0"/>
              </a:rPr>
              <a:t>, se NON hanno una retta in comune.</a:t>
            </a:r>
          </a:p>
        </p:txBody>
      </p:sp>
      <p:pic>
        <p:nvPicPr>
          <p:cNvPr id="21510" name="Picture 10" descr="piani_paralleli2b.jpg">
            <a:extLst>
              <a:ext uri="{FF2B5EF4-FFF2-40B4-BE49-F238E27FC236}">
                <a16:creationId xmlns:a16="http://schemas.microsoft.com/office/drawing/2014/main" id="{97B0B301-C900-2442-8BCE-2E4FDA797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429000" cy="2336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19" descr="piani_incidenti.jpg">
            <a:extLst>
              <a:ext uri="{FF2B5EF4-FFF2-40B4-BE49-F238E27FC236}">
                <a16:creationId xmlns:a16="http://schemas.microsoft.com/office/drawing/2014/main" id="{A180B5BE-5C41-4E44-A27A-D02D90F59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39290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69398C-0240-9A49-A2A4-4A033714E9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3505200"/>
            <a:ext cx="167640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E73F9346-55CC-BB44-9A43-FD93955973CF}"/>
              </a:ext>
            </a:extLst>
          </p:cNvPr>
          <p:cNvSpPr txBox="1">
            <a:spLocks/>
          </p:cNvSpPr>
          <p:nvPr/>
        </p:nvSpPr>
        <p:spPr bwMode="auto">
          <a:xfrm>
            <a:off x="762000" y="83820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Posizioni di piani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sp>
        <p:nvSpPr>
          <p:cNvPr id="21514" name="TextBox 9">
            <a:extLst>
              <a:ext uri="{FF2B5EF4-FFF2-40B4-BE49-F238E27FC236}">
                <a16:creationId xmlns:a16="http://schemas.microsoft.com/office/drawing/2014/main" id="{D1263286-0F77-8841-9FD4-60FD2D28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257800"/>
            <a:ext cx="3810000" cy="12001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In particolare due piani paralleli possono sovrapporsi e diventare </a:t>
            </a:r>
            <a:r>
              <a:rPr lang="it-IT" altLang="it-IT" b="1" i="1">
                <a:latin typeface="Arial Narrow" panose="020B0604020202020204" pitchFamily="34" charset="0"/>
              </a:rPr>
              <a:t>coincidenti.</a:t>
            </a:r>
          </a:p>
        </p:txBody>
      </p:sp>
    </p:spTree>
    <p:extLst>
      <p:ext uri="{BB962C8B-B14F-4D97-AF65-F5344CB8AC3E}">
        <p14:creationId xmlns:p14="http://schemas.microsoft.com/office/powerpoint/2010/main" val="41059263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4C160B77-1BC0-EC49-B88E-BF4D5DB17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23D45CC-92A4-B04B-93AE-DEB496E03E9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2531" name="Footer Placeholder 3">
            <a:extLst>
              <a:ext uri="{FF2B5EF4-FFF2-40B4-BE49-F238E27FC236}">
                <a16:creationId xmlns:a16="http://schemas.microsoft.com/office/drawing/2014/main" id="{1E67331F-1620-A34B-9D23-9048A505F8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0369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B72BA5-1584-CF49-B076-A771F02757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3" name="Picture 10" descr="porte-calcio3.jpg">
            <a:extLst>
              <a:ext uri="{FF2B5EF4-FFF2-40B4-BE49-F238E27FC236}">
                <a16:creationId xmlns:a16="http://schemas.microsoft.com/office/drawing/2014/main" id="{B336CA8D-4676-454C-982A-F994A4A19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5610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11">
            <a:extLst>
              <a:ext uri="{FF2B5EF4-FFF2-40B4-BE49-F238E27FC236}">
                <a16:creationId xmlns:a16="http://schemas.microsoft.com/office/drawing/2014/main" id="{34FD28D9-E229-9241-8153-5657A49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961" y="5867400"/>
            <a:ext cx="1219200" cy="461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8000"/>
                </a:solidFill>
                <a:latin typeface="Arial Black" panose="020B0604020202020204" pitchFamily="34" charset="0"/>
              </a:rPr>
              <a:t>piano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4F934D-69F8-C441-8F26-DBF984EFC4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7400" y="4648200"/>
            <a:ext cx="3200400" cy="685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ECEB26-D8CE-F941-A106-9962F67BF6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81200" y="2362200"/>
            <a:ext cx="4419600" cy="381000"/>
          </a:xfrm>
          <a:prstGeom prst="line">
            <a:avLst/>
          </a:prstGeom>
          <a:noFill/>
          <a:ln w="73025">
            <a:solidFill>
              <a:srgbClr val="BFBFB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7B1DEB-95A6-0647-9632-F16ACC2FE02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524500" y="3238500"/>
            <a:ext cx="2668588" cy="1588"/>
          </a:xfrm>
          <a:prstGeom prst="line">
            <a:avLst/>
          </a:prstGeom>
          <a:noFill/>
          <a:ln w="63500">
            <a:solidFill>
              <a:srgbClr val="FFEB0C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Rectangle 38">
            <a:extLst>
              <a:ext uri="{FF2B5EF4-FFF2-40B4-BE49-F238E27FC236}">
                <a16:creationId xmlns:a16="http://schemas.microsoft.com/office/drawing/2014/main" id="{3216090A-B9DC-3942-9300-DFF989F95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34340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280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85F56F-326B-0940-BC92-1F4E14A7A62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120484" y="5419725"/>
            <a:ext cx="457200" cy="381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67B557D-8187-1744-862D-ACB117CB6F5C}"/>
              </a:ext>
            </a:extLst>
          </p:cNvPr>
          <p:cNvSpPr txBox="1"/>
          <p:nvPr/>
        </p:nvSpPr>
        <p:spPr>
          <a:xfrm>
            <a:off x="5867400" y="5334000"/>
            <a:ext cx="2209800" cy="1016000"/>
          </a:xfrm>
          <a:prstGeom prst="rect">
            <a:avLst/>
          </a:prstGeom>
          <a:solidFill>
            <a:srgbClr val="F7FFE4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latin typeface="Arial Narrow" panose="020B0604020202020204" pitchFamily="34" charset="0"/>
              </a:rPr>
              <a:t>Retta </a:t>
            </a:r>
            <a:r>
              <a:rPr lang="it-IT" altLang="it-IT" sz="2000" b="1" i="1">
                <a:solidFill>
                  <a:srgbClr val="000000"/>
                </a:solidFill>
                <a:latin typeface="Arial Narrow" panose="020B0604020202020204" pitchFamily="34" charset="0"/>
              </a:rPr>
              <a:t>secante.</a:t>
            </a:r>
          </a:p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 Ha un punto in comune con il piano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8F0C0F4-E7A9-544D-B4A0-4F2986F177E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019800" y="4572000"/>
            <a:ext cx="990600" cy="533400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0CB5FF1-3891-0E4F-9D65-49E2817AC7B4}"/>
              </a:ext>
            </a:extLst>
          </p:cNvPr>
          <p:cNvSpPr txBox="1"/>
          <p:nvPr/>
        </p:nvSpPr>
        <p:spPr>
          <a:xfrm>
            <a:off x="152400" y="1295400"/>
            <a:ext cx="2209800" cy="1016000"/>
          </a:xfrm>
          <a:prstGeom prst="rect">
            <a:avLst/>
          </a:prstGeom>
          <a:solidFill>
            <a:srgbClr val="F7FFE4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latin typeface="Arial Narrow" panose="020B0604020202020204" pitchFamily="34" charset="0"/>
              </a:rPr>
              <a:t>Retta </a:t>
            </a:r>
            <a:r>
              <a:rPr lang="it-IT" altLang="it-IT" sz="2000" b="1" i="1">
                <a:solidFill>
                  <a:srgbClr val="000000"/>
                </a:solidFill>
                <a:latin typeface="Arial Narrow" panose="020B0604020202020204" pitchFamily="34" charset="0"/>
              </a:rPr>
              <a:t>parallela</a:t>
            </a:r>
            <a:r>
              <a:rPr lang="it-IT" altLang="it-IT" sz="2000" b="1">
                <a:latin typeface="Arial Narrow" panose="020B0604020202020204" pitchFamily="34" charset="0"/>
              </a:rPr>
              <a:t>. </a:t>
            </a:r>
          </a:p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Non ha un punto in comune con il piano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37D2E1B-CC7F-444D-B8C7-71003814649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247900" y="2324100"/>
            <a:ext cx="381000" cy="304800"/>
          </a:xfrm>
          <a:prstGeom prst="straightConnector1">
            <a:avLst/>
          </a:prstGeom>
          <a:noFill/>
          <a:ln w="31750">
            <a:solidFill>
              <a:srgbClr val="D9D9D9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4" name="TextBox 50">
            <a:extLst>
              <a:ext uri="{FF2B5EF4-FFF2-40B4-BE49-F238E27FC236}">
                <a16:creationId xmlns:a16="http://schemas.microsoft.com/office/drawing/2014/main" id="{DDBA1CD4-AE9B-7141-8CCD-42091694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0"/>
            <a:ext cx="2362200" cy="1323975"/>
          </a:xfrm>
          <a:prstGeom prst="rect">
            <a:avLst/>
          </a:prstGeom>
          <a:solidFill>
            <a:srgbClr val="F7FFE4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In</a:t>
            </a:r>
            <a:r>
              <a:rPr lang="it-IT" altLang="it-IT" sz="2000" b="1" i="1">
                <a:latin typeface="Arial Narrow" panose="020B0604020202020204" pitchFamily="34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particolare, una retta parallela può adagiarsi, o meglio </a:t>
            </a:r>
            <a:r>
              <a:rPr lang="it-IT" altLang="it-IT" sz="2000" b="1" i="1">
                <a:latin typeface="Arial Narrow" panose="020B0604020202020204" pitchFamily="34" charset="0"/>
              </a:rPr>
              <a:t>giacere</a:t>
            </a:r>
            <a:r>
              <a:rPr lang="it-IT" altLang="it-IT" sz="2000" b="1">
                <a:latin typeface="Arial Narrow" panose="020B0604020202020204" pitchFamily="34" charset="0"/>
              </a:rPr>
              <a:t>  sul  piano.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183893C-36AF-C44D-9DDC-A1EF4769EC08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095500" y="4381500"/>
            <a:ext cx="381000" cy="3048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146E9ABD-0FE2-7243-BA4E-26CFEC12C374}"/>
              </a:ext>
            </a:extLst>
          </p:cNvPr>
          <p:cNvSpPr txBox="1">
            <a:spLocks/>
          </p:cNvSpPr>
          <p:nvPr/>
        </p:nvSpPr>
        <p:spPr bwMode="auto">
          <a:xfrm>
            <a:off x="-76200" y="457200"/>
            <a:ext cx="9220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Posizioni di una retta rispetto a un piano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7175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710C5908-6F31-5243-8167-9651E6D03F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29600" y="6248400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B397AF8-6106-C045-84CA-4528D5ED66C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23</a:t>
            </a:fld>
            <a:endParaRPr lang="it-IT" altLang="it-IT" sz="1200" dirty="0">
              <a:latin typeface="Arial Black" panose="020B0604020202020204" pitchFamily="34" charset="0"/>
            </a:endParaRPr>
          </a:p>
        </p:txBody>
      </p:sp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749183E3-7DA1-C74A-87CE-AF84FF99B9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41378" y="6477937"/>
            <a:ext cx="2763342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38E258-C6FB-0148-84E4-29DF8421C2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57" name="Picture 10" descr="porte-calcio3.jpg">
            <a:extLst>
              <a:ext uri="{FF2B5EF4-FFF2-40B4-BE49-F238E27FC236}">
                <a16:creationId xmlns:a16="http://schemas.microsoft.com/office/drawing/2014/main" id="{2A862522-9E52-DC4F-9E71-6E179E85C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52514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77D3CF-D2EB-E547-98C7-42F6D3556D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24200" y="4343400"/>
            <a:ext cx="4038600" cy="838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96C7FC-D99F-A84D-BD3E-28DB718554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24200" y="3886200"/>
            <a:ext cx="4038600" cy="685800"/>
          </a:xfrm>
          <a:prstGeom prst="line">
            <a:avLst/>
          </a:prstGeom>
          <a:noFill/>
          <a:ln w="73025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BAF9C02-A81D-D34C-8A20-27B15E06109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324600" y="2819400"/>
            <a:ext cx="28956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1" name="TextBox 18">
            <a:extLst>
              <a:ext uri="{FF2B5EF4-FFF2-40B4-BE49-F238E27FC236}">
                <a16:creationId xmlns:a16="http://schemas.microsoft.com/office/drawing/2014/main" id="{6838D9E3-9030-EE40-877F-105A1780A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410200"/>
            <a:ext cx="1219200" cy="461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8000"/>
                </a:solidFill>
                <a:latin typeface="Arial Black" panose="020B0604020202020204" pitchFamily="34" charset="0"/>
              </a:rPr>
              <a:t>piano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643D31-D190-EF4F-BBDD-93B8F22B81AC}"/>
              </a:ext>
            </a:extLst>
          </p:cNvPr>
          <p:cNvCxnSpPr>
            <a:cxnSpLocks noChangeShapeType="1"/>
            <a:stCxn id="23561" idx="0"/>
          </p:cNvCxnSpPr>
          <p:nvPr/>
        </p:nvCxnSpPr>
        <p:spPr bwMode="auto">
          <a:xfrm rot="16200000" flipV="1">
            <a:off x="7924800" y="5105400"/>
            <a:ext cx="30480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3" name="TextBox 23">
            <a:extLst>
              <a:ext uri="{FF2B5EF4-FFF2-40B4-BE49-F238E27FC236}">
                <a16:creationId xmlns:a16="http://schemas.microsoft.com/office/drawing/2014/main" id="{FD88D2CA-BEF0-C74F-9BD1-7DAAF5F4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96240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FCB235-6D50-5E4D-B3D0-0B5F673BCE72}"/>
              </a:ext>
            </a:extLst>
          </p:cNvPr>
          <p:cNvSpPr txBox="1"/>
          <p:nvPr/>
        </p:nvSpPr>
        <p:spPr>
          <a:xfrm>
            <a:off x="2819400" y="3505200"/>
            <a:ext cx="3048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65" name="TextBox 44">
            <a:extLst>
              <a:ext uri="{FF2B5EF4-FFF2-40B4-BE49-F238E27FC236}">
                <a16:creationId xmlns:a16="http://schemas.microsoft.com/office/drawing/2014/main" id="{F5B809C8-8536-6241-B903-DD619595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914400"/>
            <a:ext cx="48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566" name="TextBox 55">
            <a:extLst>
              <a:ext uri="{FF2B5EF4-FFF2-40B4-BE49-F238E27FC236}">
                <a16:creationId xmlns:a16="http://schemas.microsoft.com/office/drawing/2014/main" id="{AF7490EC-80CD-E44C-88B3-21196D05C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214" y="5026024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 dirty="0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A76070-99EE-CA48-83C1-20F0A44A9B3D}"/>
              </a:ext>
            </a:extLst>
          </p:cNvPr>
          <p:cNvSpPr txBox="1"/>
          <p:nvPr/>
        </p:nvSpPr>
        <p:spPr>
          <a:xfrm>
            <a:off x="228600" y="2743200"/>
            <a:ext cx="2514600" cy="1200150"/>
          </a:xfrm>
          <a:prstGeom prst="rect">
            <a:avLst/>
          </a:prstGeom>
          <a:solidFill>
            <a:srgbClr val="F7FFE4"/>
          </a:solidFill>
          <a:ln w="25400">
            <a:solidFill>
              <a:srgbClr val="00800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b="1" i="1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latin typeface="Arial Narrow" panose="020B0604020202020204" pitchFamily="34" charset="0"/>
              </a:rPr>
              <a:t>complanari</a:t>
            </a:r>
            <a:r>
              <a:rPr lang="it-IT" altLang="it-IT" b="1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Giacciono sullo stesso piano.</a:t>
            </a:r>
            <a:endParaRPr lang="it-IT" alt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8" name="TextBox 59">
            <a:extLst>
              <a:ext uri="{FF2B5EF4-FFF2-40B4-BE49-F238E27FC236}">
                <a16:creationId xmlns:a16="http://schemas.microsoft.com/office/drawing/2014/main" id="{90E8DB8E-D1E8-744A-9737-2D31E45E5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2514600" cy="1200150"/>
          </a:xfrm>
          <a:prstGeom prst="rect">
            <a:avLst/>
          </a:prstGeom>
          <a:solidFill>
            <a:srgbClr val="F7FFE4"/>
          </a:solidFill>
          <a:ln w="3175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latin typeface="Arial Narrow" panose="020B0604020202020204" pitchFamily="34" charset="0"/>
              </a:rPr>
              <a:t>e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>
                <a:latin typeface="Arial Narrow" panose="020B0604020202020204" pitchFamily="34" charset="0"/>
              </a:rPr>
              <a:t>sghembe</a:t>
            </a:r>
            <a:r>
              <a:rPr lang="it-IT" altLang="it-IT" b="1" dirty="0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NON giacciono sullo stesso piano</a:t>
            </a:r>
            <a:endParaRPr lang="it-IT" alt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452B452-B274-4A42-A84A-823CC64C4EF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1500" y="4305300"/>
            <a:ext cx="914400" cy="228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CD791E1-33FA-064C-96F0-3CFCB37BA2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19200" y="3962400"/>
            <a:ext cx="2286000" cy="1524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2" name="TextBox 65">
            <a:extLst>
              <a:ext uri="{FF2B5EF4-FFF2-40B4-BE49-F238E27FC236}">
                <a16:creationId xmlns:a16="http://schemas.microsoft.com/office/drawing/2014/main" id="{20989392-5224-CD49-A2F1-B482E6967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800600"/>
            <a:ext cx="2133600" cy="1570038"/>
          </a:xfrm>
          <a:prstGeom prst="rect">
            <a:avLst/>
          </a:prstGeom>
          <a:solidFill>
            <a:srgbClr val="F7FFE4"/>
          </a:solidFill>
          <a:ln w="31750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>
                <a:latin typeface="Arial Narrow" panose="020B0604020202020204" pitchFamily="34" charset="0"/>
              </a:rPr>
              <a:t>e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it-IT" altLang="it-IT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altLang="it-IT" b="1" i="1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altLang="it-IT" b="1" i="1">
                <a:latin typeface="Arial Narrow" panose="020B0604020202020204" pitchFamily="34" charset="0"/>
              </a:rPr>
              <a:t>secanti</a:t>
            </a:r>
            <a:r>
              <a:rPr lang="it-IT" altLang="it-IT" b="1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Hanno un punto in comune</a:t>
            </a:r>
            <a:endParaRPr lang="it-IT" alt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1B2E04-4876-7B40-B4F7-38FC5E1B8E89}"/>
              </a:ext>
            </a:extLst>
          </p:cNvPr>
          <p:cNvSpPr txBox="1"/>
          <p:nvPr/>
        </p:nvSpPr>
        <p:spPr>
          <a:xfrm>
            <a:off x="2743200" y="5486400"/>
            <a:ext cx="3581400" cy="1200150"/>
          </a:xfrm>
          <a:prstGeom prst="rect">
            <a:avLst/>
          </a:prstGeom>
          <a:solidFill>
            <a:srgbClr val="F7FFE4"/>
          </a:solidFill>
          <a:ln w="3175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>
                <a:latin typeface="Arial Narrow" panose="020B0604020202020204" pitchFamily="34" charset="0"/>
              </a:rPr>
              <a:t>e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latin typeface="Arial Narrow" panose="020B0604020202020204" pitchFamily="34" charset="0"/>
              </a:rPr>
              <a:t>parallele</a:t>
            </a:r>
            <a:r>
              <a:rPr lang="it-IT" altLang="it-IT" b="1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Sono complanari, ma NON hanno un punto in comune.</a:t>
            </a:r>
            <a:endParaRPr lang="it-IT" alt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59AC120-E48C-5540-88A5-30B9C4A830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43400" y="3886200"/>
            <a:ext cx="1905000" cy="1371600"/>
          </a:xfrm>
          <a:prstGeom prst="line">
            <a:avLst/>
          </a:prstGeom>
          <a:noFill/>
          <a:ln w="25400">
            <a:solidFill>
              <a:srgbClr val="C117C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4" name="Rectangle 24">
            <a:extLst>
              <a:ext uri="{FF2B5EF4-FFF2-40B4-BE49-F238E27FC236}">
                <a16:creationId xmlns:a16="http://schemas.microsoft.com/office/drawing/2014/main" id="{CB7751BC-5177-4F4F-B012-C1E9CE097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572000"/>
            <a:ext cx="37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sp>
        <p:nvSpPr>
          <p:cNvPr id="23575" name="Rectangle 25">
            <a:extLst>
              <a:ext uri="{FF2B5EF4-FFF2-40B4-BE49-F238E27FC236}">
                <a16:creationId xmlns:a16="http://schemas.microsoft.com/office/drawing/2014/main" id="{52DE4001-B926-094F-93B5-4358575A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37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FD1AE863-8F0E-7E45-81ED-563A090717D2}"/>
              </a:ext>
            </a:extLst>
          </p:cNvPr>
          <p:cNvSpPr txBox="1">
            <a:spLocks/>
          </p:cNvSpPr>
          <p:nvPr/>
        </p:nvSpPr>
        <p:spPr bwMode="auto">
          <a:xfrm>
            <a:off x="-76200" y="4572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 dirty="0">
                <a:latin typeface="Arial" panose="020B0604020202020204" pitchFamily="34" charset="0"/>
              </a:rPr>
              <a:t>Posizioni di due rette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38011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>
            <a:extLst>
              <a:ext uri="{FF2B5EF4-FFF2-40B4-BE49-F238E27FC236}">
                <a16:creationId xmlns:a16="http://schemas.microsoft.com/office/drawing/2014/main" id="{2D044BF1-E16B-2343-9EE2-CB7683DB2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1273" y="6515100"/>
            <a:ext cx="599804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3053388-6281-FB41-B064-92647DBE6F7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24</a:t>
            </a:fld>
            <a:endParaRPr lang="it-IT" altLang="it-IT" sz="1200" dirty="0">
              <a:latin typeface="Arial Black" panose="020B0604020202020204" pitchFamily="34" charset="0"/>
            </a:endParaRPr>
          </a:p>
        </p:txBody>
      </p:sp>
      <p:sp>
        <p:nvSpPr>
          <p:cNvPr id="24579" name="Footer Placeholder 3">
            <a:extLst>
              <a:ext uri="{FF2B5EF4-FFF2-40B4-BE49-F238E27FC236}">
                <a16:creationId xmlns:a16="http://schemas.microsoft.com/office/drawing/2014/main" id="{3C7223C9-1A08-844C-BFB8-3755FA5E07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99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CB08D9-66BD-DD47-9988-BDD08CF971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508775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33CB849-D18A-1546-8DDE-6E9703EE4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220595"/>
              </p:ext>
            </p:extLst>
          </p:nvPr>
        </p:nvGraphicFramePr>
        <p:xfrm>
          <a:off x="689000" y="1095365"/>
          <a:ext cx="7699424" cy="5206298"/>
        </p:xfrm>
        <a:graphic>
          <a:graphicData uri="http://schemas.openxmlformats.org/drawingml/2006/table">
            <a:tbl>
              <a:tblPr/>
              <a:tblGrid>
                <a:gridCol w="1279063">
                  <a:extLst>
                    <a:ext uri="{9D8B030D-6E8A-4147-A177-3AD203B41FA5}">
                      <a16:colId xmlns:a16="http://schemas.microsoft.com/office/drawing/2014/main" val="4101021411"/>
                    </a:ext>
                  </a:extLst>
                </a:gridCol>
                <a:gridCol w="2218467">
                  <a:extLst>
                    <a:ext uri="{9D8B030D-6E8A-4147-A177-3AD203B41FA5}">
                      <a16:colId xmlns:a16="http://schemas.microsoft.com/office/drawing/2014/main" val="2108730005"/>
                    </a:ext>
                  </a:extLst>
                </a:gridCol>
                <a:gridCol w="4201894">
                  <a:extLst>
                    <a:ext uri="{9D8B030D-6E8A-4147-A177-3AD203B41FA5}">
                      <a16:colId xmlns:a16="http://schemas.microsoft.com/office/drawing/2014/main" val="3644810008"/>
                    </a:ext>
                  </a:extLst>
                </a:gridCol>
              </a:tblGrid>
              <a:tr h="7769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115223"/>
                  </a:ext>
                </a:extLst>
              </a:tr>
              <a:tr h="14045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Punto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      </a:t>
                      </a:r>
                      <a:r>
                        <a:rPr kumimoji="0" lang="it-IT" alt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</a:t>
                      </a:r>
                      <a:endParaRPr kumimoji="0" lang="it-IT" alt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231329"/>
                  </a:ext>
                </a:extLst>
              </a:tr>
              <a:tr h="14430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Retta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(Body)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707876"/>
                  </a:ext>
                </a:extLst>
              </a:tr>
              <a:tr h="13708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Piano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501173"/>
                  </a:ext>
                </a:extLst>
              </a:tr>
            </a:tbl>
          </a:graphicData>
        </a:graphic>
      </p:graphicFrame>
      <p:pic>
        <p:nvPicPr>
          <p:cNvPr id="24603" name="Picture 29" descr="Schermata 2014-10-11 alle 12.30.24.png">
            <a:extLst>
              <a:ext uri="{FF2B5EF4-FFF2-40B4-BE49-F238E27FC236}">
                <a16:creationId xmlns:a16="http://schemas.microsoft.com/office/drawing/2014/main" id="{713EF549-2406-7846-B114-9CA73BAEA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2262712"/>
            <a:ext cx="9144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4" name="Picture 31" descr="Schermata 2014-10-11 alle 12.42.51.png">
            <a:extLst>
              <a:ext uri="{FF2B5EF4-FFF2-40B4-BE49-F238E27FC236}">
                <a16:creationId xmlns:a16="http://schemas.microsoft.com/office/drawing/2014/main" id="{0B49A870-DA57-3043-A166-3ADDD5A9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415333"/>
            <a:ext cx="558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5" name="Picture 33" descr="bastone-da-sci.jpg">
            <a:extLst>
              <a:ext uri="{FF2B5EF4-FFF2-40B4-BE49-F238E27FC236}">
                <a16:creationId xmlns:a16="http://schemas.microsoft.com/office/drawing/2014/main" id="{6FA3D45D-4EDA-3B42-BF68-A6C5E52EA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3543824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68FB37-0A86-0842-986D-04466F559DE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52999" y="3579527"/>
            <a:ext cx="26670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607" name="Picture 40" descr="piano_legno2.jpg">
            <a:extLst>
              <a:ext uri="{FF2B5EF4-FFF2-40B4-BE49-F238E27FC236}">
                <a16:creationId xmlns:a16="http://schemas.microsoft.com/office/drawing/2014/main" id="{CB129E17-8CAA-4049-B2C8-8DB377048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62" y="5314483"/>
            <a:ext cx="1919037" cy="39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8" name="Picture 41" descr="Schermata 2014-10-11 alle 20.40.51.png">
            <a:extLst>
              <a:ext uri="{FF2B5EF4-FFF2-40B4-BE49-F238E27FC236}">
                <a16:creationId xmlns:a16="http://schemas.microsoft.com/office/drawing/2014/main" id="{D5DC9D40-0D0D-B94E-A40A-BDC1C15F9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82" y="5023375"/>
            <a:ext cx="1882435" cy="76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9" name="TextBox 42">
            <a:extLst>
              <a:ext uri="{FF2B5EF4-FFF2-40B4-BE49-F238E27FC236}">
                <a16:creationId xmlns:a16="http://schemas.microsoft.com/office/drawing/2014/main" id="{1089D030-08E3-0B4A-8C88-95F0A29FD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046" y="5731043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Senza spessore, si estende all’</a:t>
            </a:r>
            <a:r>
              <a:rPr lang="it-IT" altLang="it-IT" sz="20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infinito</a:t>
            </a:r>
          </a:p>
        </p:txBody>
      </p:sp>
      <p:sp>
        <p:nvSpPr>
          <p:cNvPr id="24610" name="TextBox 43">
            <a:extLst>
              <a:ext uri="{FF2B5EF4-FFF2-40B4-BE49-F238E27FC236}">
                <a16:creationId xmlns:a16="http://schemas.microsoft.com/office/drawing/2014/main" id="{1AF0B3EC-B923-FD47-BBA8-72B3BA5B6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407068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Solo lunghezza, si estende all’</a:t>
            </a:r>
            <a:r>
              <a:rPr lang="it-IT" altLang="it-IT" sz="20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infinito</a:t>
            </a:r>
          </a:p>
          <a:p>
            <a:pPr eaLnBrk="1" hangingPunct="1"/>
            <a:endParaRPr lang="it-IT" altLang="it-IT" sz="2000" b="1" i="1" dirty="0">
              <a:solidFill>
                <a:srgbClr val="0000FF"/>
              </a:solidFill>
              <a:latin typeface="Arial Narrow" panose="020B0604020202020204" pitchFamily="34" charset="0"/>
            </a:endParaRPr>
          </a:p>
        </p:txBody>
      </p:sp>
      <p:sp>
        <p:nvSpPr>
          <p:cNvPr id="24611" name="TextBox 47">
            <a:extLst>
              <a:ext uri="{FF2B5EF4-FFF2-40B4-BE49-F238E27FC236}">
                <a16:creationId xmlns:a16="http://schemas.microsoft.com/office/drawing/2014/main" id="{D4F2D3BA-D07D-CC45-BA3D-F2B8A7B37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899" y="2679638"/>
            <a:ext cx="426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Senza lunghezza, spessore e larghezza. </a:t>
            </a:r>
          </a:p>
          <a:p>
            <a:pPr eaLnBrk="1" hangingPunct="1"/>
            <a:endParaRPr lang="it-IT" altLang="it-IT" sz="2000" b="1" i="1" dirty="0">
              <a:solidFill>
                <a:srgbClr val="0000FF"/>
              </a:solidFill>
              <a:latin typeface="Arial Narrow" panose="020B0604020202020204" pitchFamily="34" charset="0"/>
            </a:endParaRPr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F8B6668B-F974-8F4F-87CF-DB849081E54A}"/>
              </a:ext>
            </a:extLst>
          </p:cNvPr>
          <p:cNvSpPr txBox="1">
            <a:spLocks/>
          </p:cNvSpPr>
          <p:nvPr/>
        </p:nvSpPr>
        <p:spPr bwMode="auto">
          <a:xfrm>
            <a:off x="1498600" y="396876"/>
            <a:ext cx="66483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 dirty="0">
                <a:latin typeface="Arial" panose="020B0604020202020204" pitchFamily="34" charset="0"/>
              </a:rPr>
              <a:t>Punti, rette, piani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1092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>
            <a:extLst>
              <a:ext uri="{FF2B5EF4-FFF2-40B4-BE49-F238E27FC236}">
                <a16:creationId xmlns:a16="http://schemas.microsoft.com/office/drawing/2014/main" id="{DBE175E5-F30D-A74F-9E47-4F1F85F1B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9937C8-769A-5947-BEE7-F3BBB3DFA39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5603" name="Footer Placeholder 3">
            <a:extLst>
              <a:ext uri="{FF2B5EF4-FFF2-40B4-BE49-F238E27FC236}">
                <a16:creationId xmlns:a16="http://schemas.microsoft.com/office/drawing/2014/main" id="{46C537DA-50BA-114F-ABDE-E9AC54D5F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971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611D20-E0C1-A044-9944-9B60CC685B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TextBox 15">
            <a:extLst>
              <a:ext uri="{FF2B5EF4-FFF2-40B4-BE49-F238E27FC236}">
                <a16:creationId xmlns:a16="http://schemas.microsoft.com/office/drawing/2014/main" id="{E8A61264-AC7B-ED41-BB69-B017A6869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Quante rette passano per un punto?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7AFE9B3-E7F5-8341-BDE5-6B9FFEDD0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324095"/>
              </p:ext>
            </p:extLst>
          </p:nvPr>
        </p:nvGraphicFramePr>
        <p:xfrm>
          <a:off x="609600" y="1600200"/>
          <a:ext cx="7696200" cy="4496118"/>
        </p:xfrm>
        <a:graphic>
          <a:graphicData uri="http://schemas.openxmlformats.org/drawingml/2006/table">
            <a:tbl>
              <a:tblPr/>
              <a:tblGrid>
                <a:gridCol w="3473450">
                  <a:extLst>
                    <a:ext uri="{9D8B030D-6E8A-4147-A177-3AD203B41FA5}">
                      <a16:colId xmlns:a16="http://schemas.microsoft.com/office/drawing/2014/main" val="1658502614"/>
                    </a:ext>
                  </a:extLst>
                </a:gridCol>
                <a:gridCol w="4222750">
                  <a:extLst>
                    <a:ext uri="{9D8B030D-6E8A-4147-A177-3AD203B41FA5}">
                      <a16:colId xmlns:a16="http://schemas.microsoft.com/office/drawing/2014/main" val="2466804080"/>
                    </a:ext>
                  </a:extLst>
                </a:gridCol>
              </a:tblGrid>
              <a:tr h="650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035316"/>
                  </a:ext>
                </a:extLst>
              </a:tr>
              <a:tr h="2484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452095"/>
                  </a:ext>
                </a:extLst>
              </a:tr>
              <a:tr h="1131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Più di una, molte,…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Infinite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Formano un </a:t>
                      </a: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fascio di rette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03515"/>
                  </a:ext>
                </a:extLst>
              </a:tr>
            </a:tbl>
          </a:graphicData>
        </a:graphic>
      </p:graphicFrame>
      <p:pic>
        <p:nvPicPr>
          <p:cNvPr id="25620" name="Picture 18" descr="ruota_raggi_small.jpg">
            <a:extLst>
              <a:ext uri="{FF2B5EF4-FFF2-40B4-BE49-F238E27FC236}">
                <a16:creationId xmlns:a16="http://schemas.microsoft.com/office/drawing/2014/main" id="{F583B2E5-6096-124D-AAA5-03F270915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32690"/>
            <a:ext cx="20574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0" descr="Schermata 2014-10-14 alle 16.26.08.png">
            <a:extLst>
              <a:ext uri="{FF2B5EF4-FFF2-40B4-BE49-F238E27FC236}">
                <a16:creationId xmlns:a16="http://schemas.microsoft.com/office/drawing/2014/main" id="{D949C1F7-13EF-FA48-9ED2-5D27A1FF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76" y="2546965"/>
            <a:ext cx="25908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3C02157B-2E7D-9E49-8A06-82DC84282E90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Rette nel piano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2278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>
            <a:extLst>
              <a:ext uri="{FF2B5EF4-FFF2-40B4-BE49-F238E27FC236}">
                <a16:creationId xmlns:a16="http://schemas.microsoft.com/office/drawing/2014/main" id="{9B891FBB-98BB-EF48-BC51-7E7259A6D0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F5EE45C-76D7-774A-A31E-0BB81242F51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6627" name="Footer Placeholder 3">
            <a:extLst>
              <a:ext uri="{FF2B5EF4-FFF2-40B4-BE49-F238E27FC236}">
                <a16:creationId xmlns:a16="http://schemas.microsoft.com/office/drawing/2014/main" id="{35111D6D-EE27-8D45-8D12-A1753796B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15100"/>
            <a:ext cx="29718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124019-8626-3940-90C1-A579AF72F4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29" name="TextBox 15">
            <a:extLst>
              <a:ext uri="{FF2B5EF4-FFF2-40B4-BE49-F238E27FC236}">
                <a16:creationId xmlns:a16="http://schemas.microsoft.com/office/drawing/2014/main" id="{B7994AB1-6AB6-ED43-975E-9A3D74287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Quante rette passano per un punto?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45C4FAE-DA9D-4042-8EFC-E343D0504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17167"/>
              </p:ext>
            </p:extLst>
          </p:nvPr>
        </p:nvGraphicFramePr>
        <p:xfrm>
          <a:off x="457200" y="1600202"/>
          <a:ext cx="8435280" cy="4698249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491191351"/>
                    </a:ext>
                  </a:extLst>
                </a:gridCol>
                <a:gridCol w="4930080">
                  <a:extLst>
                    <a:ext uri="{9D8B030D-6E8A-4147-A177-3AD203B41FA5}">
                      <a16:colId xmlns:a16="http://schemas.microsoft.com/office/drawing/2014/main" val="1477290822"/>
                    </a:ext>
                  </a:extLst>
                </a:gridCol>
              </a:tblGrid>
              <a:tr h="7196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854474"/>
                  </a:ext>
                </a:extLst>
              </a:tr>
              <a:tr h="25484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660663"/>
                  </a:ext>
                </a:extLst>
              </a:tr>
              <a:tr h="13572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Più di una, molte,…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Infinite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Formano una </a:t>
                      </a: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stella di rette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011948"/>
                  </a:ext>
                </a:extLst>
              </a:tr>
            </a:tbl>
          </a:graphicData>
        </a:graphic>
      </p:graphicFrame>
      <p:pic>
        <p:nvPicPr>
          <p:cNvPr id="26644" name="Picture 9" descr="Stella_rette.png">
            <a:extLst>
              <a:ext uri="{FF2B5EF4-FFF2-40B4-BE49-F238E27FC236}">
                <a16:creationId xmlns:a16="http://schemas.microsoft.com/office/drawing/2014/main" id="{C79FFE03-622A-524E-8B70-D8F750ECE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92733"/>
            <a:ext cx="18288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11" descr="Schermata 2014-10-14 alle 10.12.33.png">
            <a:extLst>
              <a:ext uri="{FF2B5EF4-FFF2-40B4-BE49-F238E27FC236}">
                <a16:creationId xmlns:a16="http://schemas.microsoft.com/office/drawing/2014/main" id="{9F603297-178B-594F-AB97-0B3FD0CBC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14600"/>
            <a:ext cx="4298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D338FC49-72DF-AA41-8877-2A7AAD4DF1FF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Rette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6425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>
            <a:extLst>
              <a:ext uri="{FF2B5EF4-FFF2-40B4-BE49-F238E27FC236}">
                <a16:creationId xmlns:a16="http://schemas.microsoft.com/office/drawing/2014/main" id="{4319F493-8FB1-134A-A751-D031189BB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9BD8E4E-B65E-FD4C-9D41-E847DBBDE1C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7651" name="Footer Placeholder 3">
            <a:extLst>
              <a:ext uri="{FF2B5EF4-FFF2-40B4-BE49-F238E27FC236}">
                <a16:creationId xmlns:a16="http://schemas.microsoft.com/office/drawing/2014/main" id="{2654730C-8750-7F4F-9B7D-C5652E2D0C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248400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79E305-2A9F-C341-B09A-9EBCD949A2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3" name="TextBox 15">
            <a:extLst>
              <a:ext uri="{FF2B5EF4-FFF2-40B4-BE49-F238E27FC236}">
                <a16:creationId xmlns:a16="http://schemas.microsoft.com/office/drawing/2014/main" id="{0F7C3AAC-00DF-9647-B55D-497A921AB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95300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solidFill>
                  <a:srgbClr val="FF0000"/>
                </a:solidFill>
                <a:latin typeface="Arial Narrow" panose="020B0604020202020204" pitchFamily="34" charset="0"/>
              </a:rPr>
              <a:t>Per due punti passa una sola retta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B4905AB-5B82-2A4F-80E5-A08C5F7B5A6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00200"/>
          <a:ext cx="8229600" cy="28956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342297267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844757"/>
                    </a:ext>
                  </a:extLst>
                </a:gridCol>
              </a:tblGrid>
              <a:tr h="289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039099"/>
                  </a:ext>
                </a:extLst>
              </a:tr>
            </a:tbl>
          </a:graphicData>
        </a:graphic>
      </p:graphicFrame>
      <p:pic>
        <p:nvPicPr>
          <p:cNvPr id="27662" name="Picture 31" descr="Schermata 2014-10-14 alle 16.19.58.png">
            <a:extLst>
              <a:ext uri="{FF2B5EF4-FFF2-40B4-BE49-F238E27FC236}">
                <a16:creationId xmlns:a16="http://schemas.microsoft.com/office/drawing/2014/main" id="{F240C805-1542-7145-8D4F-EE973C48B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44434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32" descr="Schermata 2014-10-14 alle 16.27.58.png">
            <a:extLst>
              <a:ext uri="{FF2B5EF4-FFF2-40B4-BE49-F238E27FC236}">
                <a16:creationId xmlns:a16="http://schemas.microsoft.com/office/drawing/2014/main" id="{E9B49ED5-C5C8-654B-94C4-76B573F5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7733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B45427E1-985D-FA40-ADC8-B50EB811BFD1}"/>
              </a:ext>
            </a:extLst>
          </p:cNvPr>
          <p:cNvSpPr txBox="1">
            <a:spLocks/>
          </p:cNvSpPr>
          <p:nvPr/>
        </p:nvSpPr>
        <p:spPr bwMode="auto">
          <a:xfrm>
            <a:off x="381000" y="6858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Nel piano e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2558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>
            <a:extLst>
              <a:ext uri="{FF2B5EF4-FFF2-40B4-BE49-F238E27FC236}">
                <a16:creationId xmlns:a16="http://schemas.microsoft.com/office/drawing/2014/main" id="{B8B2811A-B223-4D4C-AF41-EDE76F606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A2F8414-4269-3D43-8878-C2F026D8ABD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EBC80AE9-50F0-1344-B56E-09BFB3C2C7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D8F028-FBA2-0648-A4D6-8FE227D4E0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F63EFF6-8DC0-624E-953C-B9576E5DCF85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00200"/>
          <a:ext cx="7696200" cy="4866005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3585490327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3558590520"/>
                    </a:ext>
                  </a:extLst>
                </a:gridCol>
              </a:tblGrid>
              <a:tr h="650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0939"/>
                  </a:ext>
                </a:extLst>
              </a:tr>
              <a:tr h="2854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540158"/>
                  </a:ext>
                </a:extLst>
              </a:tr>
              <a:tr h="1131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Più di uno, molti,…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Infiniti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Formano un </a:t>
                      </a: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fascio di piani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054202"/>
                  </a:ext>
                </a:extLst>
              </a:tr>
            </a:tbl>
          </a:graphicData>
        </a:graphic>
      </p:graphicFrame>
      <p:pic>
        <p:nvPicPr>
          <p:cNvPr id="28691" name="Picture 9" descr="Fascio_piani.png">
            <a:extLst>
              <a:ext uri="{FF2B5EF4-FFF2-40B4-BE49-F238E27FC236}">
                <a16:creationId xmlns:a16="http://schemas.microsoft.com/office/drawing/2014/main" id="{F6D9EC2E-F960-0B43-BBDE-FA4C2792F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55" y="2518611"/>
            <a:ext cx="2401888" cy="26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13" descr="fascio_Piani_reale3a.jpg">
            <a:extLst>
              <a:ext uri="{FF2B5EF4-FFF2-40B4-BE49-F238E27FC236}">
                <a16:creationId xmlns:a16="http://schemas.microsoft.com/office/drawing/2014/main" id="{2CB78EB7-C7FD-464F-8EF7-CF37F43B0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34051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3" name="TextBox 15">
            <a:extLst>
              <a:ext uri="{FF2B5EF4-FFF2-40B4-BE49-F238E27FC236}">
                <a16:creationId xmlns:a16="http://schemas.microsoft.com/office/drawing/2014/main" id="{91E5D1EF-2F71-3C48-82C8-F756447A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Quanti piani passano per una retta?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AAAF64BF-851B-E549-A7BF-F8E4B35B8D5A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Piani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49681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>
            <a:extLst>
              <a:ext uri="{FF2B5EF4-FFF2-40B4-BE49-F238E27FC236}">
                <a16:creationId xmlns:a16="http://schemas.microsoft.com/office/drawing/2014/main" id="{37593A5B-9EF5-254B-BCB8-743B62FCBA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4CB50B-E8E9-4948-B20D-6F4CB632B64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9699" name="Footer Placeholder 3">
            <a:extLst>
              <a:ext uri="{FF2B5EF4-FFF2-40B4-BE49-F238E27FC236}">
                <a16:creationId xmlns:a16="http://schemas.microsoft.com/office/drawing/2014/main" id="{C4DC86F9-DAD7-054F-950E-2E43AE3CBA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312217"/>
            <a:ext cx="2743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1551E7-6842-6F48-A4AE-A59ED4A28D2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1" name="TextBox 15">
            <a:extLst>
              <a:ext uri="{FF2B5EF4-FFF2-40B4-BE49-F238E27FC236}">
                <a16:creationId xmlns:a16="http://schemas.microsoft.com/office/drawing/2014/main" id="{1281CC93-4642-2A4B-A0A7-5574465D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Per fissare la posizione di un piano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3DB6010-E2CD-B242-8CC5-225CA3668843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00200"/>
          <a:ext cx="7696200" cy="4104005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236116789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4025711163"/>
                    </a:ext>
                  </a:extLst>
                </a:gridCol>
              </a:tblGrid>
              <a:tr h="650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998187"/>
                  </a:ext>
                </a:extLst>
              </a:tr>
              <a:tr h="3311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756939"/>
                  </a:ext>
                </a:extLst>
              </a:tr>
            </a:tbl>
          </a:graphicData>
        </a:graphic>
      </p:graphicFrame>
      <p:pic>
        <p:nvPicPr>
          <p:cNvPr id="29713" name="Picture 9" descr="Fascio_piani.png">
            <a:extLst>
              <a:ext uri="{FF2B5EF4-FFF2-40B4-BE49-F238E27FC236}">
                <a16:creationId xmlns:a16="http://schemas.microsoft.com/office/drawing/2014/main" id="{1DAE16F4-4B05-1044-BEF0-474329432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82692"/>
            <a:ext cx="24018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Rectangle 10">
            <a:extLst>
              <a:ext uri="{FF2B5EF4-FFF2-40B4-BE49-F238E27FC236}">
                <a16:creationId xmlns:a16="http://schemas.microsoft.com/office/drawing/2014/main" id="{E997AD09-EFE3-AF41-9FA1-984C0905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082892"/>
            <a:ext cx="349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dirty="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28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9A1CE2-BCCA-3946-AB82-AC1B0F7FB08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030913" y="2740661"/>
            <a:ext cx="533400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F29976-195F-144E-868A-049213F1194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011069" y="4715669"/>
            <a:ext cx="609600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17" name="Picture 35" descr="porta2.jpg">
            <a:extLst>
              <a:ext uri="{FF2B5EF4-FFF2-40B4-BE49-F238E27FC236}">
                <a16:creationId xmlns:a16="http://schemas.microsoft.com/office/drawing/2014/main" id="{BA0CB6C7-25D2-4D4A-84C3-DA629327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82692"/>
            <a:ext cx="14906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FAAC8B-8047-3142-897E-F57E6046C65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286001" y="4006692"/>
            <a:ext cx="25908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9" name="Rectangle 41">
            <a:extLst>
              <a:ext uri="{FF2B5EF4-FFF2-40B4-BE49-F238E27FC236}">
                <a16:creationId xmlns:a16="http://schemas.microsoft.com/office/drawing/2014/main" id="{23E66366-95AF-DA4C-9B55-56DB59972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930492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0000"/>
              </a:solidFill>
            </a:endParaRPr>
          </a:p>
        </p:txBody>
      </p:sp>
      <p:sp>
        <p:nvSpPr>
          <p:cNvPr id="29720" name="TextBox 42">
            <a:extLst>
              <a:ext uri="{FF2B5EF4-FFF2-40B4-BE49-F238E27FC236}">
                <a16:creationId xmlns:a16="http://schemas.microsoft.com/office/drawing/2014/main" id="{2E43C273-5748-A64C-BE1C-44E37AD46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868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FF0000"/>
                </a:solidFill>
                <a:latin typeface="Arial Narrow" panose="020B0604020202020204" pitchFamily="34" charset="0"/>
              </a:rPr>
              <a:t>Passa un solo piano per una retta e un punto fuori della retta</a:t>
            </a:r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132A802E-6FCF-FE4D-B34A-D9D06622286A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Piani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7396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>
            <a:extLst>
              <a:ext uri="{FF2B5EF4-FFF2-40B4-BE49-F238E27FC236}">
                <a16:creationId xmlns:a16="http://schemas.microsoft.com/office/drawing/2014/main" id="{0D0FED89-4710-2441-B51F-1351F7BBDA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38CF0F-CBE4-7342-861B-F136AA4AA07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8435" name="Footer Placeholder 5">
            <a:extLst>
              <a:ext uri="{FF2B5EF4-FFF2-40B4-BE49-F238E27FC236}">
                <a16:creationId xmlns:a16="http://schemas.microsoft.com/office/drawing/2014/main" id="{E7A17397-8C53-A94D-A93F-90A260425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A782040-F0B4-FE45-8E6F-2A76F37A1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2800">
                <a:latin typeface="Arial" panose="020B0604020202020204" pitchFamily="34" charset="0"/>
              </a:rPr>
              <a:t>Il video racconta la vita di un quadrato, abitante di un ipotetico universo bidimensionale, Flatlandia, popolato da figure geometriche totalmente piatte e l’organizzazione di una società con un rigida gerarchia basata sul numero di lati.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pic>
        <p:nvPicPr>
          <p:cNvPr id="18437" name="Picture 3" descr="flatlandia.png">
            <a:extLst>
              <a:ext uri="{FF2B5EF4-FFF2-40B4-BE49-F238E27FC236}">
                <a16:creationId xmlns:a16="http://schemas.microsoft.com/office/drawing/2014/main" id="{50B03DEE-AE3D-2140-AD5D-1F592F1BE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657600"/>
            <a:ext cx="29210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1A051C-65CF-3748-A246-DBA37FC93F37}"/>
              </a:ext>
            </a:extLst>
          </p:cNvPr>
          <p:cNvSpPr/>
          <p:nvPr/>
        </p:nvSpPr>
        <p:spPr>
          <a:xfrm>
            <a:off x="3352800" y="685800"/>
            <a:ext cx="2579688" cy="7080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>
                <a:latin typeface="Arial" panose="020B0604020202020204" pitchFamily="34" charset="0"/>
              </a:rPr>
              <a:t>Flatlandia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>
            <a:extLst>
              <a:ext uri="{FF2B5EF4-FFF2-40B4-BE49-F238E27FC236}">
                <a16:creationId xmlns:a16="http://schemas.microsoft.com/office/drawing/2014/main" id="{84175946-81BE-3A49-B9EC-AF0CDA456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5C2E203-6C2A-3245-88B6-97F1A739ACE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0723" name="Footer Placeholder 3">
            <a:extLst>
              <a:ext uri="{FF2B5EF4-FFF2-40B4-BE49-F238E27FC236}">
                <a16:creationId xmlns:a16="http://schemas.microsoft.com/office/drawing/2014/main" id="{616C3563-440A-AF46-AB5C-EDDE18D860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971800" cy="294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3720F8-C2EF-8545-A3C0-06E97158BA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TextBox 15">
            <a:extLst>
              <a:ext uri="{FF2B5EF4-FFF2-40B4-BE49-F238E27FC236}">
                <a16:creationId xmlns:a16="http://schemas.microsoft.com/office/drawing/2014/main" id="{9424CEEB-C0EC-BA45-B6DA-9B9C3AEA4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Per fissare la posizione di un piano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8605DF7-09BC-5648-B71E-0EAA096D053D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00200"/>
          <a:ext cx="7696200" cy="4104005"/>
        </p:xfrm>
        <a:graphic>
          <a:graphicData uri="http://schemas.openxmlformats.org/drawingml/2006/table">
            <a:tbl>
              <a:tblPr/>
              <a:tblGrid>
                <a:gridCol w="4648200">
                  <a:extLst>
                    <a:ext uri="{9D8B030D-6E8A-4147-A177-3AD203B41FA5}">
                      <a16:colId xmlns:a16="http://schemas.microsoft.com/office/drawing/2014/main" val="150882862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642367803"/>
                    </a:ext>
                  </a:extLst>
                </a:gridCol>
              </a:tblGrid>
              <a:tr h="650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957885"/>
                  </a:ext>
                </a:extLst>
              </a:tr>
              <a:tr h="3311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463418"/>
                  </a:ext>
                </a:extLst>
              </a:tr>
            </a:tbl>
          </a:graphicData>
        </a:graphic>
      </p:graphicFrame>
      <p:pic>
        <p:nvPicPr>
          <p:cNvPr id="30737" name="Picture 9" descr="Fascio_piani.png">
            <a:extLst>
              <a:ext uri="{FF2B5EF4-FFF2-40B4-BE49-F238E27FC236}">
                <a16:creationId xmlns:a16="http://schemas.microsoft.com/office/drawing/2014/main" id="{34C9931A-AF35-D843-A21B-89D4CF93F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24125"/>
            <a:ext cx="24018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35" descr="porta2.jpg">
            <a:extLst>
              <a:ext uri="{FF2B5EF4-FFF2-40B4-BE49-F238E27FC236}">
                <a16:creationId xmlns:a16="http://schemas.microsoft.com/office/drawing/2014/main" id="{BB5F41E5-4A34-C744-8A04-A41E58BD9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4906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9" name="Rectangle 41">
            <a:extLst>
              <a:ext uri="{FF2B5EF4-FFF2-40B4-BE49-F238E27FC236}">
                <a16:creationId xmlns:a16="http://schemas.microsoft.com/office/drawing/2014/main" id="{EC9656EA-C6AB-964D-9928-842B7EA5B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038600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30740" name="TextBox 42">
            <a:extLst>
              <a:ext uri="{FF2B5EF4-FFF2-40B4-BE49-F238E27FC236}">
                <a16:creationId xmlns:a16="http://schemas.microsoft.com/office/drawing/2014/main" id="{9DC01CF2-D40A-9A43-8C42-D437D8704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912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FF0000"/>
                </a:solidFill>
                <a:latin typeface="Arial Narrow" panose="020B0604020202020204" pitchFamily="34" charset="0"/>
              </a:rPr>
              <a:t>Passa un solo piano per tre punti non allineati</a:t>
            </a:r>
          </a:p>
        </p:txBody>
      </p:sp>
      <p:sp>
        <p:nvSpPr>
          <p:cNvPr id="30741" name="Rectangle 16">
            <a:extLst>
              <a:ext uri="{FF2B5EF4-FFF2-40B4-BE49-F238E27FC236}">
                <a16:creationId xmlns:a16="http://schemas.microsoft.com/office/drawing/2014/main" id="{315F9B62-8B23-6844-942D-1A29B2B9B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048000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30742" name="Rectangle 18">
            <a:extLst>
              <a:ext uri="{FF2B5EF4-FFF2-40B4-BE49-F238E27FC236}">
                <a16:creationId xmlns:a16="http://schemas.microsoft.com/office/drawing/2014/main" id="{C90A196E-9DE7-1C44-A93A-B1E19C5F8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dirty="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 dirty="0">
              <a:solidFill>
                <a:srgbClr val="FFFF00"/>
              </a:solidFill>
            </a:endParaRPr>
          </a:p>
        </p:txBody>
      </p:sp>
      <p:sp>
        <p:nvSpPr>
          <p:cNvPr id="30743" name="Rectangle 20">
            <a:extLst>
              <a:ext uri="{FF2B5EF4-FFF2-40B4-BE49-F238E27FC236}">
                <a16:creationId xmlns:a16="http://schemas.microsoft.com/office/drawing/2014/main" id="{4750FDE9-B661-2443-B435-FD7953E76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352925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30744" name="Rectangle 21">
            <a:extLst>
              <a:ext uri="{FF2B5EF4-FFF2-40B4-BE49-F238E27FC236}">
                <a16:creationId xmlns:a16="http://schemas.microsoft.com/office/drawing/2014/main" id="{53F27025-625C-9240-AF2F-1D777595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828925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30745" name="Rectangle 23">
            <a:extLst>
              <a:ext uri="{FF2B5EF4-FFF2-40B4-BE49-F238E27FC236}">
                <a16:creationId xmlns:a16="http://schemas.microsoft.com/office/drawing/2014/main" id="{99F14FB4-9780-8F48-801D-4F5A6CAEA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819525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dirty="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 dirty="0">
              <a:solidFill>
                <a:srgbClr val="FFFF00"/>
              </a:solidFill>
            </a:endParaRPr>
          </a:p>
        </p:txBody>
      </p:sp>
      <p:pic>
        <p:nvPicPr>
          <p:cNvPr id="30746" name="Picture 24" descr="sgabello_tre_piedi2.jpg">
            <a:extLst>
              <a:ext uri="{FF2B5EF4-FFF2-40B4-BE49-F238E27FC236}">
                <a16:creationId xmlns:a16="http://schemas.microsoft.com/office/drawing/2014/main" id="{F51D570F-7829-DF4F-9D1A-E3A37295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175101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7" name="Rectangle 25">
            <a:extLst>
              <a:ext uri="{FF2B5EF4-FFF2-40B4-BE49-F238E27FC236}">
                <a16:creationId xmlns:a16="http://schemas.microsoft.com/office/drawing/2014/main" id="{6945D5A9-8EF6-0343-8A00-5273F1D05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90800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30748" name="Rectangle 26">
            <a:extLst>
              <a:ext uri="{FF2B5EF4-FFF2-40B4-BE49-F238E27FC236}">
                <a16:creationId xmlns:a16="http://schemas.microsoft.com/office/drawing/2014/main" id="{5694B531-E367-BD44-83D5-0B8940AC4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667000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30749" name="Rectangle 27">
            <a:extLst>
              <a:ext uri="{FF2B5EF4-FFF2-40B4-BE49-F238E27FC236}">
                <a16:creationId xmlns:a16="http://schemas.microsoft.com/office/drawing/2014/main" id="{DF76FF97-090A-9445-BEEB-876835A6A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590800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FF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24" name="Segnaposto testo 5">
            <a:extLst>
              <a:ext uri="{FF2B5EF4-FFF2-40B4-BE49-F238E27FC236}">
                <a16:creationId xmlns:a16="http://schemas.microsoft.com/office/drawing/2014/main" id="{3F0728F3-8183-CC45-8283-104FB73EF108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Piani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2927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>
            <a:extLst>
              <a:ext uri="{FF2B5EF4-FFF2-40B4-BE49-F238E27FC236}">
                <a16:creationId xmlns:a16="http://schemas.microsoft.com/office/drawing/2014/main" id="{1CE7F9D2-AF3E-054D-B7D1-70D20864C5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88EEAD2-6448-AC4C-8A23-EDACB9ED25FA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1747" name="Footer Placeholder 3">
            <a:extLst>
              <a:ext uri="{FF2B5EF4-FFF2-40B4-BE49-F238E27FC236}">
                <a16:creationId xmlns:a16="http://schemas.microsoft.com/office/drawing/2014/main" id="{7EDEC171-99E1-E74D-8FA1-2346C3CA55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971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AD37DA-0F2C-BD48-AAE5-3419D0403C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9" name="TextBox 15">
            <a:extLst>
              <a:ext uri="{FF2B5EF4-FFF2-40B4-BE49-F238E27FC236}">
                <a16:creationId xmlns:a16="http://schemas.microsoft.com/office/drawing/2014/main" id="{2B29B073-E7F7-FA4C-BAB7-8907419EE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Per fissare la posizione di un piano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9FE6ADA-79F8-4B4F-B31B-7F56F79364C3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00200"/>
          <a:ext cx="7696200" cy="410400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71909404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541096509"/>
                    </a:ext>
                  </a:extLst>
                </a:gridCol>
              </a:tblGrid>
              <a:tr h="650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254842"/>
                  </a:ext>
                </a:extLst>
              </a:tr>
              <a:tr h="3311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965387"/>
                  </a:ext>
                </a:extLst>
              </a:tr>
            </a:tbl>
          </a:graphicData>
        </a:graphic>
      </p:graphicFrame>
      <p:pic>
        <p:nvPicPr>
          <p:cNvPr id="31761" name="Picture 9" descr="Fascio_piani.png">
            <a:extLst>
              <a:ext uri="{FF2B5EF4-FFF2-40B4-BE49-F238E27FC236}">
                <a16:creationId xmlns:a16="http://schemas.microsoft.com/office/drawing/2014/main" id="{577D230C-F1C3-B144-ACAC-418D0129F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24018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2" name="TextBox 42">
            <a:extLst>
              <a:ext uri="{FF2B5EF4-FFF2-40B4-BE49-F238E27FC236}">
                <a16:creationId xmlns:a16="http://schemas.microsoft.com/office/drawing/2014/main" id="{C6D92463-6130-6B4E-B71F-0AE8BDDD6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912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FF0000"/>
                </a:solidFill>
                <a:latin typeface="Arial Narrow" panose="020B0604020202020204" pitchFamily="34" charset="0"/>
              </a:rPr>
              <a:t>Passa un solo piano per due rette parallele</a:t>
            </a:r>
          </a:p>
        </p:txBody>
      </p:sp>
      <p:pic>
        <p:nvPicPr>
          <p:cNvPr id="31763" name="Picture 29" descr="barella2.jpg">
            <a:extLst>
              <a:ext uri="{FF2B5EF4-FFF2-40B4-BE49-F238E27FC236}">
                <a16:creationId xmlns:a16="http://schemas.microsoft.com/office/drawing/2014/main" id="{ACC5E9FB-5D2D-C446-8FE0-A59BECD4C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34829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FA719F-7B87-924D-9529-336A6C724A3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210969" y="3839369"/>
            <a:ext cx="2819400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FB30AD-14BF-6840-8D5C-02B48561B5D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15100" y="4229100"/>
            <a:ext cx="1676400" cy="76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84E6404A-A9FE-5F42-8CF7-4C84CE91D4BF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Piani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5943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96044880-E8EC-4244-8438-8BF2C5E0F2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53400" y="6324600"/>
            <a:ext cx="5334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03138A6-5A41-B441-A1C3-9D6B3BE3C67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2771" name="Footer Placeholder 3">
            <a:extLst>
              <a:ext uri="{FF2B5EF4-FFF2-40B4-BE49-F238E27FC236}">
                <a16:creationId xmlns:a16="http://schemas.microsoft.com/office/drawing/2014/main" id="{D668BC5D-6419-4A4B-B24F-96D8BFBB38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313184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BB66D3-7988-0647-8F44-1E933D0802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3" name="TextBox 15">
            <a:extLst>
              <a:ext uri="{FF2B5EF4-FFF2-40B4-BE49-F238E27FC236}">
                <a16:creationId xmlns:a16="http://schemas.microsoft.com/office/drawing/2014/main" id="{49CB66D2-5936-8B48-AAC3-70EBC5C2C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Per fissare la posizione di un piano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D004ACF-EBB8-2347-8883-75B91B0EE1F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00200"/>
          <a:ext cx="7696200" cy="410400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4060855852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4188240470"/>
                    </a:ext>
                  </a:extLst>
                </a:gridCol>
              </a:tblGrid>
              <a:tr h="650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Nella realtà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 geometria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88428"/>
                  </a:ext>
                </a:extLst>
              </a:tr>
              <a:tr h="3311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307076"/>
                  </a:ext>
                </a:extLst>
              </a:tr>
            </a:tbl>
          </a:graphicData>
        </a:graphic>
      </p:graphicFrame>
      <p:pic>
        <p:nvPicPr>
          <p:cNvPr id="32785" name="Picture 9" descr="Fascio_piani.png">
            <a:extLst>
              <a:ext uri="{FF2B5EF4-FFF2-40B4-BE49-F238E27FC236}">
                <a16:creationId xmlns:a16="http://schemas.microsoft.com/office/drawing/2014/main" id="{577601E6-0B9A-424F-9D48-B996D3F7C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24018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TextBox 42">
            <a:extLst>
              <a:ext uri="{FF2B5EF4-FFF2-40B4-BE49-F238E27FC236}">
                <a16:creationId xmlns:a16="http://schemas.microsoft.com/office/drawing/2014/main" id="{35A992B2-981A-BD46-9C45-49940231F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912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FF0000"/>
                </a:solidFill>
                <a:latin typeface="Arial Narrow" panose="020B0604020202020204" pitchFamily="34" charset="0"/>
              </a:rPr>
              <a:t>Passa un solo piano per due rette secanti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34DEFA-32C9-AC42-BBEE-ED4BA099B3E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210969" y="3839369"/>
            <a:ext cx="2819400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5D5BFF-31D7-194A-80BB-CA0328EC07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00" y="2590800"/>
            <a:ext cx="1524000" cy="838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89" name="Picture 21" descr="sostegno_a_croce4a.jpg">
            <a:extLst>
              <a:ext uri="{FF2B5EF4-FFF2-40B4-BE49-F238E27FC236}">
                <a16:creationId xmlns:a16="http://schemas.microsoft.com/office/drawing/2014/main" id="{A5C419CC-D0A4-174D-ACDF-96021E26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33956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A6BFE203-4FE3-3945-9F96-172EA09C6637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Piani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04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>
            <a:extLst>
              <a:ext uri="{FF2B5EF4-FFF2-40B4-BE49-F238E27FC236}">
                <a16:creationId xmlns:a16="http://schemas.microsoft.com/office/drawing/2014/main" id="{0D0FED89-4710-2441-B51F-1351F7BBDA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38CF0F-CBE4-7342-861B-F136AA4AA07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8435" name="Footer Placeholder 5">
            <a:extLst>
              <a:ext uri="{FF2B5EF4-FFF2-40B4-BE49-F238E27FC236}">
                <a16:creationId xmlns:a16="http://schemas.microsoft.com/office/drawing/2014/main" id="{E7A17397-8C53-A94D-A93F-90A260425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A051C-65CF-3748-A246-DBA37FC93F37}"/>
              </a:ext>
            </a:extLst>
          </p:cNvPr>
          <p:cNvSpPr/>
          <p:nvPr/>
        </p:nvSpPr>
        <p:spPr>
          <a:xfrm>
            <a:off x="3275856" y="404664"/>
            <a:ext cx="2579688" cy="7080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 err="1">
                <a:latin typeface="Arial" panose="020B0604020202020204" pitchFamily="34" charset="0"/>
              </a:rPr>
              <a:t>Flatlandia</a:t>
            </a:r>
            <a:endParaRPr lang="it-IT" altLang="it-IT" sz="4000" b="1" dirty="0">
              <a:latin typeface="Arial" panose="020B0604020202020204" pitchFamily="34" charset="0"/>
            </a:endParaRPr>
          </a:p>
        </p:txBody>
      </p:sp>
      <p:pic>
        <p:nvPicPr>
          <p:cNvPr id="3" name="Ge3DA1Video1.mp4">
            <a:hlinkClick r:id="" action="ppaction://media"/>
            <a:extLst>
              <a:ext uri="{FF2B5EF4-FFF2-40B4-BE49-F238E27FC236}">
                <a16:creationId xmlns:a16="http://schemas.microsoft.com/office/drawing/2014/main" id="{30004F13-3401-9442-A9A0-E621AABB2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1030754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94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330EA227-6C05-4249-B57E-2A5F8BF25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0C5FEE-5F80-034B-8A00-8DA45F02040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1A816FBF-2007-8F4A-8279-6B0E8D5FE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3246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45C2A-0670-484F-93B0-50A75B6B3DBC}"/>
              </a:ext>
            </a:extLst>
          </p:cNvPr>
          <p:cNvSpPr/>
          <p:nvPr/>
        </p:nvSpPr>
        <p:spPr>
          <a:xfrm>
            <a:off x="3505200" y="762000"/>
            <a:ext cx="2579688" cy="7080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>
                <a:latin typeface="Arial" panose="020B0604020202020204" pitchFamily="34" charset="0"/>
              </a:rPr>
              <a:t>Flatlandia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7D9C263-B6DD-BA4E-8D99-B45CA79AC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2800">
                <a:latin typeface="Arial" panose="020B0604020202020204" pitchFamily="34" charset="0"/>
              </a:rPr>
              <a:t>Ma una notte una sfera visita Flatlandia e conduce il quadrato nel mondo tridimensionale: è un'esperienza indimenticabile per il quadrato, che da quel momento non sopporta più la limitatezza del suo mondo.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it-IT" altLang="it-IT" sz="2800">
              <a:latin typeface="Arial" panose="020B0604020202020204" pitchFamily="34" charset="0"/>
            </a:endParaRPr>
          </a:p>
        </p:txBody>
      </p:sp>
      <p:pic>
        <p:nvPicPr>
          <p:cNvPr id="20486" name="Picture 3" descr="Schermata 2014-10-02 alle 09.14.25.png">
            <a:extLst>
              <a:ext uri="{FF2B5EF4-FFF2-40B4-BE49-F238E27FC236}">
                <a16:creationId xmlns:a16="http://schemas.microsoft.com/office/drawing/2014/main" id="{AB75DC7F-20E0-064B-8A65-DDE9149FE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3352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E52CED28-3495-2B4E-9464-1758859B8F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CDD26D-A543-9B49-836A-A69463D9E86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1507" name="Footer Placeholder 5">
            <a:extLst>
              <a:ext uri="{FF2B5EF4-FFF2-40B4-BE49-F238E27FC236}">
                <a16:creationId xmlns:a16="http://schemas.microsoft.com/office/drawing/2014/main" id="{5256BA50-3F24-EA46-9B6E-091F8A881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D354BF-C37D-FA4B-8225-1D36FA068F4A}"/>
              </a:ext>
            </a:extLst>
          </p:cNvPr>
          <p:cNvSpPr/>
          <p:nvPr/>
        </p:nvSpPr>
        <p:spPr>
          <a:xfrm>
            <a:off x="3505200" y="533400"/>
            <a:ext cx="2579688" cy="70802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>
                <a:latin typeface="Arial" panose="020B0604020202020204" pitchFamily="34" charset="0"/>
              </a:rPr>
              <a:t>Flatlandia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1A91B75-D818-8A4A-AC5B-896493E9A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indent="14288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2800">
                <a:latin typeface="Arial" panose="020B0604020202020204" pitchFamily="34" charset="0"/>
              </a:rPr>
              <a:t>Il video è ispirato ad un racconto fantastico scritto alla fine del 1800 famoso specialmente tra i matematici che ne hanno tratto ispirazione per ricerche e idee innovative, anche per andare oltre le dimensioni dello spazio in cui viviamo. </a:t>
            </a:r>
          </a:p>
        </p:txBody>
      </p:sp>
      <p:pic>
        <p:nvPicPr>
          <p:cNvPr id="21510" name="Picture 6" descr="flatland_cover.gif">
            <a:extLst>
              <a:ext uri="{FF2B5EF4-FFF2-40B4-BE49-F238E27FC236}">
                <a16:creationId xmlns:a16="http://schemas.microsoft.com/office/drawing/2014/main" id="{4D6345B7-61FF-1449-A78C-40A0E2780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3265488" cy="2590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flatlandia2.jpg">
            <a:extLst>
              <a:ext uri="{FF2B5EF4-FFF2-40B4-BE49-F238E27FC236}">
                <a16:creationId xmlns:a16="http://schemas.microsoft.com/office/drawing/2014/main" id="{751176F4-864D-234E-BCC6-DE6105FD7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1928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E43AD817-718E-0544-8EFC-4475599721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39C94DD-BCB7-5649-84F6-D733439969B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2531" name="Footer Placeholder 4">
            <a:extLst>
              <a:ext uri="{FF2B5EF4-FFF2-40B4-BE49-F238E27FC236}">
                <a16:creationId xmlns:a16="http://schemas.microsoft.com/office/drawing/2014/main" id="{3195F259-70C0-C244-AB30-0C3B5448F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pic>
        <p:nvPicPr>
          <p:cNvPr id="22532" name="Picture 9" descr="Schermata 2014-10-02 alle 09.36.39.png">
            <a:extLst>
              <a:ext uri="{FF2B5EF4-FFF2-40B4-BE49-F238E27FC236}">
                <a16:creationId xmlns:a16="http://schemas.microsoft.com/office/drawing/2014/main" id="{4B9B60FE-93DA-874E-B9A7-D2FD80268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9530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>
            <a:extLst>
              <a:ext uri="{FF2B5EF4-FFF2-40B4-BE49-F238E27FC236}">
                <a16:creationId xmlns:a16="http://schemas.microsoft.com/office/drawing/2014/main" id="{A7533B6C-93D8-894E-9D69-6BA03155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8001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dirty="0">
                <a:latin typeface="Arial" panose="020B0604020202020204" pitchFamily="34" charset="0"/>
              </a:rPr>
              <a:t>Il mondo di </a:t>
            </a:r>
            <a:r>
              <a:rPr lang="it-IT" altLang="it-IT" sz="3200" dirty="0" err="1">
                <a:latin typeface="Arial" panose="020B0604020202020204" pitchFamily="34" charset="0"/>
              </a:rPr>
              <a:t>Flatlandia</a:t>
            </a:r>
            <a:r>
              <a:rPr lang="it-IT" altLang="it-IT" sz="3200" dirty="0">
                <a:latin typeface="Arial" panose="020B0604020202020204" pitchFamily="34" charset="0"/>
              </a:rPr>
              <a:t> ha suggerito alla competizione </a:t>
            </a:r>
            <a:r>
              <a:rPr lang="it-IT" altLang="it-IT" sz="3200" i="1" dirty="0">
                <a:latin typeface="Arial" panose="020B0604020202020204" pitchFamily="34" charset="0"/>
              </a:rPr>
              <a:t>‘Matematica Senza Frontiere’ </a:t>
            </a:r>
            <a:r>
              <a:rPr lang="it-IT" altLang="it-IT" sz="3200" dirty="0">
                <a:latin typeface="Arial" panose="020B0604020202020204" pitchFamily="34" charset="0"/>
              </a:rPr>
              <a:t>del 2008 il problema 2 che ora ti propongo.  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C0ACF38A-569B-0941-97A4-52519117D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8347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 Narrow Bold" panose="020B0606020202030204" pitchFamily="34" charset="0"/>
              </a:rPr>
              <a:t>Flatlandia in una competizione internazionale</a:t>
            </a:r>
            <a:endParaRPr lang="it-IT" altLang="it-IT" sz="360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30E26EB7-8EA1-8748-8822-3BAC148734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22DA03-A7A9-2548-BBCF-7A70AE09DD69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A3C16CFF-E58C-EE45-98D9-8701D63F0A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23556" name="Rectangle 7">
            <a:extLst>
              <a:ext uri="{FF2B5EF4-FFF2-40B4-BE49-F238E27FC236}">
                <a16:creationId xmlns:a16="http://schemas.microsoft.com/office/drawing/2014/main" id="{1B734F1F-F06F-5E4E-93A0-7F599DD1F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8347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 Narrow" panose="020B0604020202020204" pitchFamily="34" charset="0"/>
              </a:rPr>
              <a:t>Flatlandia in una competizione internazionale</a:t>
            </a:r>
            <a:endParaRPr lang="it-IT" altLang="it-IT" sz="36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28F8A89-103E-CD4C-B247-CF474124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861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14288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2800" b="1" i="1">
                <a:solidFill>
                  <a:srgbClr val="0000FF"/>
                </a:solidFill>
                <a:latin typeface="Arial Narrow" panose="020B0604020202020204" pitchFamily="34" charset="0"/>
              </a:rPr>
              <a:t>Flatlandia è un mondo a due dimensioni. Quando una sfera attraversa questo mondo i suoi abitanti osservano il fenomeno rappresentato nella pellicola qui riprodotta. 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3200">
              <a:latin typeface="Arial" panose="020B0604020202020204" pitchFamily="34" charset="0"/>
            </a:endParaRPr>
          </a:p>
        </p:txBody>
      </p:sp>
      <p:pic>
        <p:nvPicPr>
          <p:cNvPr id="23558" name="Picture 4">
            <a:extLst>
              <a:ext uri="{FF2B5EF4-FFF2-40B4-BE49-F238E27FC236}">
                <a16:creationId xmlns:a16="http://schemas.microsoft.com/office/drawing/2014/main" id="{8F8FBD08-97EF-6B44-98AA-773F8E8E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82296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32091183-2801-2445-8ED8-7FA49E004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53000"/>
            <a:ext cx="7543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>
                <a:solidFill>
                  <a:srgbClr val="0000FF"/>
                </a:solidFill>
                <a:latin typeface="Arial Narrow" panose="020B0604020202020204" pitchFamily="34" charset="0"/>
              </a:rPr>
              <a:t>Le 7 immagini, riprese a intervalli di tempo regolari, mostrano delle sezioni della sfera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. </a:t>
            </a:r>
            <a:br>
              <a:rPr lang="it-IT" altLang="it-IT" sz="2800">
                <a:latin typeface="Arial" panose="020B0604020202020204" pitchFamily="34" charset="0"/>
              </a:rPr>
            </a:br>
            <a:endParaRPr lang="it-IT" altLang="it-IT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>
            <a:extLst>
              <a:ext uri="{FF2B5EF4-FFF2-40B4-BE49-F238E27FC236}">
                <a16:creationId xmlns:a16="http://schemas.microsoft.com/office/drawing/2014/main" id="{14D3F601-4E3F-CB4B-BCC8-C25BE72309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04CC42-C1FE-8241-BEF2-B1CBB6F2D38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4579" name="Footer Placeholder 3">
            <a:extLst>
              <a:ext uri="{FF2B5EF4-FFF2-40B4-BE49-F238E27FC236}">
                <a16:creationId xmlns:a16="http://schemas.microsoft.com/office/drawing/2014/main" id="{AD4C0975-369A-8346-9FD2-7F55E9EC32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CA1A859-0E48-A148-B186-94DC71CE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indent="14288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2800" b="1" i="1">
                <a:solidFill>
                  <a:srgbClr val="0000FF"/>
                </a:solidFill>
                <a:latin typeface="Arial Narrow" panose="020B0604020202020204" pitchFamily="34" charset="0"/>
              </a:rPr>
              <a:t>Un giorno un cubo attraversa Flatlandia. Si presenta con un vertice e si sposta, a velocità costante, lungo l’asse individuato dalla sua diagonale uscente da tale vertice. </a:t>
            </a:r>
          </a:p>
          <a:p>
            <a:pPr eaLnBrk="1" hangingPunct="1"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2800" b="1" i="1">
                <a:solidFill>
                  <a:srgbClr val="0000FF"/>
                </a:solidFill>
                <a:latin typeface="Arial Narrow" panose="020B0604020202020204" pitchFamily="34" charset="0"/>
              </a:rPr>
              <a:t>L’asse è perpendicolare a Flatlandia. 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3200">
              <a:latin typeface="Arial" panose="020B0604020202020204" pitchFamily="34" charset="0"/>
            </a:endParaRP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355E5F32-59C2-2E41-BF16-06B056F3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48768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7">
            <a:extLst>
              <a:ext uri="{FF2B5EF4-FFF2-40B4-BE49-F238E27FC236}">
                <a16:creationId xmlns:a16="http://schemas.microsoft.com/office/drawing/2014/main" id="{1B228C99-65F3-284C-B0E0-A7AFF6AED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410200"/>
            <a:ext cx="5943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 dirty="0">
                <a:solidFill>
                  <a:srgbClr val="FF0000"/>
                </a:solidFill>
                <a:latin typeface="Arial Narrow" panose="020B0604020202020204" pitchFamily="34" charset="0"/>
              </a:rPr>
              <a:t>Completa qui sopra la sequenza del passaggio del cubo attraverso </a:t>
            </a:r>
            <a:r>
              <a:rPr lang="it-IT" altLang="it-IT" sz="2800" b="1" i="1" dirty="0" err="1">
                <a:solidFill>
                  <a:srgbClr val="FF0000"/>
                </a:solidFill>
                <a:latin typeface="Arial Narrow" panose="020B0604020202020204" pitchFamily="34" charset="0"/>
              </a:rPr>
              <a:t>Flatlandia</a:t>
            </a:r>
            <a:endParaRPr lang="it-IT" altLang="it-IT" sz="2800" b="1" i="1" dirty="0">
              <a:solidFill>
                <a:srgbClr val="FF0000"/>
              </a:solidFill>
              <a:latin typeface="Arial Narrow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1830</TotalTime>
  <Words>886</Words>
  <Application>Microsoft Macintosh PowerPoint</Application>
  <PresentationFormat>Presentazione su schermo (4:3)</PresentationFormat>
  <Paragraphs>200</Paragraphs>
  <Slides>32</Slides>
  <Notes>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ＭＳ Ｐゴシック</vt:lpstr>
      <vt:lpstr>Arial</vt:lpstr>
      <vt:lpstr>Arial (Body)</vt:lpstr>
      <vt:lpstr>Arial Black</vt:lpstr>
      <vt:lpstr>Arial Narrow</vt:lpstr>
      <vt:lpstr>Arial Narrow Bold</vt:lpstr>
      <vt:lpstr>Symbol</vt:lpstr>
      <vt:lpstr>Times New Roman</vt:lpstr>
      <vt:lpstr>Wingdings</vt:lpstr>
      <vt:lpstr>Pixel</vt:lpstr>
      <vt:lpstr>Vivere 3 dimensioni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 2 a 3 dimensioni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Lauree Scientifiche</dc:title>
  <dc:subject/>
  <dc:creator>Daniela</dc:creator>
  <cp:keywords/>
  <dc:description/>
  <cp:lastModifiedBy>Microsoft Office User</cp:lastModifiedBy>
  <cp:revision>200</cp:revision>
  <dcterms:created xsi:type="dcterms:W3CDTF">2014-10-20T14:01:00Z</dcterms:created>
  <dcterms:modified xsi:type="dcterms:W3CDTF">2023-09-22T05:47:15Z</dcterms:modified>
  <cp:category/>
</cp:coreProperties>
</file>