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6" r:id="rId3"/>
    <p:sldId id="377" r:id="rId4"/>
    <p:sldId id="356" r:id="rId5"/>
    <p:sldId id="357" r:id="rId6"/>
    <p:sldId id="358" r:id="rId7"/>
    <p:sldId id="359" r:id="rId8"/>
    <p:sldId id="360" r:id="rId9"/>
    <p:sldId id="364" r:id="rId10"/>
    <p:sldId id="361" r:id="rId11"/>
    <p:sldId id="362" r:id="rId12"/>
    <p:sldId id="363" r:id="rId1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40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85C118-167C-CA44-BD81-42A849702A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D79CA-C3AF-384B-8D67-DB49D1B05A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84844F-2C1A-FA4F-B4FF-CF1745146639}" type="datetime1">
              <a:rPr lang="it-IT" altLang="it-IT"/>
              <a:pPr>
                <a:defRPr/>
              </a:pPr>
              <a:t>12/03/22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DA8D4-2139-E641-A7A9-39FC14CD81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0E2D-23A0-334E-A9C0-AEF12C5F1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FBF359-6CE3-9543-B733-3DF09DE917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74B46BE-972B-6A4D-8128-8F36E4F139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DDC0117-243E-524C-BFA3-38B207D71E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00DA9A2-43F5-F44A-98D7-352802636F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D1B3FFE-09EC-4144-A6B1-F266523D2F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055B1E5-52BA-564A-A1F2-17976D890A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20914FBB-DDC0-1742-8D22-B025436DE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B3B833-671B-1946-8917-EA65853EFF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106418-A25F-7D47-BF73-04CD5E5E3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C260D-798C-B142-80A0-4BFC686EA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FA8333-5E6E-E443-8851-8AFA79D1D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ED0F-C66C-8A4A-AE68-E9AB0021BE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392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BC3878-3691-3340-9CB6-12EC06EB3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E0FB85-5CA4-FC42-8AFA-3AE0E242A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E9A85A-BED9-CD4D-8BF8-0885C886B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1ACC-70CF-5746-857E-796BD67C3F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397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90700-EF13-BE42-8792-9A86C3A45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8A36A1-72D4-2344-A237-5155F3F9C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60B3FD-5310-FE4F-BDE0-52CA08384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AC37-6AB2-9D42-822C-4BEB93CFE2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524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8C9F12-F801-EF4D-8D8B-9FB65BC3E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9C9CB-51BE-4642-A739-7B0B493D4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E1F1FC-FB6A-B549-9EBD-B8C88CCD7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A2431-6B07-2D40-9543-D1FFE618FC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969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8918B-941F-2F43-B866-27EF56FC5E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41485E-99DD-D04E-8012-D9F2F08B4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C3D85D-A683-7B44-9C79-3E4E18709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78051-60AC-E445-A079-20EB115C2E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94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D5A0F-F586-DB44-A17F-5ED91FF52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8D7EB-D159-EA46-BBA2-72F596190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1774B6-CC43-B849-8A6B-DB804BD5B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C66B-C26B-3840-9199-ACE88E3DDB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521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FCB85-7F96-4C40-A29E-A5E2B04DF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9E5A1-E7E0-2244-9506-6D728B79F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3CCF8F-5793-C14F-B522-0440DBDDC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642EE-A24D-C748-93BD-C25D72F48B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960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41FB4D-11AB-E642-B6B0-A9A97C123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38F607-018B-A544-963F-EB95A5FAD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D10C32-F8E8-F245-B60B-CB1C51E01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4AB54-9DB2-A747-B114-C88F9335FF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33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BCFFAE-C645-D042-BD43-D00344239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933398-A074-2E4D-9A4B-B1AC1E206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6008C2-3B3B-144C-9744-24D02A32B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28B5-DA32-7D4C-97FD-6415A702468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37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D83940-BA71-444F-9754-866602FB8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8BA055-D694-6C42-8E0C-9C48E3939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CFE6E0-E544-F84C-807E-AC7AD6132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73D2-1DE6-9442-8420-99F7F103D1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479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AEFC8-F8A9-E34A-929B-54E5CDE44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653B6-A544-034B-A7C6-7040731C6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E4859-7318-0640-98EE-1947857693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3768-8437-6C44-A35F-F5290E3532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073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CD4AE-A54F-EE41-B726-7C97720C6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A4C80C-4C58-174E-936C-A720F585D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4EF27-4CA5-7649-B91B-C179C97D3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EC53B-467C-B647-97E6-2AE2B30B74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098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42B727-F60D-934C-A8BF-6B96A7D6C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2C68-42D6-CA49-9797-DF230C723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20D67-8AC1-EB4C-91D8-18D3637C70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7B1E9F-EE2A-0B4D-81E7-51664F898A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2E6F68-E683-EA42-B225-46D2DC9CC5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F6AF6F-ADCB-F44D-945B-7D17DE8C5A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F0B4C436-069A-E248-AF36-21FB77B0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59EED2-5379-9F46-90BB-1EAE0991212A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6386" name="Footer Placeholder 5">
            <a:extLst>
              <a:ext uri="{FF2B5EF4-FFF2-40B4-BE49-F238E27FC236}">
                <a16:creationId xmlns:a16="http://schemas.microsoft.com/office/drawing/2014/main" id="{E0A1476B-EFB3-D243-AC9C-5E6EB14F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0EC7989D-5EBF-C441-9A21-F44301F8BD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828800"/>
            <a:ext cx="8686800" cy="1470025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Algebra delle funzioni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A80B5FB6-A48C-DA45-98CB-88BA88BB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77C39C-3C7B-8946-8E64-ED30B284EC0F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27650" name="Footer Placeholder 5">
            <a:extLst>
              <a:ext uri="{FF2B5EF4-FFF2-40B4-BE49-F238E27FC236}">
                <a16:creationId xmlns:a16="http://schemas.microsoft.com/office/drawing/2014/main" id="{1F55214A-D05D-4146-B285-F9823979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7651" name="Title 5">
            <a:extLst>
              <a:ext uri="{FF2B5EF4-FFF2-40B4-BE49-F238E27FC236}">
                <a16:creationId xmlns:a16="http://schemas.microsoft.com/office/drawing/2014/main" id="{F90DEF11-3F0A-A343-AF2F-134EF5B7B7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6868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Costruire funzioni anche con la divisione</a:t>
            </a:r>
          </a:p>
        </p:txBody>
      </p:sp>
      <p:sp>
        <p:nvSpPr>
          <p:cNvPr id="27652" name="TextBox 26">
            <a:extLst>
              <a:ext uri="{FF2B5EF4-FFF2-40B4-BE49-F238E27FC236}">
                <a16:creationId xmlns:a16="http://schemas.microsoft.com/office/drawing/2014/main" id="{C88BB1DD-FAAC-FD4E-95D1-DBE7F5E7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Ora parto dai polinomi e opero la divisione; ottengo </a:t>
            </a:r>
            <a:r>
              <a:rPr lang="it-IT" altLang="it-IT" sz="2800" b="1" i="1">
                <a:solidFill>
                  <a:srgbClr val="0000FF"/>
                </a:solidFill>
              </a:rPr>
              <a:t>quozienti di polinomi</a:t>
            </a:r>
            <a:r>
              <a:rPr lang="it-IT" altLang="it-IT" sz="2800" b="1"/>
              <a:t>, cioè funzioni tutte scritte con formule del tipo seguente: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/>
          </a:p>
        </p:txBody>
      </p:sp>
      <p:sp>
        <p:nvSpPr>
          <p:cNvPr id="27653" name="TextBox 31">
            <a:extLst>
              <a:ext uri="{FF2B5EF4-FFF2-40B4-BE49-F238E27FC236}">
                <a16:creationId xmlns:a16="http://schemas.microsoft.com/office/drawing/2014/main" id="{03DDD8E7-9282-E749-8B35-E257ED81D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dove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n−1 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e  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m−1 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sono numeri reali detti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coefficienti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/>
          </a:p>
        </p:txBody>
      </p:sp>
      <p:pic>
        <p:nvPicPr>
          <p:cNvPr id="27654" name="Picture 11" descr="Schermata 2016-03-29 alle 13.07.46.png">
            <a:extLst>
              <a:ext uri="{FF2B5EF4-FFF2-40B4-BE49-F238E27FC236}">
                <a16:creationId xmlns:a16="http://schemas.microsoft.com/office/drawing/2014/main" id="{72222451-B730-CC40-B290-AC360792C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565900" cy="11938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12">
            <a:extLst>
              <a:ext uri="{FF2B5EF4-FFF2-40B4-BE49-F238E27FC236}">
                <a16:creationId xmlns:a16="http://schemas.microsoft.com/office/drawing/2014/main" id="{F55AE2EA-72BC-9448-9BD4-A19F31E1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81600"/>
            <a:ext cx="6934200" cy="9540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I quozienti di polinomi prendono anche il nome di </a:t>
            </a:r>
            <a:r>
              <a:rPr lang="it-IT" altLang="it-IT" sz="2800" b="1" i="1">
                <a:solidFill>
                  <a:srgbClr val="0000FF"/>
                </a:solidFill>
              </a:rPr>
              <a:t>funzioni razionali fratte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>
            <a:extLst>
              <a:ext uri="{FF2B5EF4-FFF2-40B4-BE49-F238E27FC236}">
                <a16:creationId xmlns:a16="http://schemas.microsoft.com/office/drawing/2014/main" id="{7C521F7C-669E-A94C-957D-8BE87B87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8E6D97-A7B5-4C43-A9DE-F7B9716D39AD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28674" name="Footer Placeholder 5">
            <a:extLst>
              <a:ext uri="{FF2B5EF4-FFF2-40B4-BE49-F238E27FC236}">
                <a16:creationId xmlns:a16="http://schemas.microsoft.com/office/drawing/2014/main" id="{DE8B9C61-3411-C743-AF6F-42026C1C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8675" name="Title 5">
            <a:extLst>
              <a:ext uri="{FF2B5EF4-FFF2-40B4-BE49-F238E27FC236}">
                <a16:creationId xmlns:a16="http://schemas.microsoft.com/office/drawing/2014/main" id="{19353F16-FBF7-4F41-8FC1-C734FD139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6868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Esempi di funzioni razionali fratte</a:t>
            </a:r>
          </a:p>
        </p:txBody>
      </p:sp>
      <p:pic>
        <p:nvPicPr>
          <p:cNvPr id="28676" name="Picture 7" descr="Schermata 2016-03-29 alle 13.07.46.png">
            <a:extLst>
              <a:ext uri="{FF2B5EF4-FFF2-40B4-BE49-F238E27FC236}">
                <a16:creationId xmlns:a16="http://schemas.microsoft.com/office/drawing/2014/main" id="{0FB09B07-A4E4-8E48-8FD9-FE157AD3B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565900" cy="1193800"/>
          </a:xfrm>
          <a:prstGeom prst="rect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10" descr="Schermata 2016-03-29 alle 14.09.42.png">
            <a:extLst>
              <a:ext uri="{FF2B5EF4-FFF2-40B4-BE49-F238E27FC236}">
                <a16:creationId xmlns:a16="http://schemas.microsoft.com/office/drawing/2014/main" id="{06635854-8645-C049-AC37-CD9A85779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1057275" cy="8794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12" descr="Schermata 2016-03-29 alle 14.09.47.png">
            <a:extLst>
              <a:ext uri="{FF2B5EF4-FFF2-40B4-BE49-F238E27FC236}">
                <a16:creationId xmlns:a16="http://schemas.microsoft.com/office/drawing/2014/main" id="{8E614E7F-E4D9-3949-8F37-B40BDC6B6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1190625" cy="9429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TextBox 14">
            <a:extLst>
              <a:ext uri="{FF2B5EF4-FFF2-40B4-BE49-F238E27FC236}">
                <a16:creationId xmlns:a16="http://schemas.microsoft.com/office/drawing/2014/main" id="{7AB1D960-9B3A-3242-A11A-81F6A705B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14600"/>
            <a:ext cx="457200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4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−2   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−9   , 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8680" name="TextBox 15">
            <a:extLst>
              <a:ext uri="{FF2B5EF4-FFF2-40B4-BE49-F238E27FC236}">
                <a16:creationId xmlns:a16="http://schemas.microsoft.com/office/drawing/2014/main" id="{041292C2-5630-1E46-AF7C-5635F6979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81600"/>
            <a:ext cx="228600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 , 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8681" name="TextBox 16">
            <a:extLst>
              <a:ext uri="{FF2B5EF4-FFF2-40B4-BE49-F238E27FC236}">
                <a16:creationId xmlns:a16="http://schemas.microsoft.com/office/drawing/2014/main" id="{6E5C24CD-BF60-F34C-91E9-731000147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05400"/>
            <a:ext cx="259080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 , 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pic>
        <p:nvPicPr>
          <p:cNvPr id="28682" name="Picture 17" descr="Schermata 2016-03-29 alle 14.36.48.png">
            <a:extLst>
              <a:ext uri="{FF2B5EF4-FFF2-40B4-BE49-F238E27FC236}">
                <a16:creationId xmlns:a16="http://schemas.microsoft.com/office/drawing/2014/main" id="{D5BA14D6-8DCB-3941-94EB-654A294B2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089150" cy="915988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TextBox 18">
            <a:extLst>
              <a:ext uri="{FF2B5EF4-FFF2-40B4-BE49-F238E27FC236}">
                <a16:creationId xmlns:a16="http://schemas.microsoft.com/office/drawing/2014/main" id="{24AB1D6F-0AFB-7240-A9E1-B9AE318F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33800"/>
            <a:ext cx="4572000" cy="83026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1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 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2  , 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−4</a:t>
            </a:r>
          </a:p>
        </p:txBody>
      </p:sp>
      <p:pic>
        <p:nvPicPr>
          <p:cNvPr id="28684" name="Picture 19" descr="Schermata 2016-03-29 alle 17.47.30.png">
            <a:extLst>
              <a:ext uri="{FF2B5EF4-FFF2-40B4-BE49-F238E27FC236}">
                <a16:creationId xmlns:a16="http://schemas.microsoft.com/office/drawing/2014/main" id="{5C6B9FBB-F82B-8A44-8CE8-8886EDF9E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355850" cy="9429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EEB6EAD9-01EF-6044-A600-BB7BE3C0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AE79DE-C909-E546-9634-000D1506DEA6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29698" name="Footer Placeholder 5">
            <a:extLst>
              <a:ext uri="{FF2B5EF4-FFF2-40B4-BE49-F238E27FC236}">
                <a16:creationId xmlns:a16="http://schemas.microsoft.com/office/drawing/2014/main" id="{EEA06C13-A213-E848-8A45-CDFAF664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9699" name="Title 5">
            <a:extLst>
              <a:ext uri="{FF2B5EF4-FFF2-40B4-BE49-F238E27FC236}">
                <a16:creationId xmlns:a16="http://schemas.microsoft.com/office/drawing/2014/main" id="{C7A09B7A-D3B9-C645-9D87-6C6BDAC89A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6868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Dominio di una funzione razionale fratta</a:t>
            </a:r>
          </a:p>
        </p:txBody>
      </p:sp>
      <p:sp>
        <p:nvSpPr>
          <p:cNvPr id="29700" name="TextBox 13">
            <a:extLst>
              <a:ext uri="{FF2B5EF4-FFF2-40B4-BE49-F238E27FC236}">
                <a16:creationId xmlns:a16="http://schemas.microsoft.com/office/drawing/2014/main" id="{9C75B229-F9BE-0C4A-9DB0-C7E8AA7A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746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Non posso dividere per 0; perciò debbo escludere dal dominio della funzione tutti i numeri per cui il denominatore vale 0 </a:t>
            </a:r>
          </a:p>
        </p:txBody>
      </p:sp>
      <p:sp>
        <p:nvSpPr>
          <p:cNvPr id="29701" name="TextBox 19">
            <a:extLst>
              <a:ext uri="{FF2B5EF4-FFF2-40B4-BE49-F238E27FC236}">
                <a16:creationId xmlns:a16="http://schemas.microsoft.com/office/drawing/2014/main" id="{B35B002F-5CF4-7148-81D2-F43D7B01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Esempi</a:t>
            </a:r>
          </a:p>
        </p:txBody>
      </p:sp>
      <p:pic>
        <p:nvPicPr>
          <p:cNvPr id="29702" name="Picture 20" descr="Schermata 2016-03-29 alle 17.47.30.png">
            <a:extLst>
              <a:ext uri="{FF2B5EF4-FFF2-40B4-BE49-F238E27FC236}">
                <a16:creationId xmlns:a16="http://schemas.microsoft.com/office/drawing/2014/main" id="{EB39966B-2095-C546-900C-4BE90DAAB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2355850" cy="9429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Box 21">
            <a:extLst>
              <a:ext uri="{FF2B5EF4-FFF2-40B4-BE49-F238E27FC236}">
                <a16:creationId xmlns:a16="http://schemas.microsoft.com/office/drawing/2014/main" id="{A922567F-0E5E-BB41-AD91-E6217FE9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95600"/>
            <a:ext cx="525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Denominatore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− 9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– 9)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 o per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 o per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–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Perciò dal dominio debbo escludere i numeri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0, 3 </a:t>
            </a:r>
            <a:r>
              <a:rPr lang="it-IT" altLang="it-IT" sz="2400" b="1">
                <a:latin typeface="Arial Narrow" panose="020B0604020202020204" pitchFamily="34" charset="0"/>
              </a:rPr>
              <a:t>e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3.</a:t>
            </a:r>
            <a:r>
              <a:rPr lang="it-IT" altLang="it-IT" sz="2400" b="1">
                <a:latin typeface="Arial Narrow" panose="020B0604020202020204" pitchFamily="34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it-IT" altLang="it-IT" sz="2400" b="1">
              <a:latin typeface="Arial Narrow" panose="020B0604020202020204" pitchFamily="34" charset="0"/>
            </a:endParaRPr>
          </a:p>
        </p:txBody>
      </p:sp>
      <p:pic>
        <p:nvPicPr>
          <p:cNvPr id="29704" name="Picture 22" descr="Schermata 2016-03-29 alle 14.09.47.png">
            <a:extLst>
              <a:ext uri="{FF2B5EF4-FFF2-40B4-BE49-F238E27FC236}">
                <a16:creationId xmlns:a16="http://schemas.microsoft.com/office/drawing/2014/main" id="{5232CADC-10D2-E344-ACB4-435EAE592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190625" cy="942975"/>
          </a:xfrm>
          <a:prstGeom prst="rect">
            <a:avLst/>
          </a:prstGeom>
          <a:noFill/>
          <a:ln w="25400">
            <a:solidFill>
              <a:srgbClr val="FFE5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Rectangle 23">
            <a:extLst>
              <a:ext uri="{FF2B5EF4-FFF2-40B4-BE49-F238E27FC236}">
                <a16:creationId xmlns:a16="http://schemas.microsoft.com/office/drawing/2014/main" id="{330DD910-B02D-5648-BCD2-428B41C8B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487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Denominatore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 = 3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  per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Perciò dal dominio debbo escludere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it-IT" altLang="it-IT" sz="2400" b="1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F2CF59C6-D0FA-EE4C-9511-A0C0E856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0735D-1ED8-9F47-9956-85309EFF8AB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17410" name="Footer Placeholder 5">
            <a:extLst>
              <a:ext uri="{FF2B5EF4-FFF2-40B4-BE49-F238E27FC236}">
                <a16:creationId xmlns:a16="http://schemas.microsoft.com/office/drawing/2014/main" id="{2A00D358-27B8-A740-9750-29AD7179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id="{3B35B033-8A46-2447-98DF-DAA6330D93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382000" cy="8382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</a:rPr>
              <a:t>Le 4 operazioni con i numeri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5935A503-9A98-2547-8794-DBB8529F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</a:t>
            </a:r>
            <a:r>
              <a:rPr lang="it-IT" altLang="it-IT" sz="2400" b="1"/>
              <a:t> primi passi nella matematica portano a ‘inventare’ i numeri e le quattro operazioni: addizione e sottrazione, moltiplicazione e divisione.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Sono passi suggeriti dalla realtà: contare, misurare, pagare merci, ...</a:t>
            </a:r>
            <a:endParaRPr lang="it-IT" altLang="it-IT" sz="2400"/>
          </a:p>
        </p:txBody>
      </p:sp>
      <p:pic>
        <p:nvPicPr>
          <p:cNvPr id="17413" name="Picture 6" descr="operazioni1.jpg">
            <a:extLst>
              <a:ext uri="{FF2B5EF4-FFF2-40B4-BE49-F238E27FC236}">
                <a16:creationId xmlns:a16="http://schemas.microsoft.com/office/drawing/2014/main" id="{B7DF703A-2A1D-1541-888E-EFD5CA065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740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numbers1.jpg">
            <a:extLst>
              <a:ext uri="{FF2B5EF4-FFF2-40B4-BE49-F238E27FC236}">
                <a16:creationId xmlns:a16="http://schemas.microsoft.com/office/drawing/2014/main" id="{E9E03388-AA5E-3441-BC74-4D3459D5B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26701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D073C277-056B-2F46-A277-7FE7E2B7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7996B1-681A-9648-8614-B1CA3F241268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0482" name="Footer Placeholder 5">
            <a:extLst>
              <a:ext uri="{FF2B5EF4-FFF2-40B4-BE49-F238E27FC236}">
                <a16:creationId xmlns:a16="http://schemas.microsoft.com/office/drawing/2014/main" id="{23378335-E3D0-CF43-BCD9-6E839075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0483" name="Title 5">
            <a:extLst>
              <a:ext uri="{FF2B5EF4-FFF2-40B4-BE49-F238E27FC236}">
                <a16:creationId xmlns:a16="http://schemas.microsoft.com/office/drawing/2014/main" id="{4E9F9218-A92A-0140-BC4F-21738D58E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8382000" cy="8382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</a:rPr>
              <a:t>Le 4 operazioni con le funzioni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7F4E9C37-B5AB-FD45-B0C2-D3B78FF0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Ecco l’idea: applicare le quattro operazioni per costruire funzioni.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Così la matematica continua a crescere ...  </a:t>
            </a:r>
            <a:endParaRPr lang="it-IT" altLang="it-IT" sz="2800"/>
          </a:p>
        </p:txBody>
      </p:sp>
      <p:pic>
        <p:nvPicPr>
          <p:cNvPr id="20485" name="Picture 7" descr="operazioni1.jpg">
            <a:extLst>
              <a:ext uri="{FF2B5EF4-FFF2-40B4-BE49-F238E27FC236}">
                <a16:creationId xmlns:a16="http://schemas.microsoft.com/office/drawing/2014/main" id="{630D932D-8CDD-CE4B-97FC-EE920388F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740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Schermata 2016-03-26 alle 12.13.40.png">
            <a:extLst>
              <a:ext uri="{FF2B5EF4-FFF2-40B4-BE49-F238E27FC236}">
                <a16:creationId xmlns:a16="http://schemas.microsoft.com/office/drawing/2014/main" id="{C34FAB2C-3F57-664B-8FD8-0CDC5235F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37338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17AC866E-8B02-0141-87F6-CF1AEB9C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F5E344-4E88-3C45-9572-533544480F0F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2A96367D-4DA7-4D4A-BA71-D6ADFF47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3480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1507" name="Title 5">
            <a:extLst>
              <a:ext uri="{FF2B5EF4-FFF2-40B4-BE49-F238E27FC236}">
                <a16:creationId xmlns:a16="http://schemas.microsoft.com/office/drawing/2014/main" id="{272609C1-A810-0B48-94F2-68E9B7B52A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6835775" cy="8382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</a:rPr>
              <a:t>Costruire funzioni 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7A669DC0-07CA-4348-B23C-3CDC3454E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7696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Posso costruire moltissime funzioni anche con pochi ‘mattoni elementari’.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Comincio con due soli tipi di ‘mattoni’: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le funzioni del tipo y = k (con k numero reale):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800" b="1">
                <a:latin typeface="Arial Narrow" panose="020B0604020202020204" pitchFamily="34" charset="0"/>
              </a:rPr>
              <a:t> la funzione y = x. </a:t>
            </a:r>
          </a:p>
        </p:txBody>
      </p:sp>
      <p:pic>
        <p:nvPicPr>
          <p:cNvPr id="21509" name="Picture 8" descr="Schermata 2016-03-28 alle 18.32.36.png">
            <a:extLst>
              <a:ext uri="{FF2B5EF4-FFF2-40B4-BE49-F238E27FC236}">
                <a16:creationId xmlns:a16="http://schemas.microsoft.com/office/drawing/2014/main" id="{E6D42133-5CEF-834D-9F24-6A8F37E2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36913"/>
            <a:ext cx="3733800" cy="294481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9A519B2B-6BD7-DF43-A12A-B8B82A91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9531F-4690-6042-B613-108B976BA08E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2530" name="Footer Placeholder 5">
            <a:extLst>
              <a:ext uri="{FF2B5EF4-FFF2-40B4-BE49-F238E27FC236}">
                <a16:creationId xmlns:a16="http://schemas.microsoft.com/office/drawing/2014/main" id="{5AA27441-DAD6-C741-AE16-DEE06B8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2531" name="Title 5">
            <a:extLst>
              <a:ext uri="{FF2B5EF4-FFF2-40B4-BE49-F238E27FC236}">
                <a16:creationId xmlns:a16="http://schemas.microsoft.com/office/drawing/2014/main" id="{7B73EEC3-F2EF-1A46-98EF-EA984B8574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Costruire funzioni con l’addizione </a:t>
            </a:r>
          </a:p>
        </p:txBody>
      </p:sp>
      <p:pic>
        <p:nvPicPr>
          <p:cNvPr id="22532" name="Picture 7" descr="Schermata 2016-03-29 alle 10.31.03.png">
            <a:extLst>
              <a:ext uri="{FF2B5EF4-FFF2-40B4-BE49-F238E27FC236}">
                <a16:creationId xmlns:a16="http://schemas.microsoft.com/office/drawing/2014/main" id="{07C84D7A-08C2-EB44-8882-E85418DF0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Schermata 2016-03-29 alle 10.31.32.png">
            <a:extLst>
              <a:ext uri="{FF2B5EF4-FFF2-40B4-BE49-F238E27FC236}">
                <a16:creationId xmlns:a16="http://schemas.microsoft.com/office/drawing/2014/main" id="{494E5616-937C-1C42-B40F-9C4497E0E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1422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9">
            <a:extLst>
              <a:ext uri="{FF2B5EF4-FFF2-40B4-BE49-F238E27FC236}">
                <a16:creationId xmlns:a16="http://schemas.microsoft.com/office/drawing/2014/main" id="{2D32A810-438F-A048-BEEE-9366D2BE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28800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latin typeface="MS Gothic" panose="020B0609070205080204" pitchFamily="49" charset="-128"/>
              </a:rPr>
              <a:t>+</a:t>
            </a:r>
            <a:endParaRPr lang="it-IT" altLang="it-IT" sz="5400" b="1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8D776A2-46E1-AF4B-BA13-B7811497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0574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2536" name="TextBox 11">
            <a:extLst>
              <a:ext uri="{FF2B5EF4-FFF2-40B4-BE49-F238E27FC236}">
                <a16:creationId xmlns:a16="http://schemas.microsoft.com/office/drawing/2014/main" id="{5C23E9F0-700A-6747-BACA-0A3D995F5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752600"/>
            <a:ext cx="2057400" cy="7080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</a:t>
            </a:r>
          </a:p>
        </p:txBody>
      </p:sp>
      <p:pic>
        <p:nvPicPr>
          <p:cNvPr id="22537" name="Picture 12" descr="Schermata 2016-03-29 alle 10.31.03.png">
            <a:extLst>
              <a:ext uri="{FF2B5EF4-FFF2-40B4-BE49-F238E27FC236}">
                <a16:creationId xmlns:a16="http://schemas.microsoft.com/office/drawing/2014/main" id="{7D3ACDA2-5F30-E441-B7D7-046D4AC7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4">
            <a:extLst>
              <a:ext uri="{FF2B5EF4-FFF2-40B4-BE49-F238E27FC236}">
                <a16:creationId xmlns:a16="http://schemas.microsoft.com/office/drawing/2014/main" id="{074E223B-9FA1-764E-B4D4-3A6106C8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05400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latin typeface="MS Gothic" panose="020B0609070205080204" pitchFamily="49" charset="-128"/>
              </a:rPr>
              <a:t>+</a:t>
            </a:r>
            <a:endParaRPr lang="it-IT" altLang="it-IT" sz="5400" b="1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63C1FF64-EEA8-BF4A-8A76-73F7CAAD5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2540" name="TextBox 16">
            <a:extLst>
              <a:ext uri="{FF2B5EF4-FFF2-40B4-BE49-F238E27FC236}">
                <a16:creationId xmlns:a16="http://schemas.microsoft.com/office/drawing/2014/main" id="{C84D4B7E-E6F5-3142-857E-BD7114F94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057400" cy="7080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π</a:t>
            </a:r>
          </a:p>
        </p:txBody>
      </p:sp>
      <p:pic>
        <p:nvPicPr>
          <p:cNvPr id="22541" name="Picture 17" descr="Schermata 2016-03-29 alle 10.37.25.png">
            <a:extLst>
              <a:ext uri="{FF2B5EF4-FFF2-40B4-BE49-F238E27FC236}">
                <a16:creationId xmlns:a16="http://schemas.microsoft.com/office/drawing/2014/main" id="{3B773163-D4C9-7F4D-A2B3-C4AAF46D1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1447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8" descr="Schermata 2016-03-29 alle 10.31.03.png">
            <a:extLst>
              <a:ext uri="{FF2B5EF4-FFF2-40B4-BE49-F238E27FC236}">
                <a16:creationId xmlns:a16="http://schemas.microsoft.com/office/drawing/2014/main" id="{8146E188-5E42-F044-A943-F7A01A40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Rectangle 19">
            <a:extLst>
              <a:ext uri="{FF2B5EF4-FFF2-40B4-BE49-F238E27FC236}">
                <a16:creationId xmlns:a16="http://schemas.microsoft.com/office/drawing/2014/main" id="{4A543E74-1BBA-8342-8EA8-8CD09B6F6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latin typeface="MS Gothic" panose="020B0609070205080204" pitchFamily="49" charset="-128"/>
              </a:rPr>
              <a:t>+</a:t>
            </a:r>
            <a:endParaRPr lang="it-IT" altLang="it-IT" sz="5400" b="1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BF35099E-4A2C-C248-B6AE-D4BDD3A41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576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2545" name="TextBox 21">
            <a:extLst>
              <a:ext uri="{FF2B5EF4-FFF2-40B4-BE49-F238E27FC236}">
                <a16:creationId xmlns:a16="http://schemas.microsoft.com/office/drawing/2014/main" id="{4EFD3450-00DA-B441-B07D-145F6E361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05200"/>
            <a:ext cx="2057400" cy="7080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− 2</a:t>
            </a:r>
          </a:p>
        </p:txBody>
      </p:sp>
      <p:pic>
        <p:nvPicPr>
          <p:cNvPr id="22546" name="Picture 23" descr="Schermata 2016-03-29 alle 10.55.37.png">
            <a:extLst>
              <a:ext uri="{FF2B5EF4-FFF2-40B4-BE49-F238E27FC236}">
                <a16:creationId xmlns:a16="http://schemas.microsoft.com/office/drawing/2014/main" id="{D9316960-6E8F-C644-9EFF-073FAD37A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1371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D6DAADB2-01EA-504F-B942-EBDB74E3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AA9F8-C3CC-F743-855A-EAE33A9FB062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D2B97E0E-00A8-F445-AD82-4E000FC3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3555" name="Title 5">
            <a:extLst>
              <a:ext uri="{FF2B5EF4-FFF2-40B4-BE49-F238E27FC236}">
                <a16:creationId xmlns:a16="http://schemas.microsoft.com/office/drawing/2014/main" id="{5C66B6F9-9965-D448-A267-8981D04D45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8991600" cy="8382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</a:rPr>
              <a:t>Costruire funzioni con la moltiplicazione </a:t>
            </a:r>
          </a:p>
        </p:txBody>
      </p:sp>
      <p:pic>
        <p:nvPicPr>
          <p:cNvPr id="23556" name="Picture 7" descr="Schermata 2016-03-29 alle 10.31.03.png">
            <a:extLst>
              <a:ext uri="{FF2B5EF4-FFF2-40B4-BE49-F238E27FC236}">
                <a16:creationId xmlns:a16="http://schemas.microsoft.com/office/drawing/2014/main" id="{8A09DDB8-4DA1-8448-82B8-437166C79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Schermata 2016-03-29 alle 10.31.32.png">
            <a:extLst>
              <a:ext uri="{FF2B5EF4-FFF2-40B4-BE49-F238E27FC236}">
                <a16:creationId xmlns:a16="http://schemas.microsoft.com/office/drawing/2014/main" id="{8759CCC5-FA7E-DA4C-A26A-BCCD6454C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1422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9">
            <a:extLst>
              <a:ext uri="{FF2B5EF4-FFF2-40B4-BE49-F238E27FC236}">
                <a16:creationId xmlns:a16="http://schemas.microsoft.com/office/drawing/2014/main" id="{EF5898B2-9BC1-0E47-B71F-7CCB62C14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00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/>
              <a:t>×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047EF90-FF06-5D41-B847-6900FE7B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9050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60" name="TextBox 11">
            <a:extLst>
              <a:ext uri="{FF2B5EF4-FFF2-40B4-BE49-F238E27FC236}">
                <a16:creationId xmlns:a16="http://schemas.microsoft.com/office/drawing/2014/main" id="{C0AB87A9-62C2-FB43-AFD8-77D27EC71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76400"/>
            <a:ext cx="1524000" cy="7080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altLang="it-IT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1" name="Picture 12" descr="Schermata 2016-03-29 alle 10.31.03.png">
            <a:extLst>
              <a:ext uri="{FF2B5EF4-FFF2-40B4-BE49-F238E27FC236}">
                <a16:creationId xmlns:a16="http://schemas.microsoft.com/office/drawing/2014/main" id="{8F0C1485-BAF3-2444-AB81-E162076F0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C5DA646D-C4A5-2740-854F-F92835BC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2766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63" name="TextBox 16">
            <a:extLst>
              <a:ext uri="{FF2B5EF4-FFF2-40B4-BE49-F238E27FC236}">
                <a16:creationId xmlns:a16="http://schemas.microsoft.com/office/drawing/2014/main" id="{437EA0DF-47C5-EE41-967B-FD4783673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24200"/>
            <a:ext cx="1571625" cy="708025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4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it-IT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4" name="Rectangle 18">
            <a:extLst>
              <a:ext uri="{FF2B5EF4-FFF2-40B4-BE49-F238E27FC236}">
                <a16:creationId xmlns:a16="http://schemas.microsoft.com/office/drawing/2014/main" id="{9DEFEC21-0511-3F41-B976-4B23FD0C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004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/>
              <a:t>×</a:t>
            </a:r>
          </a:p>
        </p:txBody>
      </p:sp>
      <p:pic>
        <p:nvPicPr>
          <p:cNvPr id="23565" name="Picture 19" descr="Schermata 2016-03-29 alle 10.31.03.png">
            <a:extLst>
              <a:ext uri="{FF2B5EF4-FFF2-40B4-BE49-F238E27FC236}">
                <a16:creationId xmlns:a16="http://schemas.microsoft.com/office/drawing/2014/main" id="{600F31E2-26F3-964D-A9B8-1F317C486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79F7828A-E263-BD47-8428-BE40FEB0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9530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3567" name="TextBox 22">
            <a:extLst>
              <a:ext uri="{FF2B5EF4-FFF2-40B4-BE49-F238E27FC236}">
                <a16:creationId xmlns:a16="http://schemas.microsoft.com/office/drawing/2014/main" id="{FEDD3757-F9A7-BD4A-8C75-497DC338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800600"/>
            <a:ext cx="1639888" cy="708025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4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it-IT" altLang="it-IT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8" name="Rectangle 23">
            <a:extLst>
              <a:ext uri="{FF2B5EF4-FFF2-40B4-BE49-F238E27FC236}">
                <a16:creationId xmlns:a16="http://schemas.microsoft.com/office/drawing/2014/main" id="{B6F5A82C-AB1F-174C-858E-9497E6CC9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768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/>
              <a:t>×</a:t>
            </a:r>
          </a:p>
        </p:txBody>
      </p:sp>
      <p:pic>
        <p:nvPicPr>
          <p:cNvPr id="23569" name="Picture 24" descr="Schermata 2016-03-29 alle 10.31.03.png">
            <a:extLst>
              <a:ext uri="{FF2B5EF4-FFF2-40B4-BE49-F238E27FC236}">
                <a16:creationId xmlns:a16="http://schemas.microsoft.com/office/drawing/2014/main" id="{F960E9A9-B3A3-6A46-A0B8-8CB6958B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1409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6" descr="Schermata 2016-03-29 alle 10.47.30.png">
            <a:extLst>
              <a:ext uri="{FF2B5EF4-FFF2-40B4-BE49-F238E27FC236}">
                <a16:creationId xmlns:a16="http://schemas.microsoft.com/office/drawing/2014/main" id="{FE46FD89-530B-9E40-B123-2B6AB11FF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6208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1" name="TextBox 27">
            <a:extLst>
              <a:ext uri="{FF2B5EF4-FFF2-40B4-BE49-F238E27FC236}">
                <a16:creationId xmlns:a16="http://schemas.microsoft.com/office/drawing/2014/main" id="{F5095208-D552-1242-815A-4F4D0100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AEE3B440-E5F2-A94C-B4F6-D08466B7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84637D-94EE-CA45-B188-B03A16C4782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6E845B9D-AB3F-0449-BCB1-ED8D3BF3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4579" name="Title 5">
            <a:extLst>
              <a:ext uri="{FF2B5EF4-FFF2-40B4-BE49-F238E27FC236}">
                <a16:creationId xmlns:a16="http://schemas.microsoft.com/office/drawing/2014/main" id="{1803E739-15F3-AD49-9D6E-E2EDAB95E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7239000" cy="8382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</a:rPr>
              <a:t>Costruire funzioni con addizione e  moltiplicazione </a:t>
            </a:r>
          </a:p>
        </p:txBody>
      </p:sp>
      <p:pic>
        <p:nvPicPr>
          <p:cNvPr id="24580" name="Picture 8" descr="Schermata 2016-03-29 alle 10.31.32.png">
            <a:extLst>
              <a:ext uri="{FF2B5EF4-FFF2-40B4-BE49-F238E27FC236}">
                <a16:creationId xmlns:a16="http://schemas.microsoft.com/office/drawing/2014/main" id="{0CDC3F69-4550-E84D-9779-6359CF6FC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9">
            <a:extLst>
              <a:ext uri="{FF2B5EF4-FFF2-40B4-BE49-F238E27FC236}">
                <a16:creationId xmlns:a16="http://schemas.microsoft.com/office/drawing/2014/main" id="{D45B3635-BEC1-1245-8BC8-27DBBE4A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/>
              <a:t>×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7F123AF-5396-DB43-8108-32366B68F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9812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4583" name="TextBox 11">
            <a:extLst>
              <a:ext uri="{FF2B5EF4-FFF2-40B4-BE49-F238E27FC236}">
                <a16:creationId xmlns:a16="http://schemas.microsoft.com/office/drawing/2014/main" id="{8293AD49-0FDF-364D-B730-F26C56E41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52600"/>
            <a:ext cx="1676400" cy="7080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it-IT" altLang="it-IT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40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it-IT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7F4EB32-03C3-2A4C-B733-76FE8D01D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429000"/>
            <a:ext cx="1447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4585" name="TextBox 16">
            <a:extLst>
              <a:ext uri="{FF2B5EF4-FFF2-40B4-BE49-F238E27FC236}">
                <a16:creationId xmlns:a16="http://schemas.microsoft.com/office/drawing/2014/main" id="{2AF462E7-8585-724F-B2EB-8E15FB157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276600"/>
            <a:ext cx="2895600" cy="615950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it-IT" altLang="it-IT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3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3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− </a:t>
            </a:r>
            <a:r>
              <a:rPr lang="it-IT" altLang="it-IT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586" name="Rectangle 18">
            <a:extLst>
              <a:ext uri="{FF2B5EF4-FFF2-40B4-BE49-F238E27FC236}">
                <a16:creationId xmlns:a16="http://schemas.microsoft.com/office/drawing/2014/main" id="{CD22657B-9AB5-5C49-9FD6-7BF6EC786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2766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/>
              <a:t>+</a:t>
            </a:r>
          </a:p>
        </p:txBody>
      </p:sp>
      <p:sp>
        <p:nvSpPr>
          <p:cNvPr id="24587" name="TextBox 22">
            <a:extLst>
              <a:ext uri="{FF2B5EF4-FFF2-40B4-BE49-F238E27FC236}">
                <a16:creationId xmlns:a16="http://schemas.microsoft.com/office/drawing/2014/main" id="{CC044CF7-ACF9-A74C-8217-FC52B05D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86400"/>
            <a:ext cx="3429000" cy="584200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−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588" name="Rectangle 23">
            <a:extLst>
              <a:ext uri="{FF2B5EF4-FFF2-40B4-BE49-F238E27FC236}">
                <a16:creationId xmlns:a16="http://schemas.microsoft.com/office/drawing/2014/main" id="{C1090B2F-32B2-5A42-B4DB-EB2AC558D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267200"/>
            <a:ext cx="60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/>
              <a:t>+</a:t>
            </a:r>
          </a:p>
        </p:txBody>
      </p:sp>
      <p:pic>
        <p:nvPicPr>
          <p:cNvPr id="24589" name="Picture 20" descr="Schermata 2016-03-29 alle 10.47.30.png">
            <a:extLst>
              <a:ext uri="{FF2B5EF4-FFF2-40B4-BE49-F238E27FC236}">
                <a16:creationId xmlns:a16="http://schemas.microsoft.com/office/drawing/2014/main" id="{B8071F8A-639A-8948-A952-B87D19C36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417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5" descr="Schermata 2016-03-29 alle 10.51.09.png">
            <a:extLst>
              <a:ext uri="{FF2B5EF4-FFF2-40B4-BE49-F238E27FC236}">
                <a16:creationId xmlns:a16="http://schemas.microsoft.com/office/drawing/2014/main" id="{A69FF406-24EE-F741-ADFE-BBE0BEA44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6764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9" descr="Schermata 2016-03-29 alle 10.58.14.png">
            <a:extLst>
              <a:ext uri="{FF2B5EF4-FFF2-40B4-BE49-F238E27FC236}">
                <a16:creationId xmlns:a16="http://schemas.microsoft.com/office/drawing/2014/main" id="{CAAC69D6-CF57-4447-852F-B31A6CFE6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193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30" descr="Schermata 2016-03-29 alle 11.00.30.png">
            <a:extLst>
              <a:ext uri="{FF2B5EF4-FFF2-40B4-BE49-F238E27FC236}">
                <a16:creationId xmlns:a16="http://schemas.microsoft.com/office/drawing/2014/main" id="{97B5798D-8CFA-264D-B4B2-4647D7D91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1409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33" descr="Schermata 2016-03-29 alle 11.01.16.png">
            <a:extLst>
              <a:ext uri="{FF2B5EF4-FFF2-40B4-BE49-F238E27FC236}">
                <a16:creationId xmlns:a16="http://schemas.microsoft.com/office/drawing/2014/main" id="{4747B19B-ECEC-C647-B204-721E4FFEB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3009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34AB1D-C10D-A54A-B274-C01A55EEAA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1000" y="5181600"/>
            <a:ext cx="533400" cy="2286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25ABEE-CC59-D343-B855-50882EFAA4A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410200" y="5029200"/>
            <a:ext cx="609600" cy="3810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6" name="TextBox 46">
            <a:extLst>
              <a:ext uri="{FF2B5EF4-FFF2-40B4-BE49-F238E27FC236}">
                <a16:creationId xmlns:a16="http://schemas.microsoft.com/office/drawing/2014/main" id="{F874A2A8-8768-A24A-AD8A-39D393935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72200"/>
            <a:ext cx="2209800" cy="461963"/>
          </a:xfrm>
          <a:prstGeom prst="rect">
            <a:avLst/>
          </a:prstGeom>
          <a:solidFill>
            <a:schemeClr val="bg1"/>
          </a:solidFill>
          <a:ln w="3175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accent2"/>
                </a:solidFill>
                <a:latin typeface="Arial Black" panose="020B0604020202020204" pitchFamily="34" charset="0"/>
              </a:rPr>
              <a:t>POLINOMIO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6089D0EF-3BE0-CD4E-9B00-09F87A67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C0734-BBBE-5141-906E-2BAD97E213C3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25602" name="Footer Placeholder 5">
            <a:extLst>
              <a:ext uri="{FF2B5EF4-FFF2-40B4-BE49-F238E27FC236}">
                <a16:creationId xmlns:a16="http://schemas.microsoft.com/office/drawing/2014/main" id="{BD093F66-F901-8842-8E96-BAF5036D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5603" name="Title 5">
            <a:extLst>
              <a:ext uri="{FF2B5EF4-FFF2-40B4-BE49-F238E27FC236}">
                <a16:creationId xmlns:a16="http://schemas.microsoft.com/office/drawing/2014/main" id="{D50546EC-A126-ED47-9F46-21786758BC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7239000" cy="6096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</a:rPr>
              <a:t>Funzioni polinomiali</a:t>
            </a:r>
          </a:p>
        </p:txBody>
      </p:sp>
      <p:sp>
        <p:nvSpPr>
          <p:cNvPr id="25604" name="TextBox 26">
            <a:extLst>
              <a:ext uri="{FF2B5EF4-FFF2-40B4-BE49-F238E27FC236}">
                <a16:creationId xmlns:a16="http://schemas.microsoft.com/office/drawing/2014/main" id="{4B56D1C1-A0D0-0C4F-9669-38FE5FF4A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Si costruiscono a partire dalle funzioni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altLang="it-IT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/>
              <a:t>e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1000" b="1"/>
              <a:t>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it-IT" altLang="it-IT" sz="1000" b="1"/>
              <a:t>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/>
              <a:t> solo con ripetute addizioni e moltiplicazioni.</a:t>
            </a:r>
          </a:p>
        </p:txBody>
      </p:sp>
      <p:sp>
        <p:nvSpPr>
          <p:cNvPr id="25605" name="TextBox 27">
            <a:extLst>
              <a:ext uri="{FF2B5EF4-FFF2-40B4-BE49-F238E27FC236}">
                <a16:creationId xmlns:a16="http://schemas.microsoft.com/office/drawing/2014/main" id="{7E79476C-DC0D-9244-93B6-8D43B2DAF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Sono tutte scritte con formule del tipo seguente: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28">
            <a:extLst>
              <a:ext uri="{FF2B5EF4-FFF2-40B4-BE49-F238E27FC236}">
                <a16:creationId xmlns:a16="http://schemas.microsoft.com/office/drawing/2014/main" id="{B89E3437-7728-464A-A32F-837912880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6096000" cy="523875"/>
          </a:xfrm>
          <a:prstGeom prst="rect">
            <a:avLst/>
          </a:prstGeom>
          <a:solidFill>
            <a:srgbClr val="FFF8EB"/>
          </a:solidFill>
          <a:ln w="31750">
            <a:solidFill>
              <a:srgbClr val="FF0000">
                <a:alpha val="9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n−1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n−1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...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5607" name="TextBox 31">
            <a:extLst>
              <a:ext uri="{FF2B5EF4-FFF2-40B4-BE49-F238E27FC236}">
                <a16:creationId xmlns:a16="http://schemas.microsoft.com/office/drawing/2014/main" id="{8527D5B8-86C7-C84F-918F-F5786851D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8763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 Narrow" panose="020B0604020202020204" pitchFamily="34" charset="0"/>
              </a:rPr>
              <a:t>dove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n−1 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>
                <a:latin typeface="Arial Narrow" panose="020B0604020202020204" pitchFamily="34" charset="0"/>
              </a:rPr>
              <a:t>sono numeri reali detti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coefficienti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it-IT" altLang="it-IT" sz="2800" b="1">
                <a:latin typeface="Arial Narrow" panose="020B0604020202020204" pitchFamily="34" charset="0"/>
              </a:rPr>
              <a:t>è un numero naturale detto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 del polinomio.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/>
          </a:p>
        </p:txBody>
      </p:sp>
      <p:sp>
        <p:nvSpPr>
          <p:cNvPr id="25608" name="TextBox 13">
            <a:extLst>
              <a:ext uri="{FF2B5EF4-FFF2-40B4-BE49-F238E27FC236}">
                <a16:creationId xmlns:a16="http://schemas.microsoft.com/office/drawing/2014/main" id="{ACED5C99-7072-5A48-B18E-6ECD9A25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792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Un’osservazione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595959"/>
                </a:solidFill>
              </a:rPr>
              <a:t>Posso sempre eseguire addizione e moltiplicazione fra numeri reali, perciò</a:t>
            </a:r>
          </a:p>
        </p:txBody>
      </p:sp>
      <p:sp>
        <p:nvSpPr>
          <p:cNvPr id="25609" name="Rectangle 14">
            <a:extLst>
              <a:ext uri="{FF2B5EF4-FFF2-40B4-BE49-F238E27FC236}">
                <a16:creationId xmlns:a16="http://schemas.microsoft.com/office/drawing/2014/main" id="{8385C885-564C-6F48-9B44-D7F6B4F51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486400"/>
            <a:ext cx="5410200" cy="830263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8000"/>
                </a:solidFill>
              </a:rPr>
              <a:t>Il dominio delle funzioni polinomiali è l’insieme R dei numeri reali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CE83C2D3-1F4A-B245-A55B-3DF7626D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EAF83-BCB7-0F4C-B5DB-629A583CD2D1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26626" name="Footer Placeholder 5">
            <a:extLst>
              <a:ext uri="{FF2B5EF4-FFF2-40B4-BE49-F238E27FC236}">
                <a16:creationId xmlns:a16="http://schemas.microsoft.com/office/drawing/2014/main" id="{9E756E83-86EF-8B43-952E-86E2B4F4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6627" name="Title 5">
            <a:extLst>
              <a:ext uri="{FF2B5EF4-FFF2-40B4-BE49-F238E27FC236}">
                <a16:creationId xmlns:a16="http://schemas.microsoft.com/office/drawing/2014/main" id="{8D04AA07-CE08-D74D-AAB5-DF38249ABE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7239000" cy="6096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</a:rPr>
              <a:t>Esempi di funzioni polinomiali</a:t>
            </a:r>
          </a:p>
        </p:txBody>
      </p:sp>
      <p:sp>
        <p:nvSpPr>
          <p:cNvPr id="26628" name="TextBox 22">
            <a:extLst>
              <a:ext uri="{FF2B5EF4-FFF2-40B4-BE49-F238E27FC236}">
                <a16:creationId xmlns:a16="http://schemas.microsoft.com/office/drawing/2014/main" id="{1D972A74-DAD8-F445-AD4E-64B33D5DC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3429000" cy="584200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−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629" name="TextBox 28">
            <a:extLst>
              <a:ext uri="{FF2B5EF4-FFF2-40B4-BE49-F238E27FC236}">
                <a16:creationId xmlns:a16="http://schemas.microsoft.com/office/drawing/2014/main" id="{B62B5CF8-6CC1-E742-8C4F-37DCAABC3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6096000" cy="523875"/>
          </a:xfrm>
          <a:prstGeom prst="rect">
            <a:avLst/>
          </a:prstGeom>
          <a:solidFill>
            <a:srgbClr val="FFF8EB"/>
          </a:solidFill>
          <a:ln w="31750">
            <a:solidFill>
              <a:srgbClr val="FF0000">
                <a:alpha val="9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n−1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n−1 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 ...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altLang="it-IT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6630" name="TextBox 34">
            <a:extLst>
              <a:ext uri="{FF2B5EF4-FFF2-40B4-BE49-F238E27FC236}">
                <a16:creationId xmlns:a16="http://schemas.microsoft.com/office/drawing/2014/main" id="{A1E9365B-8B0A-584B-B584-F7AA60596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05000"/>
            <a:ext cx="4343400" cy="135413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Grado: n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− 2     </a:t>
            </a:r>
            <a:r>
              <a:rPr lang="it-IT" altLang="it-IT" sz="24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D793DDD-6993-F84C-BD34-7FB3B3D23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0"/>
            <a:ext cx="228600" cy="3048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FDC46FD-2ACF-E640-8751-85D8C7B7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81200"/>
            <a:ext cx="8382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6633" name="TextBox 13">
            <a:extLst>
              <a:ext uri="{FF2B5EF4-FFF2-40B4-BE49-F238E27FC236}">
                <a16:creationId xmlns:a16="http://schemas.microsoft.com/office/drawing/2014/main" id="{711100C1-569C-F641-ABEB-B2DC0F424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1981200" cy="584200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−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634" name="TextBox 14">
            <a:extLst>
              <a:ext uri="{FF2B5EF4-FFF2-40B4-BE49-F238E27FC236}">
                <a16:creationId xmlns:a16="http://schemas.microsoft.com/office/drawing/2014/main" id="{BC42C2E9-DEDD-914D-99D6-5DAA937B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581400"/>
            <a:ext cx="4343400" cy="9540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Grado: n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Coefficienti: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− 2     </a:t>
            </a:r>
            <a:r>
              <a:rPr lang="it-IT" altLang="it-IT" sz="24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26635" name="TextBox 17">
            <a:extLst>
              <a:ext uri="{FF2B5EF4-FFF2-40B4-BE49-F238E27FC236}">
                <a16:creationId xmlns:a16="http://schemas.microsoft.com/office/drawing/2014/main" id="{5522FA95-CE89-0F4D-A02F-C926B07EC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2362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Funzione lineare</a:t>
            </a:r>
          </a:p>
        </p:txBody>
      </p:sp>
      <p:sp>
        <p:nvSpPr>
          <p:cNvPr id="26636" name="TextBox 18">
            <a:extLst>
              <a:ext uri="{FF2B5EF4-FFF2-40B4-BE49-F238E27FC236}">
                <a16:creationId xmlns:a16="http://schemas.microsoft.com/office/drawing/2014/main" id="{C5BB3005-DC9A-954A-B745-19255575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2590800" cy="584200"/>
          </a:xfrm>
          <a:prstGeom prst="rect">
            <a:avLst/>
          </a:prstGeom>
          <a:solidFill>
            <a:srgbClr val="EFEFEF"/>
          </a:solidFill>
          <a:ln w="254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</a:t>
            </a:r>
            <a:r>
              <a:rPr lang="it-IT" altLang="it-IT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− </a:t>
            </a: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637" name="TextBox 19">
            <a:extLst>
              <a:ext uri="{FF2B5EF4-FFF2-40B4-BE49-F238E27FC236}">
                <a16:creationId xmlns:a16="http://schemas.microsoft.com/office/drawing/2014/main" id="{18858F04-D076-6E4A-BB48-1F9F51771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953000"/>
            <a:ext cx="4876800" cy="9540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Grado: n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Coefficienti: 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it-IT" altLang="it-IT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alt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− 2     </a:t>
            </a:r>
            <a:r>
              <a:rPr lang="it-IT" altLang="it-IT" sz="24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26638" name="TextBox 20">
            <a:extLst>
              <a:ext uri="{FF2B5EF4-FFF2-40B4-BE49-F238E27FC236}">
                <a16:creationId xmlns:a16="http://schemas.microsoft.com/office/drawing/2014/main" id="{5D3E4253-69C0-7A4D-B2DB-95BA8507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2819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 Narrow" panose="020B0604020202020204" pitchFamily="34" charset="0"/>
              </a:rPr>
              <a:t>Funzione quadratica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65813</TotalTime>
  <Words>700</Words>
  <Application>Microsoft Macintosh PowerPoint</Application>
  <PresentationFormat>Presentazione su schermo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MS Gothic</vt:lpstr>
      <vt:lpstr>Arial</vt:lpstr>
      <vt:lpstr>Arial Black</vt:lpstr>
      <vt:lpstr>Arial Narrow</vt:lpstr>
      <vt:lpstr>Times New Roman</vt:lpstr>
      <vt:lpstr>Struttura predefinita</vt:lpstr>
      <vt:lpstr>Algebra delle funzioni</vt:lpstr>
      <vt:lpstr>Le 4 operazioni con i numeri</vt:lpstr>
      <vt:lpstr>Le 4 operazioni con le funzioni</vt:lpstr>
      <vt:lpstr>Costruire funzioni </vt:lpstr>
      <vt:lpstr>Costruire funzioni con l’addizione </vt:lpstr>
      <vt:lpstr>Costruire funzioni con la moltiplicazione </vt:lpstr>
      <vt:lpstr>Costruire funzioni con addizione e  moltiplicazione </vt:lpstr>
      <vt:lpstr>Funzioni polinomiali</vt:lpstr>
      <vt:lpstr>Esempi di funzioni polinomiali</vt:lpstr>
      <vt:lpstr>Costruire funzioni anche con la divisione</vt:lpstr>
      <vt:lpstr>Esempi di funzioni razionali fratte</vt:lpstr>
      <vt:lpstr>Dominio di una funzione razionale fratta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1641</cp:revision>
  <dcterms:created xsi:type="dcterms:W3CDTF">2016-07-31T18:07:45Z</dcterms:created>
  <dcterms:modified xsi:type="dcterms:W3CDTF">2022-03-12T09:40:22Z</dcterms:modified>
  <cp:category/>
</cp:coreProperties>
</file>