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45" r:id="rId2"/>
    <p:sldId id="308" r:id="rId3"/>
    <p:sldId id="565" r:id="rId4"/>
    <p:sldId id="549" r:id="rId5"/>
    <p:sldId id="396" r:id="rId6"/>
    <p:sldId id="388" r:id="rId7"/>
    <p:sldId id="389" r:id="rId8"/>
    <p:sldId id="376" r:id="rId9"/>
    <p:sldId id="383" r:id="rId10"/>
    <p:sldId id="384" r:id="rId11"/>
    <p:sldId id="385" r:id="rId12"/>
    <p:sldId id="564" r:id="rId13"/>
    <p:sldId id="579" r:id="rId14"/>
    <p:sldId id="415" r:id="rId15"/>
    <p:sldId id="390" r:id="rId16"/>
    <p:sldId id="309" r:id="rId17"/>
    <p:sldId id="310" r:id="rId18"/>
    <p:sldId id="311" r:id="rId19"/>
    <p:sldId id="547" r:id="rId20"/>
    <p:sldId id="567" r:id="rId21"/>
    <p:sldId id="568" r:id="rId22"/>
    <p:sldId id="569" r:id="rId23"/>
    <p:sldId id="570" r:id="rId24"/>
    <p:sldId id="571" r:id="rId25"/>
    <p:sldId id="572" r:id="rId26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FED"/>
    <a:srgbClr val="FFFBEF"/>
    <a:srgbClr val="F8FFDF"/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545"/>
  </p:normalViewPr>
  <p:slideViewPr>
    <p:cSldViewPr>
      <p:cViewPr varScale="1">
        <p:scale>
          <a:sx n="119" d="100"/>
          <a:sy n="119" d="100"/>
        </p:scale>
        <p:origin x="9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C76CE2-9839-7146-8150-9BC9908866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EB12A-DEB7-8C4D-8677-F143A2521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170C84-3F61-D74B-8471-C96444EEE6D5}" type="datetime1">
              <a:rPr lang="it-IT" altLang="it-IT"/>
              <a:pPr>
                <a:defRPr/>
              </a:pPr>
              <a:t>10/10/23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F7B81-BF66-0242-ACB9-3FD35FAE76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66F23-6BD6-2A48-818E-288629EA7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922CFE-F798-F542-9AF1-F302C66A8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5AE70-24FE-3044-B62E-2552646C0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A92B8-541E-B640-831A-4E00C8A4D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49FCE7-20A2-FB40-9281-1AEAE80D09C7}" type="datetime1">
              <a:rPr lang="it-IT" altLang="it-IT"/>
              <a:pPr>
                <a:defRPr/>
              </a:pPr>
              <a:t>10/10/23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CF781C-3F43-124F-A1F1-B6C42F6960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6D2C58-63F2-3D44-8C0C-04C8E1094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D599A-3757-0243-A2E1-36C794585D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AB9DC-EAB5-6442-884E-91D05B847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8327B6-0296-504D-B632-85D9A2FC7B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920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9ECFB2-E4EC-CE40-9627-E4BF3F02F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7238B-6752-3A43-BDB2-3D237AF3B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6F14CDE-CF06-1848-8044-82C939F9C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8688370-9EA0-8E43-8007-A17B93CD7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ADC91-93C3-3946-804E-B08261A3EDB6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DEE01812-8938-354F-B753-6CA07D4D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211325E-2733-3348-84EE-C1CF3F7B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83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80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8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35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4475199-DD1D-9442-A7D6-B0E04216A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7B84CA64-F9C8-C04D-B53F-82285D1BD5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88A7C330-05BE-C343-A0CF-94734E21A7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26505F10-AAB8-6A48-8297-3288DBBE7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D3DA10-C048-CE4D-9A36-94D08E567D9C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FE8EE934-C775-A94A-B857-09355122B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99BC757-0807-0F49-A84B-6D4B9AC9C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06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4C39816-8933-F94E-9838-DE2E23DFD3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DF17ACE-A181-884E-AAF8-2280818110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BC334BDF-3D3B-564C-B482-3F7108D788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7D98B32E-A450-3A47-A672-B97D4B585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AD6E59-B10E-7644-96D9-8B2483068C3C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A81EABD-EC35-4644-9F2E-AF661128D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80C7B25D-4F4A-2F4F-86D5-1EDAACB06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53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9ECFB2-E4EC-CE40-9627-E4BF3F02F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7238B-6752-3A43-BDB2-3D237AF3B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6F14CDE-CF06-1848-8044-82C939F9C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8688370-9EA0-8E43-8007-A17B93CD7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ADC91-93C3-3946-804E-B08261A3EDB6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DEE01812-8938-354F-B753-6CA07D4D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211325E-2733-3348-84EE-C1CF3F7B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21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EDA7A33-A33F-B84F-9569-07906C1C33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0193105-C6A4-1E45-9611-DF9F22BCCC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5775B021-D586-634A-9182-A790CCC2AA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1AA854B0-3B60-9E42-B048-D9FE4920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57BE11-CEED-4542-87D4-7ADCC642FBBE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6674AB80-FABB-424F-A982-EE261ABBE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86435BCB-58B6-654F-874C-257D5A391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5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97A2D64-0FC9-2E4B-B563-0C01111112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090A658-A57C-144C-8BF8-B548CC9E1D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0B55E856-3A86-074D-9B63-9A73C70DE5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F8188732-2F29-F948-8D41-6403ECC13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B24E15-D821-194A-8B47-2FE1BC660C2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7D05CC31-3BC3-1847-AD56-4BA493417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8A62C5F8-B40E-9749-B059-F6678FBB2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05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75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811D2D-6CB5-7A45-9139-1FD005640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1BB51-7DC4-6143-BDD7-E09D73063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84AF8-628D-6F4D-9029-A2FFF31F6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85D8-0341-7849-83E3-B4E5664607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73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FD23E-D6CE-F74A-BCC1-C273BF402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1A1626-45AD-AD42-89BB-915DCF691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E3BCD9-78F1-AC4F-A6C5-FF770BD25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EDCD-22B0-5D4D-8B52-CE261DBDAD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255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E79F5-19C1-A743-82C0-48B21B9DA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955AB-CFF3-514F-9442-B4A6BB53C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46F013-CA99-5D46-89D3-8544A14B5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0FF6-774C-964D-B3B6-597D070AD2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16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8B0EC-E8F5-B844-918E-1C8F12A7E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5C312-9448-1741-8176-B2932C563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57EDE-401E-DE4A-AB24-2841DE71D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FC92B-0100-364D-8461-C41BAF83BA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937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2BF6E7-0512-1843-8370-5218E2D6E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C462A4-3682-144D-8B68-6DEF7D5B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F0788A-7E94-F94C-9C63-438275771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6FC9-6F72-D04C-B22C-CDA3291B04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880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841C90-4D0E-834D-9DA0-7402CEDA1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59FA01-1D76-A942-95C8-F96B31027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6C63F5-CF62-3545-A48D-6BF82147C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756D-1539-AE4D-B815-F566A09BD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52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87E7C-823F-2546-BDDE-8D43F35A1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B3963-D6AC-D246-B2CB-79C7C893F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E1D75-CAA5-5D46-B25D-4C0703922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18F6-7CF6-7D44-B7B8-BCAE8BC84E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535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CB7FE-522B-2E42-BD46-8F897D392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202BA-FF07-B74C-B684-81DA9285E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26EA7-A463-1F47-BE31-C3DEBE824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85C99-0AC7-D147-9861-018C6B4D0A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6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4D15A-0B28-4F40-8C0C-5F45F46A3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30637-277F-9346-84C7-B65FE4F84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99C6E-7221-4249-A8B0-6750480F5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3638-B1BB-8D4E-8C1D-A4B3DC14C0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718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C1766A-73F9-B144-986F-04162EEA9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2BB195-0F0C-A248-A825-A50A4A187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14F84F-1D31-FE49-A01F-6953CCF93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0BF1-99DD-DB4A-9BBF-F75E7EF8B9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56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262C7-B9EB-B04A-8667-E6A32543B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51EA1C-6CAC-3B4A-896D-1F32117B7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BEECCC-4021-D243-823C-0C124322A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720D-9E2E-264E-BE49-5E768A64BF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00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2B4585-0268-294F-81E2-A048B986A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7E70CC-1873-D048-ACC1-0052C751E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DC3A1B-E579-CF45-98D1-72FF28C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3E5AE-99B5-214F-9401-802EEB8435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09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D8916-D459-6241-870B-DFC6DB664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3B1EB9-28C8-9E43-B2DA-4572B48D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5CFBA-CA81-A64A-A13F-CAC13AE3F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C60C-7E33-DF49-B6EC-8EC1D5D435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0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1910-E47E-EA46-A454-A96FF7CCA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46411-9245-B042-918F-C1A559A0E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48345-96D4-D640-A03E-DD9F34855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BD69-5A4D-364A-9E5F-BB49810AC7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B2DC59-9F2E-014D-BB9F-D480A4CD9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D3E8E8-62D9-1049-BA43-BD6D433C0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44E0F-26C9-E649-BDB1-B0E3425C5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55C6AF-3582-F648-80DE-B4D331FB76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92E1D7-C4A1-C946-96AA-4BDE1D2784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394BEF-FEC6-F742-BED4-941137385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7AD5F21-AF6B-F045-A941-729A42130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6" y="-171400"/>
            <a:ext cx="6835775" cy="216058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Radicali e potenze ad esponente frazionario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E951BB3-A96B-104D-8488-A8459CC6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B7625CC-7110-8C4F-9DA3-C605FE98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7D5992-52C7-EB4C-A5E0-14423E4D1BA6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5" name="Picture 14" descr="Immagine 3.png">
            <a:extLst>
              <a:ext uri="{FF2B5EF4-FFF2-40B4-BE49-F238E27FC236}">
                <a16:creationId xmlns:a16="http://schemas.microsoft.com/office/drawing/2014/main" id="{043303D6-81A8-9F46-9DD5-5B74AEA9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2420888"/>
            <a:ext cx="81772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ircular Arrow 19">
            <a:extLst>
              <a:ext uri="{FF2B5EF4-FFF2-40B4-BE49-F238E27FC236}">
                <a16:creationId xmlns:a16="http://schemas.microsoft.com/office/drawing/2014/main" id="{904BA662-A174-E342-B0DC-76137C34316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386387" y="2878088"/>
            <a:ext cx="3276600" cy="1828800"/>
          </a:xfrm>
          <a:custGeom>
            <a:avLst/>
            <a:gdLst>
              <a:gd name="T0" fmla="*/ 461451 w 3276600"/>
              <a:gd name="T1" fmla="*/ 1291946 h 1828800"/>
              <a:gd name="T2" fmla="*/ 3273116 w 3276600"/>
              <a:gd name="T3" fmla="*/ 973998 h 1828800"/>
              <a:gd name="T4" fmla="*/ 2803756 w 3276600"/>
              <a:gd name="T5" fmla="*/ 1300220 h 1828800"/>
              <a:gd name="T6" fmla="*/ 2790752 w 3276600"/>
              <a:gd name="T7" fmla="*/ 814313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479847 w 3276600"/>
              <a:gd name="T13" fmla="*/ 267822 h 1828800"/>
              <a:gd name="T14" fmla="*/ 2796753 w 3276600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6600" h="1828800">
                <a:moveTo>
                  <a:pt x="217916" y="1370074"/>
                </a:moveTo>
                <a:lnTo>
                  <a:pt x="217915" y="1370074"/>
                </a:lnTo>
                <a:cubicBezTo>
                  <a:pt x="75137" y="1231431"/>
                  <a:pt x="0" y="1074313"/>
                  <a:pt x="0" y="914400"/>
                </a:cubicBezTo>
                <a:cubicBezTo>
                  <a:pt x="0" y="409390"/>
                  <a:pt x="733491" y="0"/>
                  <a:pt x="1638300" y="0"/>
                </a:cubicBezTo>
                <a:cubicBezTo>
                  <a:pt x="2543108" y="0"/>
                  <a:pt x="3276600" y="409390"/>
                  <a:pt x="3276600" y="914400"/>
                </a:cubicBezTo>
                <a:cubicBezTo>
                  <a:pt x="3276600" y="934281"/>
                  <a:pt x="3275438" y="954157"/>
                  <a:pt x="3273116" y="973997"/>
                </a:cubicBezTo>
                <a:lnTo>
                  <a:pt x="3273116" y="973998"/>
                </a:lnTo>
                <a:lnTo>
                  <a:pt x="2803756" y="1300220"/>
                </a:lnTo>
                <a:lnTo>
                  <a:pt x="2790752" y="814313"/>
                </a:lnTo>
                <a:lnTo>
                  <a:pt x="2790751" y="814313"/>
                </a:lnTo>
                <a:cubicBezTo>
                  <a:pt x="2669762" y="605561"/>
                  <a:pt x="2190981" y="457200"/>
                  <a:pt x="1638300" y="457200"/>
                </a:cubicBezTo>
                <a:cubicBezTo>
                  <a:pt x="985996" y="457200"/>
                  <a:pt x="457200" y="661895"/>
                  <a:pt x="457200" y="914400"/>
                </a:cubicBezTo>
                <a:cubicBezTo>
                  <a:pt x="457200" y="1020930"/>
                  <a:pt x="553302" y="1124117"/>
                  <a:pt x="728912" y="120614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7F29EDFB-9113-CB43-8452-450AE2CF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053" y="4189316"/>
            <a:ext cx="2440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FF0000"/>
                </a:solidFill>
              </a:rPr>
              <a:t>dimezza l’esponente </a:t>
            </a:r>
          </a:p>
        </p:txBody>
      </p:sp>
      <p:sp>
        <p:nvSpPr>
          <p:cNvPr id="8" name="Circular Arrow 21">
            <a:extLst>
              <a:ext uri="{FF2B5EF4-FFF2-40B4-BE49-F238E27FC236}">
                <a16:creationId xmlns:a16="http://schemas.microsoft.com/office/drawing/2014/main" id="{CAC28072-A415-BA4F-A072-90438254A9D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38187" y="3030488"/>
            <a:ext cx="3743325" cy="1828800"/>
          </a:xfrm>
          <a:custGeom>
            <a:avLst/>
            <a:gdLst>
              <a:gd name="T0" fmla="*/ 568940 w 3743325"/>
              <a:gd name="T1" fmla="*/ 1332327 h 1828800"/>
              <a:gd name="T2" fmla="*/ 3740998 w 3743325"/>
              <a:gd name="T3" fmla="*/ 959985 h 1828800"/>
              <a:gd name="T4" fmla="*/ 3238780 w 3743325"/>
              <a:gd name="T5" fmla="*/ 1294809 h 1828800"/>
              <a:gd name="T6" fmla="*/ 3259424 w 3743325"/>
              <a:gd name="T7" fmla="*/ 825984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548197 w 3743325"/>
              <a:gd name="T13" fmla="*/ 267822 h 1828800"/>
              <a:gd name="T14" fmla="*/ 3195128 w 3743325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3325" h="1828800">
                <a:moveTo>
                  <a:pt x="307157" y="1416310"/>
                </a:moveTo>
                <a:lnTo>
                  <a:pt x="307156" y="1416310"/>
                </a:lnTo>
                <a:cubicBezTo>
                  <a:pt x="106767" y="1267222"/>
                  <a:pt x="0" y="1092757"/>
                  <a:pt x="0" y="914400"/>
                </a:cubicBezTo>
                <a:cubicBezTo>
                  <a:pt x="0" y="409390"/>
                  <a:pt x="837972" y="0"/>
                  <a:pt x="1871663" y="0"/>
                </a:cubicBezTo>
                <a:cubicBezTo>
                  <a:pt x="2905353" y="0"/>
                  <a:pt x="3743326" y="409390"/>
                  <a:pt x="3743326" y="914400"/>
                </a:cubicBezTo>
                <a:cubicBezTo>
                  <a:pt x="3743326" y="929602"/>
                  <a:pt x="3742550" y="944801"/>
                  <a:pt x="3740998" y="959984"/>
                </a:cubicBezTo>
                <a:lnTo>
                  <a:pt x="3740998" y="959985"/>
                </a:lnTo>
                <a:lnTo>
                  <a:pt x="3238780" y="1294809"/>
                </a:lnTo>
                <a:lnTo>
                  <a:pt x="3259424" y="825984"/>
                </a:lnTo>
                <a:lnTo>
                  <a:pt x="3259423" y="825984"/>
                </a:lnTo>
                <a:cubicBezTo>
                  <a:pt x="3128747" y="611689"/>
                  <a:pt x="2547390" y="457200"/>
                  <a:pt x="1871662" y="457200"/>
                </a:cubicBezTo>
                <a:cubicBezTo>
                  <a:pt x="1090475" y="457200"/>
                  <a:pt x="457199" y="661895"/>
                  <a:pt x="457199" y="914400"/>
                </a:cubicBezTo>
                <a:cubicBezTo>
                  <a:pt x="457199" y="1035061"/>
                  <a:pt x="604765" y="1150830"/>
                  <a:pt x="867731" y="123647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3FDF87E1-16FC-F242-8269-A310726D5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2" y="4402088"/>
            <a:ext cx="269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FF0000"/>
                </a:solidFill>
              </a:rPr>
              <a:t>d</a:t>
            </a:r>
            <a:r>
              <a:rPr lang="it-IT" altLang="it-IT" sz="1800" b="1" dirty="0">
                <a:solidFill>
                  <a:srgbClr val="FF0000"/>
                </a:solidFill>
              </a:rPr>
              <a:t>imezza l’esponente </a:t>
            </a:r>
          </a:p>
        </p:txBody>
      </p:sp>
    </p:spTree>
    <p:extLst>
      <p:ext uri="{BB962C8B-B14F-4D97-AF65-F5344CB8AC3E}">
        <p14:creationId xmlns:p14="http://schemas.microsoft.com/office/powerpoint/2010/main" val="274933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2DFE41-A93A-BC4D-A10C-D366D12B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B0667AF9-8748-474E-8468-44A88D00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0A188624-AFD0-BD47-970A-79ADD311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800100"/>
            <a:ext cx="7704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Ripeto  il ragionamento con altre basi.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A076B8B2-8187-564B-84B1-1EF333E3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33650"/>
            <a:ext cx="764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  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    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  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0,1</a:t>
            </a:r>
            <a:r>
              <a:rPr lang="it-IT" altLang="it-IT" sz="36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>
                <a:latin typeface="Times New Roman" panose="02020603050405020304" pitchFamily="18" charset="0"/>
              </a:rPr>
              <a:t> = </a:t>
            </a:r>
            <a:r>
              <a:rPr lang="it-IT" altLang="it-IT" sz="3600" b="1">
                <a:latin typeface="Times New Roman" panose="02020603050405020304" pitchFamily="18" charset="0"/>
              </a:rPr>
              <a:t>1   </a:t>
            </a:r>
            <a:r>
              <a:rPr lang="it-IT" altLang="it-IT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888B4BA9-D7CB-C242-BABC-19146C64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536700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Times New Roman" panose="02020603050405020304" pitchFamily="18" charset="0"/>
              </a:rPr>
              <a:t>E trovo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3253ECE4-B988-F84B-880B-C7A1B9C61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000500"/>
            <a:ext cx="7818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Times New Roman" panose="02020603050405020304" pitchFamily="18" charset="0"/>
              </a:rPr>
              <a:t>Ma posso scegliere </a:t>
            </a:r>
            <a:r>
              <a:rPr lang="it-IT" altLang="it-IT" sz="36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b="1">
                <a:latin typeface="Times New Roman" panose="02020603050405020304" pitchFamily="18" charset="0"/>
              </a:rPr>
              <a:t> anche come base?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F2F380-CDD3-C142-A0B9-C57263A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90B50E-BB57-8846-A13A-26761E4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7172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6DE185B-5FE3-3A4D-9CCC-C1354C78E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06400"/>
            <a:ext cx="8667750" cy="6096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Riprendo le potenze di 0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A5CA6E4-8106-8B4D-8874-DA638D1B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FB131BCE-2E77-EE44-8506-AF8D06429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5605" name="Picture 5" descr="Immagine 3.png">
            <a:extLst>
              <a:ext uri="{FF2B5EF4-FFF2-40B4-BE49-F238E27FC236}">
                <a16:creationId xmlns:a16="http://schemas.microsoft.com/office/drawing/2014/main" id="{A31546E9-70A3-1142-9708-C1EC294A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39850"/>
            <a:ext cx="65151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DE70BA3-4AEF-F140-AA58-C4DB2760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C68A8BE-1E02-C149-973E-44213BC1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51148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FEBC0386-51CD-FC47-BD28-D2960870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A47DBC7C-ED38-464A-A583-508F14E4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7652" name="Picture 7" descr="Immagine 4.png">
            <a:extLst>
              <a:ext uri="{FF2B5EF4-FFF2-40B4-BE49-F238E27FC236}">
                <a16:creationId xmlns:a16="http://schemas.microsoft.com/office/drawing/2014/main" id="{24077E04-9F9F-6C4A-9407-A45C63844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024868" cy="385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99C336-1F33-294B-BF5B-9498359A5B82}"/>
              </a:ext>
            </a:extLst>
          </p:cNvPr>
          <p:cNvSpPr txBox="1"/>
          <p:nvPr/>
        </p:nvSpPr>
        <p:spPr>
          <a:xfrm>
            <a:off x="2409509" y="52526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trovo 0</a:t>
            </a:r>
            <a:r>
              <a:rPr lang="it-IT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105E59-9A1E-BE48-BB84-1152CF513E86}"/>
              </a:ext>
            </a:extLst>
          </p:cNvPr>
          <p:cNvSpPr txBox="1"/>
          <p:nvPr/>
        </p:nvSpPr>
        <p:spPr>
          <a:xfrm>
            <a:off x="6437338" y="2741305"/>
            <a:ext cx="2365323" cy="2308324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Per passare da 0</a:t>
            </a:r>
            <a:r>
              <a:rPr lang="it-IT" sz="2400" b="1" baseline="30000" dirty="0"/>
              <a:t>1 </a:t>
            </a:r>
            <a:r>
              <a:rPr lang="it-IT" sz="2400" b="1" dirty="0"/>
              <a:t>a 0</a:t>
            </a:r>
            <a:r>
              <a:rPr lang="it-IT" sz="2400" b="1" baseline="30000" dirty="0"/>
              <a:t>0 </a:t>
            </a:r>
            <a:r>
              <a:rPr lang="it-IT" sz="2400" b="1" dirty="0"/>
              <a:t>dovrei dividere per 0 la potenza.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Ma non posso dividere per 0.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3624E-2D18-2748-8D51-AA06FDB2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FBEA6D-A382-7747-A45A-32973DFB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50BF9CC-0C45-BB42-9FFC-0F140379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385410"/>
            <a:ext cx="4392488" cy="70788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4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4000" b="1" dirty="0">
                <a:latin typeface="Times New Roman" panose="02020603050405020304" pitchFamily="18" charset="0"/>
              </a:rPr>
              <a:t> non ha risultato </a:t>
            </a:r>
          </a:p>
        </p:txBody>
      </p:sp>
    </p:spTree>
    <p:extLst>
      <p:ext uri="{BB962C8B-B14F-4D97-AF65-F5344CB8AC3E}">
        <p14:creationId xmlns:p14="http://schemas.microsoft.com/office/powerpoint/2010/main" val="37125320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Verso gli esponenti interi negativi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CD2957-9BC7-FF43-942D-08FE0F77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3" y="906120"/>
            <a:ext cx="6765066" cy="366046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DA3AE5-1592-3C4D-9B82-E5583BEBBDAB}"/>
              </a:ext>
            </a:extLst>
          </p:cNvPr>
          <p:cNvSpPr txBox="1"/>
          <p:nvPr/>
        </p:nvSpPr>
        <p:spPr>
          <a:xfrm>
            <a:off x="5940152" y="4005156"/>
            <a:ext cx="3035573" cy="1384995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Per passare da 3</a:t>
            </a:r>
            <a:r>
              <a:rPr lang="it-IT" sz="2800" b="1" baseline="30000" dirty="0">
                <a:solidFill>
                  <a:srgbClr val="0000FF"/>
                </a:solidFill>
              </a:rPr>
              <a:t>0 </a:t>
            </a:r>
            <a:r>
              <a:rPr lang="it-IT" sz="2800" b="1" dirty="0">
                <a:solidFill>
                  <a:srgbClr val="0000FF"/>
                </a:solidFill>
              </a:rPr>
              <a:t>a 3</a:t>
            </a:r>
            <a:r>
              <a:rPr lang="it-IT" sz="2800" b="1" baseline="30000" dirty="0">
                <a:solidFill>
                  <a:srgbClr val="0000FF"/>
                </a:solidFill>
              </a:rPr>
              <a:t>-1 </a:t>
            </a:r>
            <a:r>
              <a:rPr lang="it-IT" sz="2800" b="1" dirty="0">
                <a:solidFill>
                  <a:srgbClr val="FF0000"/>
                </a:solidFill>
              </a:rPr>
              <a:t>divido</a:t>
            </a:r>
            <a:r>
              <a:rPr lang="it-IT" sz="2800" b="1" dirty="0">
                <a:solidFill>
                  <a:srgbClr val="0000FF"/>
                </a:solidFill>
              </a:rPr>
              <a:t> la potenza per 3</a:t>
            </a:r>
            <a:r>
              <a:rPr lang="it-IT" sz="28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712609E5-290A-F24C-B160-D8F27275B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8213" y="4762532"/>
                <a:ext cx="4593515" cy="1473930"/>
              </a:xfrm>
              <a:prstGeom prst="rect">
                <a:avLst/>
              </a:prstGeom>
              <a:solidFill>
                <a:srgbClr val="FFFBEF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Così trovo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-1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it-IT" altLang="it-IT" sz="4000" b="1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</a:t>
                </a: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-2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712609E5-290A-F24C-B160-D8F27275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13" y="4762532"/>
                <a:ext cx="4593515" cy="1473930"/>
              </a:xfrm>
              <a:prstGeom prst="rect">
                <a:avLst/>
              </a:prstGeom>
              <a:blipFill>
                <a:blip r:embed="rId4"/>
                <a:stretch>
                  <a:fillRect l="-3562" t="-4202" b="-5042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022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2DFE41-A93A-BC4D-A10C-D366D12B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B0667AF9-8748-474E-8468-44A88D00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0A188624-AFD0-BD47-970A-79ADD311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71" y="100792"/>
            <a:ext cx="6977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Ripeto  il ragionamento con altre basi e altri esponenti interi negativi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F2F380-CDD3-C142-A0B9-C57263A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52164" y="648133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90B50E-BB57-8846-A13A-26761E4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00C362-8760-A042-83AC-1076A5BC1BF4}"/>
              </a:ext>
            </a:extLst>
          </p:cNvPr>
          <p:cNvGrpSpPr/>
          <p:nvPr/>
        </p:nvGrpSpPr>
        <p:grpSpPr>
          <a:xfrm>
            <a:off x="938213" y="1294375"/>
            <a:ext cx="7598634" cy="5129482"/>
            <a:chOff x="938213" y="1294375"/>
            <a:chExt cx="7598634" cy="5129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-1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it-IT" altLang="it-IT" sz="3600" b="1" dirty="0">
                      <a:latin typeface="Times New Roman" panose="02020603050405020304" pitchFamily="18" charset="0"/>
                    </a:rPr>
                    <a:t>   </a:t>
                  </a: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-2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 3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-4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it-IT" altLang="it-IT" sz="36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-5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it-IT" altLang="it-IT" sz="36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blipFill>
                  <a:blip r:embed="rId3"/>
                  <a:stretch>
                    <a:fillRect l="-2337" r="-1336" b="-9859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59" name="TextBox 10">
              <a:extLst>
                <a:ext uri="{FF2B5EF4-FFF2-40B4-BE49-F238E27FC236}">
                  <a16:creationId xmlns:a16="http://schemas.microsoft.com/office/drawing/2014/main" id="{3253ECE4-B988-F84B-880B-C7A1B9C61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718" y="2266818"/>
              <a:ext cx="5981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Ma posso scegliere </a:t>
              </a:r>
              <a:r>
                <a:rPr lang="it-IT" alt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come base?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75CA491-F1EF-E14C-A5DC-E655FD538106}"/>
                </a:ext>
              </a:extLst>
            </p:cNvPr>
            <p:cNvSpPr txBox="1"/>
            <p:nvPr/>
          </p:nvSpPr>
          <p:spPr>
            <a:xfrm>
              <a:off x="3853478" y="2790038"/>
              <a:ext cx="1097280" cy="584775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NO!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926463F-50AB-1E4D-9A65-3A0573FA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4283" y="3432286"/>
              <a:ext cx="4541296" cy="2291385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11C4F086-8248-DE42-A6D1-585C2047E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020" y="5839082"/>
              <a:ext cx="6560019" cy="58477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dirty="0">
                  <a:latin typeface="Times New Roman" panose="02020603050405020304" pitchFamily="18" charset="0"/>
                </a:rPr>
                <a:t> ,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-1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-2 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-3 </a:t>
              </a:r>
              <a:r>
                <a:rPr lang="it-IT" altLang="it-IT" b="1" dirty="0">
                  <a:latin typeface="Times New Roman" panose="02020603050405020304" pitchFamily="18" charset="0"/>
                </a:rPr>
                <a:t>… non hanno risultato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50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con 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31775" name="TextBox 15">
            <a:extLst>
              <a:ext uri="{FF2B5EF4-FFF2-40B4-BE49-F238E27FC236}">
                <a16:creationId xmlns:a16="http://schemas.microsoft.com/office/drawing/2014/main" id="{679F9A30-0872-F54B-B64E-A0F965E2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43" y="3845302"/>
            <a:ext cx="6954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Times New Roman" panose="02020603050405020304" pitchFamily="18" charset="0"/>
              </a:rPr>
              <a:t>In generale, solo se l’esponente </a:t>
            </a:r>
            <a:r>
              <a:rPr lang="it-IT" altLang="it-IT" b="1" i="1" dirty="0" err="1">
                <a:latin typeface="Times New Roman" panose="02020603050405020304" pitchFamily="18" charset="0"/>
              </a:rPr>
              <a:t>n</a:t>
            </a:r>
            <a:r>
              <a:rPr lang="it-IT" altLang="it-IT" b="1" dirty="0">
                <a:latin typeface="Times New Roman" panose="02020603050405020304" pitchFamily="18" charset="0"/>
              </a:rPr>
              <a:t> è un numero naturale e la base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≠ 0  </a:t>
            </a:r>
          </a:p>
        </p:txBody>
      </p:sp>
      <p:sp>
        <p:nvSpPr>
          <p:cNvPr id="31777" name="Rectangle 18">
            <a:extLst>
              <a:ext uri="{FF2B5EF4-FFF2-40B4-BE49-F238E27FC236}">
                <a16:creationId xmlns:a16="http://schemas.microsoft.com/office/drawing/2014/main" id="{E77CC4E7-9301-6246-A34B-1BCA3025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297" y="5953780"/>
            <a:ext cx="3193503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-n</a:t>
            </a:r>
            <a:r>
              <a:rPr lang="it-IT" altLang="it-IT" sz="2800" b="1" dirty="0">
                <a:latin typeface="Times New Roman" panose="02020603050405020304" pitchFamily="18" charset="0"/>
              </a:rPr>
              <a:t> non ha risultato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918493-7BB6-624C-A27F-DA7BEFC13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99" y="1141094"/>
            <a:ext cx="6016261" cy="25922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FB0B5F-E74B-E148-9A17-BC76AA40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699" y="4904107"/>
            <a:ext cx="1206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307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87FF0D7A-3410-9040-AC8E-36B196D5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5603" name="Title 4">
            <a:extLst>
              <a:ext uri="{FF2B5EF4-FFF2-40B4-BE49-F238E27FC236}">
                <a16:creationId xmlns:a16="http://schemas.microsoft.com/office/drawing/2014/main" id="{DB9BFE5F-BE93-8548-9A5B-BA49B674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32" y="290128"/>
            <a:ext cx="7772400" cy="914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L’idea di Newton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B9B64FEE-09FE-F848-B2C5-48E1DDEE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60" y="1348323"/>
            <a:ext cx="79728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Alla fine del 1600 Newton estende l’elevazione a potenza . Ecco l’idea.</a:t>
            </a:r>
          </a:p>
        </p:txBody>
      </p:sp>
      <p:sp>
        <p:nvSpPr>
          <p:cNvPr id="25605" name="Slide Number Placeholder 6">
            <a:extLst>
              <a:ext uri="{FF2B5EF4-FFF2-40B4-BE49-F238E27FC236}">
                <a16:creationId xmlns:a16="http://schemas.microsoft.com/office/drawing/2014/main" id="{2BD2BA32-0731-3141-B3BE-CB562B70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520CB1-20A5-A14E-9EEC-EE2EEFEE2B27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25606" name="TextBox 10">
            <a:extLst>
              <a:ext uri="{FF2B5EF4-FFF2-40B4-BE49-F238E27FC236}">
                <a16:creationId xmlns:a16="http://schemas.microsoft.com/office/drawing/2014/main" id="{BED9C8E5-853B-6841-842E-609E56D8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06" y="2578107"/>
            <a:ext cx="837761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Che succede se ripeto l’elevazione al quadrato?</a:t>
            </a:r>
          </a:p>
        </p:txBody>
      </p:sp>
      <p:pic>
        <p:nvPicPr>
          <p:cNvPr id="25607" name="Picture 11" descr="Immagine 3.png">
            <a:extLst>
              <a:ext uri="{FF2B5EF4-FFF2-40B4-BE49-F238E27FC236}">
                <a16:creationId xmlns:a16="http://schemas.microsoft.com/office/drawing/2014/main" id="{2687A2CB-5D0D-884F-BD81-2B84A41E8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0" y="3600884"/>
            <a:ext cx="78089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F2445CB6-93BC-2D4B-A74F-C057449FB7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1260" y="3693728"/>
            <a:ext cx="6019800" cy="1752600"/>
          </a:xfrm>
          <a:custGeom>
            <a:avLst/>
            <a:gdLst>
              <a:gd name="T0" fmla="*/ 244978 w 6019800"/>
              <a:gd name="T1" fmla="*/ 940244 h 1752600"/>
              <a:gd name="T2" fmla="*/ 6017181 w 6019800"/>
              <a:gd name="T3" fmla="*/ 839754 h 1752600"/>
              <a:gd name="T4" fmla="*/ 5449680 w 6019800"/>
              <a:gd name="T5" fmla="*/ 1184972 h 1752600"/>
              <a:gd name="T6" fmla="*/ 5473222 w 6019800"/>
              <a:gd name="T7" fmla="*/ 770934 h 1752600"/>
              <a:gd name="T8" fmla="*/ 1 60000 65536"/>
              <a:gd name="T9" fmla="*/ 0 60000 65536"/>
              <a:gd name="T10" fmla="*/ 1 60000 65536"/>
              <a:gd name="T11" fmla="*/ 2 60000 65536"/>
              <a:gd name="T12" fmla="*/ 881579 w 6019800"/>
              <a:gd name="T13" fmla="*/ 256662 h 1752600"/>
              <a:gd name="T14" fmla="*/ 5138221 w 6019800"/>
              <a:gd name="T15" fmla="*/ 1495938 h 175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19800" h="1752600">
                <a:moveTo>
                  <a:pt x="9452" y="945691"/>
                </a:moveTo>
                <a:lnTo>
                  <a:pt x="9451" y="945691"/>
                </a:lnTo>
                <a:cubicBezTo>
                  <a:pt x="3153" y="922606"/>
                  <a:pt x="0" y="899457"/>
                  <a:pt x="0" y="876300"/>
                </a:cubicBezTo>
                <a:cubicBezTo>
                  <a:pt x="0" y="392332"/>
                  <a:pt x="1347578" y="0"/>
                  <a:pt x="3009900" y="0"/>
                </a:cubicBezTo>
                <a:cubicBezTo>
                  <a:pt x="4623393" y="0"/>
                  <a:pt x="5949888" y="370410"/>
                  <a:pt x="6017181" y="839753"/>
                </a:cubicBezTo>
                <a:lnTo>
                  <a:pt x="6017181" y="839754"/>
                </a:lnTo>
                <a:lnTo>
                  <a:pt x="5449680" y="1184972"/>
                </a:lnTo>
                <a:lnTo>
                  <a:pt x="5473222" y="770934"/>
                </a:lnTo>
                <a:lnTo>
                  <a:pt x="5473222" y="770933"/>
                </a:lnTo>
                <a:cubicBezTo>
                  <a:pt x="5178561" y="589219"/>
                  <a:pt x="4166888" y="462581"/>
                  <a:pt x="3009901" y="462581"/>
                </a:cubicBezTo>
                <a:cubicBezTo>
                  <a:pt x="1603055" y="462581"/>
                  <a:pt x="462582" y="647809"/>
                  <a:pt x="462582" y="876300"/>
                </a:cubicBezTo>
                <a:cubicBezTo>
                  <a:pt x="462582" y="895814"/>
                  <a:pt x="471082" y="915303"/>
                  <a:pt x="488020" y="934622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5609" name="TextBox 13">
            <a:extLst>
              <a:ext uri="{FF2B5EF4-FFF2-40B4-BE49-F238E27FC236}">
                <a16:creationId xmlns:a16="http://schemas.microsoft.com/office/drawing/2014/main" id="{B4E367ED-B365-E449-8D2E-5A8E9FF8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160" y="5006777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000FF"/>
                </a:solidFill>
              </a:rPr>
              <a:t>L’esponente raddoppia</a:t>
            </a:r>
          </a:p>
        </p:txBody>
      </p:sp>
    </p:spTree>
    <p:extLst>
      <p:ext uri="{BB962C8B-B14F-4D97-AF65-F5344CB8AC3E}">
        <p14:creationId xmlns:p14="http://schemas.microsoft.com/office/powerpoint/2010/main" val="33276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0CA07795-5913-6A44-B3E9-6D1AC336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5" y="64833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6629" name="Slide Number Placeholder 6">
            <a:extLst>
              <a:ext uri="{FF2B5EF4-FFF2-40B4-BE49-F238E27FC236}">
                <a16:creationId xmlns:a16="http://schemas.microsoft.com/office/drawing/2014/main" id="{6ADA9D62-1C78-8148-8474-4BEC73AF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A7B85D-402B-5140-ACB0-5DCA9CAB7C91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26630" name="TextBox 10">
            <a:extLst>
              <a:ext uri="{FF2B5EF4-FFF2-40B4-BE49-F238E27FC236}">
                <a16:creationId xmlns:a16="http://schemas.microsoft.com/office/drawing/2014/main" id="{731D7E0E-D436-D946-A42A-F7CDAF59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94714"/>
            <a:ext cx="630483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Che succede se ‘torno indietro’ con l’estrazione di radice quadrata? </a:t>
            </a:r>
          </a:p>
        </p:txBody>
      </p:sp>
      <p:pic>
        <p:nvPicPr>
          <p:cNvPr id="26631" name="Picture 14" descr="Immagine 3.png">
            <a:extLst>
              <a:ext uri="{FF2B5EF4-FFF2-40B4-BE49-F238E27FC236}">
                <a16:creationId xmlns:a16="http://schemas.microsoft.com/office/drawing/2014/main" id="{08AD2526-916B-3948-BB96-3CCE557B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1772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ircular Arrow 19">
            <a:extLst>
              <a:ext uri="{FF2B5EF4-FFF2-40B4-BE49-F238E27FC236}">
                <a16:creationId xmlns:a16="http://schemas.microsoft.com/office/drawing/2014/main" id="{2C16FD26-07AE-0948-9771-210D89709B0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410200" y="3352800"/>
            <a:ext cx="3276600" cy="1828800"/>
          </a:xfrm>
          <a:custGeom>
            <a:avLst/>
            <a:gdLst>
              <a:gd name="T0" fmla="*/ 461451 w 3276600"/>
              <a:gd name="T1" fmla="*/ 1291946 h 1828800"/>
              <a:gd name="T2" fmla="*/ 3273116 w 3276600"/>
              <a:gd name="T3" fmla="*/ 973998 h 1828800"/>
              <a:gd name="T4" fmla="*/ 2803756 w 3276600"/>
              <a:gd name="T5" fmla="*/ 1300220 h 1828800"/>
              <a:gd name="T6" fmla="*/ 2790752 w 3276600"/>
              <a:gd name="T7" fmla="*/ 814313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479847 w 3276600"/>
              <a:gd name="T13" fmla="*/ 267822 h 1828800"/>
              <a:gd name="T14" fmla="*/ 2796753 w 3276600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6600" h="1828800">
                <a:moveTo>
                  <a:pt x="217916" y="1370074"/>
                </a:moveTo>
                <a:lnTo>
                  <a:pt x="217915" y="1370074"/>
                </a:lnTo>
                <a:cubicBezTo>
                  <a:pt x="75137" y="1231431"/>
                  <a:pt x="0" y="1074313"/>
                  <a:pt x="0" y="914400"/>
                </a:cubicBezTo>
                <a:cubicBezTo>
                  <a:pt x="0" y="409390"/>
                  <a:pt x="733491" y="0"/>
                  <a:pt x="1638300" y="0"/>
                </a:cubicBezTo>
                <a:cubicBezTo>
                  <a:pt x="2543108" y="0"/>
                  <a:pt x="3276600" y="409390"/>
                  <a:pt x="3276600" y="914400"/>
                </a:cubicBezTo>
                <a:cubicBezTo>
                  <a:pt x="3276600" y="934281"/>
                  <a:pt x="3275438" y="954157"/>
                  <a:pt x="3273116" y="973997"/>
                </a:cubicBezTo>
                <a:lnTo>
                  <a:pt x="3273116" y="973998"/>
                </a:lnTo>
                <a:lnTo>
                  <a:pt x="2803756" y="1300220"/>
                </a:lnTo>
                <a:lnTo>
                  <a:pt x="2790752" y="814313"/>
                </a:lnTo>
                <a:lnTo>
                  <a:pt x="2790751" y="814313"/>
                </a:lnTo>
                <a:cubicBezTo>
                  <a:pt x="2669762" y="605561"/>
                  <a:pt x="2190981" y="457200"/>
                  <a:pt x="1638300" y="457200"/>
                </a:cubicBezTo>
                <a:cubicBezTo>
                  <a:pt x="985996" y="457200"/>
                  <a:pt x="457200" y="661895"/>
                  <a:pt x="457200" y="914400"/>
                </a:cubicBezTo>
                <a:cubicBezTo>
                  <a:pt x="457200" y="1020930"/>
                  <a:pt x="553302" y="1124117"/>
                  <a:pt x="728912" y="120614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6633" name="TextBox 20">
            <a:extLst>
              <a:ext uri="{FF2B5EF4-FFF2-40B4-BE49-F238E27FC236}">
                <a16:creationId xmlns:a16="http://schemas.microsoft.com/office/drawing/2014/main" id="{3C630DEA-FC1F-EA47-8601-DE10736C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66" y="4664028"/>
            <a:ext cx="2440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FF0000"/>
                </a:solidFill>
              </a:rPr>
              <a:t>dimezza l’esponente </a:t>
            </a:r>
          </a:p>
        </p:txBody>
      </p:sp>
      <p:sp>
        <p:nvSpPr>
          <p:cNvPr id="22" name="Circular Arrow 21">
            <a:extLst>
              <a:ext uri="{FF2B5EF4-FFF2-40B4-BE49-F238E27FC236}">
                <a16:creationId xmlns:a16="http://schemas.microsoft.com/office/drawing/2014/main" id="{39FCD9A9-CB05-2F45-9BBC-1AAF1377028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62000" y="3505200"/>
            <a:ext cx="3743325" cy="1828800"/>
          </a:xfrm>
          <a:custGeom>
            <a:avLst/>
            <a:gdLst>
              <a:gd name="T0" fmla="*/ 568940 w 3743325"/>
              <a:gd name="T1" fmla="*/ 1332327 h 1828800"/>
              <a:gd name="T2" fmla="*/ 3740998 w 3743325"/>
              <a:gd name="T3" fmla="*/ 959985 h 1828800"/>
              <a:gd name="T4" fmla="*/ 3238780 w 3743325"/>
              <a:gd name="T5" fmla="*/ 1294809 h 1828800"/>
              <a:gd name="T6" fmla="*/ 3259424 w 3743325"/>
              <a:gd name="T7" fmla="*/ 825984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548197 w 3743325"/>
              <a:gd name="T13" fmla="*/ 267822 h 1828800"/>
              <a:gd name="T14" fmla="*/ 3195128 w 3743325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3325" h="1828800">
                <a:moveTo>
                  <a:pt x="307157" y="1416310"/>
                </a:moveTo>
                <a:lnTo>
                  <a:pt x="307156" y="1416310"/>
                </a:lnTo>
                <a:cubicBezTo>
                  <a:pt x="106767" y="1267222"/>
                  <a:pt x="0" y="1092757"/>
                  <a:pt x="0" y="914400"/>
                </a:cubicBezTo>
                <a:cubicBezTo>
                  <a:pt x="0" y="409390"/>
                  <a:pt x="837972" y="0"/>
                  <a:pt x="1871663" y="0"/>
                </a:cubicBezTo>
                <a:cubicBezTo>
                  <a:pt x="2905353" y="0"/>
                  <a:pt x="3743326" y="409390"/>
                  <a:pt x="3743326" y="914400"/>
                </a:cubicBezTo>
                <a:cubicBezTo>
                  <a:pt x="3743326" y="929602"/>
                  <a:pt x="3742550" y="944801"/>
                  <a:pt x="3740998" y="959984"/>
                </a:cubicBezTo>
                <a:lnTo>
                  <a:pt x="3740998" y="959985"/>
                </a:lnTo>
                <a:lnTo>
                  <a:pt x="3238780" y="1294809"/>
                </a:lnTo>
                <a:lnTo>
                  <a:pt x="3259424" y="825984"/>
                </a:lnTo>
                <a:lnTo>
                  <a:pt x="3259423" y="825984"/>
                </a:lnTo>
                <a:cubicBezTo>
                  <a:pt x="3128747" y="611689"/>
                  <a:pt x="2547390" y="457200"/>
                  <a:pt x="1871662" y="457200"/>
                </a:cubicBezTo>
                <a:cubicBezTo>
                  <a:pt x="1090475" y="457200"/>
                  <a:pt x="457199" y="661895"/>
                  <a:pt x="457199" y="914400"/>
                </a:cubicBezTo>
                <a:cubicBezTo>
                  <a:pt x="457199" y="1035061"/>
                  <a:pt x="604765" y="1150830"/>
                  <a:pt x="867731" y="123647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6635" name="TextBox 22">
            <a:extLst>
              <a:ext uri="{FF2B5EF4-FFF2-40B4-BE49-F238E27FC236}">
                <a16:creationId xmlns:a16="http://schemas.microsoft.com/office/drawing/2014/main" id="{975F9DBC-920B-FE42-BAE5-4D534755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4876800"/>
            <a:ext cx="269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FF0000"/>
                </a:solidFill>
              </a:rPr>
              <a:t>d</a:t>
            </a:r>
            <a:r>
              <a:rPr lang="it-IT" altLang="it-IT" sz="1800" b="1" dirty="0">
                <a:solidFill>
                  <a:srgbClr val="FF0000"/>
                </a:solidFill>
              </a:rPr>
              <a:t>imezza l’esponente </a:t>
            </a:r>
          </a:p>
        </p:txBody>
      </p:sp>
      <p:sp>
        <p:nvSpPr>
          <p:cNvPr id="26636" name="TextBox 23">
            <a:extLst>
              <a:ext uri="{FF2B5EF4-FFF2-40B4-BE49-F238E27FC236}">
                <a16:creationId xmlns:a16="http://schemas.microsoft.com/office/drawing/2014/main" id="{BAA6D925-0C58-E54A-B07E-A7CFD320A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15" y="5466546"/>
            <a:ext cx="741681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L’estrazione di radice quadrata ha l’effetto di dimezzare l’esponente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EC29B52-2470-B549-B371-73C85A919416}"/>
              </a:ext>
            </a:extLst>
          </p:cNvPr>
          <p:cNvSpPr txBox="1">
            <a:spLocks/>
          </p:cNvSpPr>
          <p:nvPr/>
        </p:nvSpPr>
        <p:spPr bwMode="auto">
          <a:xfrm>
            <a:off x="601851" y="197635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potenze ad esponente frazionario </a:t>
            </a:r>
          </a:p>
        </p:txBody>
      </p:sp>
    </p:spTree>
    <p:extLst>
      <p:ext uri="{BB962C8B-B14F-4D97-AF65-F5344CB8AC3E}">
        <p14:creationId xmlns:p14="http://schemas.microsoft.com/office/powerpoint/2010/main" val="353174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734992E6-6623-C044-8C19-CBFA50F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7653" name="Title 4">
            <a:extLst>
              <a:ext uri="{FF2B5EF4-FFF2-40B4-BE49-F238E27FC236}">
                <a16:creationId xmlns:a16="http://schemas.microsoft.com/office/drawing/2014/main" id="{5D9BD46C-537A-6341-80B7-15BA07DA3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91" y="70777"/>
            <a:ext cx="7772400" cy="914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potenze ad esponente frazionario </a:t>
            </a:r>
          </a:p>
        </p:txBody>
      </p:sp>
      <p:sp>
        <p:nvSpPr>
          <p:cNvPr id="27655" name="Slide Number Placeholder 6">
            <a:extLst>
              <a:ext uri="{FF2B5EF4-FFF2-40B4-BE49-F238E27FC236}">
                <a16:creationId xmlns:a16="http://schemas.microsoft.com/office/drawing/2014/main" id="{381C9C75-4EB2-A44D-9DA0-501577A5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1852BF-003D-A043-8CBE-717CF43AEF37}" type="slidenum">
              <a:rPr lang="it-IT" altLang="it-IT" sz="1400"/>
              <a:pPr eaLnBrk="1" hangingPunct="1"/>
              <a:t>18</a:t>
            </a:fld>
            <a:endParaRPr lang="it-IT" altLang="it-IT" sz="1400" dirty="0"/>
          </a:p>
        </p:txBody>
      </p:sp>
      <p:sp>
        <p:nvSpPr>
          <p:cNvPr id="27658" name="TextBox 17">
            <a:extLst>
              <a:ext uri="{FF2B5EF4-FFF2-40B4-BE49-F238E27FC236}">
                <a16:creationId xmlns:a16="http://schemas.microsoft.com/office/drawing/2014/main" id="{CA6D238D-E182-6041-A682-456C862E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91" y="4310872"/>
            <a:ext cx="7543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Se nel radicale non compare </a:t>
            </a:r>
            <a:r>
              <a:rPr lang="it-IT" altLang="it-IT" b="1" i="1" dirty="0" err="1">
                <a:solidFill>
                  <a:srgbClr val="FF0000"/>
                </a:solidFill>
              </a:rPr>
              <a:t>n</a:t>
            </a:r>
            <a:r>
              <a:rPr lang="it-IT" altLang="it-IT" b="1" dirty="0">
                <a:solidFill>
                  <a:srgbClr val="FF0000"/>
                </a:solidFill>
              </a:rPr>
              <a:t>, è sottinteso </a:t>
            </a:r>
            <a:r>
              <a:rPr lang="it-IT" altLang="it-IT" b="1" i="1" dirty="0" err="1">
                <a:solidFill>
                  <a:srgbClr val="FF0000"/>
                </a:solidFill>
              </a:rPr>
              <a:t>n</a:t>
            </a:r>
            <a:r>
              <a:rPr lang="it-IT" altLang="it-IT" b="1" i="1" dirty="0">
                <a:solidFill>
                  <a:srgbClr val="FF0000"/>
                </a:solidFill>
              </a:rPr>
              <a:t> = 2</a:t>
            </a:r>
            <a:r>
              <a:rPr lang="it-IT" altLang="it-IT" b="1" dirty="0">
                <a:solidFill>
                  <a:srgbClr val="FF0000"/>
                </a:solidFill>
              </a:rPr>
              <a:t>.</a:t>
            </a:r>
            <a:br>
              <a:rPr lang="it-IT" altLang="it-IT" b="1" dirty="0">
                <a:solidFill>
                  <a:srgbClr val="FF0000"/>
                </a:solidFill>
              </a:rPr>
            </a:br>
            <a:r>
              <a:rPr lang="it-IT" altLang="it-IT" b="1" dirty="0">
                <a:solidFill>
                  <a:srgbClr val="FF0000"/>
                </a:solidFill>
              </a:rPr>
              <a:t>Se nel radicale non compare </a:t>
            </a:r>
            <a:r>
              <a:rPr lang="it-IT" altLang="it-IT" b="1" i="1" dirty="0" err="1">
                <a:solidFill>
                  <a:srgbClr val="FF0000"/>
                </a:solidFill>
              </a:rPr>
              <a:t>p</a:t>
            </a:r>
            <a:r>
              <a:rPr lang="it-IT" altLang="it-IT" b="1" dirty="0">
                <a:solidFill>
                  <a:srgbClr val="FF0000"/>
                </a:solidFill>
              </a:rPr>
              <a:t>, è sottinteso </a:t>
            </a:r>
            <a:r>
              <a:rPr lang="it-IT" altLang="it-IT" b="1" i="1" dirty="0" err="1">
                <a:solidFill>
                  <a:srgbClr val="FF0000"/>
                </a:solidFill>
              </a:rPr>
              <a:t>p</a:t>
            </a:r>
            <a:r>
              <a:rPr lang="it-IT" altLang="it-IT" b="1" dirty="0">
                <a:solidFill>
                  <a:srgbClr val="FF0000"/>
                </a:solidFill>
              </a:rPr>
              <a:t> = 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271A62-9464-C246-9912-2810CC2D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35234"/>
            <a:ext cx="5773998" cy="10648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ECEABF-997D-504E-AAE9-8A58E504A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11"/>
          <a:stretch/>
        </p:blipFill>
        <p:spPr>
          <a:xfrm>
            <a:off x="1835696" y="3501008"/>
            <a:ext cx="4320480" cy="816385"/>
          </a:xfrm>
          <a:prstGeom prst="rect">
            <a:avLst/>
          </a:prstGeom>
        </p:spPr>
      </p:pic>
      <p:sp>
        <p:nvSpPr>
          <p:cNvPr id="12" name="TextBox 23">
            <a:extLst>
              <a:ext uri="{FF2B5EF4-FFF2-40B4-BE49-F238E27FC236}">
                <a16:creationId xmlns:a16="http://schemas.microsoft.com/office/drawing/2014/main" id="{2655A595-592D-F64F-9118-254B5855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955826"/>
            <a:ext cx="895848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L’estrazione di radice quadrata divide per 2 l’esponente.</a:t>
            </a:r>
            <a:br>
              <a:rPr lang="it-IT" altLang="it-IT" b="1" dirty="0"/>
            </a:br>
            <a:r>
              <a:rPr lang="it-IT" altLang="it-IT" b="1" dirty="0"/>
              <a:t>E così, l’estrazione di radice cubica divide per 3 l’esponente.</a:t>
            </a:r>
            <a:br>
              <a:rPr lang="it-IT" altLang="it-IT" b="1" dirty="0"/>
            </a:br>
            <a:r>
              <a:rPr lang="it-IT" altLang="it-IT" b="1" dirty="0"/>
              <a:t>E comincio a scrivere.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4FD268D-C9BA-664D-86F1-E33B8AA8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27" y="5232032"/>
            <a:ext cx="7507429" cy="892552"/>
          </a:xfrm>
          <a:prstGeom prst="rect">
            <a:avLst/>
          </a:prstGeom>
          <a:solidFill>
            <a:srgbClr val="FFFFED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In questa lezione penso di sostituire alla lettera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 dirty="0"/>
              <a:t> solo numeri razionali positivi. </a:t>
            </a:r>
          </a:p>
        </p:txBody>
      </p:sp>
    </p:spTree>
    <p:extLst>
      <p:ext uri="{BB962C8B-B14F-4D97-AF65-F5344CB8AC3E}">
        <p14:creationId xmlns:p14="http://schemas.microsoft.com/office/powerpoint/2010/main" val="197254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61517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Nuovi simboli per estrazione di radice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5090B82-02D4-7647-A969-3A40BF83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38199"/>
            <a:ext cx="2527300" cy="13589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67F1BD3-373F-2942-BE80-FAA01396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80" y="3986825"/>
            <a:ext cx="2552700" cy="14224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5F07565-88EB-6D49-B8B2-D83F03AB6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928" y="1738198"/>
            <a:ext cx="2105156" cy="125875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F012A35E-18E5-944D-98DB-4B8BEF04E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759" y="3986825"/>
            <a:ext cx="2077453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9E0CB42-AFEC-0F47-A96C-5AFFF56525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6835775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Difficoltà dei radicali  </a:t>
            </a: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5B8114B6-30A7-3341-BDF6-3F782835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4588" name="TextBox 34">
            <a:extLst>
              <a:ext uri="{FF2B5EF4-FFF2-40B4-BE49-F238E27FC236}">
                <a16:creationId xmlns:a16="http://schemas.microsoft.com/office/drawing/2014/main" id="{10A895E9-9D08-814C-B117-D53AAE4B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13176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200" b="1" dirty="0"/>
              <a:t>2. Quando si usa il computer, alcuni software non utilizzano il simbolo di radicale.</a:t>
            </a:r>
          </a:p>
        </p:txBody>
      </p:sp>
      <p:sp>
        <p:nvSpPr>
          <p:cNvPr id="24589" name="TextBox 35">
            <a:extLst>
              <a:ext uri="{FF2B5EF4-FFF2-40B4-BE49-F238E27FC236}">
                <a16:creationId xmlns:a16="http://schemas.microsoft.com/office/drawing/2014/main" id="{D0CCBC06-8480-5944-89B2-3BFDC872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42" y="999610"/>
            <a:ext cx="8507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La scrittura dei radicali pone varie difficoltà, come ad esempio:</a:t>
            </a:r>
          </a:p>
        </p:txBody>
      </p:sp>
      <p:sp>
        <p:nvSpPr>
          <p:cNvPr id="24590" name="Slide Number Placeholder 36">
            <a:extLst>
              <a:ext uri="{FF2B5EF4-FFF2-40B4-BE49-F238E27FC236}">
                <a16:creationId xmlns:a16="http://schemas.microsoft.com/office/drawing/2014/main" id="{0657D46B-2078-C041-A3AC-8DE2B59A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0B80B3-8AFD-B74A-88DD-5CE8F178048E}" type="slidenum">
              <a:rPr lang="it-IT" altLang="it-IT" sz="1400"/>
              <a:pPr eaLnBrk="1" hangingPunct="1"/>
              <a:t>2</a:t>
            </a:fld>
            <a:endParaRPr lang="it-IT" alt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C13BCA-9F6F-5D46-B90C-B1E0F7A3A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8" b="5671"/>
          <a:stretch/>
        </p:blipFill>
        <p:spPr>
          <a:xfrm>
            <a:off x="69742" y="1953716"/>
            <a:ext cx="8964488" cy="28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38336"/>
            <a:ext cx="7772400" cy="61517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Un’analogia 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24688147-28C7-9C4E-A201-EDA1D638773A}"/>
              </a:ext>
            </a:extLst>
          </p:cNvPr>
          <p:cNvGrpSpPr/>
          <p:nvPr/>
        </p:nvGrpSpPr>
        <p:grpSpPr>
          <a:xfrm>
            <a:off x="230560" y="998956"/>
            <a:ext cx="8734226" cy="5070743"/>
            <a:chOff x="230560" y="998956"/>
            <a:chExt cx="8734226" cy="5070743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4CB70CD3-649C-C649-8A89-4EE86BB1D792}"/>
                </a:ext>
              </a:extLst>
            </p:cNvPr>
            <p:cNvSpPr txBox="1"/>
            <p:nvPr/>
          </p:nvSpPr>
          <p:spPr>
            <a:xfrm>
              <a:off x="1418084" y="998956"/>
              <a:ext cx="6201916" cy="523220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La divisione dai numeri naturali ai razionali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AF9686C-B5FE-2D4E-8E7E-F67C89B9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560" y="2436155"/>
              <a:ext cx="1872208" cy="60178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44E1FB6-DB4A-9E49-917D-428D65CF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0632" y="1709567"/>
              <a:ext cx="5835228" cy="1943438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45C26DC-4589-1242-97BA-B8E304D089A4}"/>
                </a:ext>
              </a:extLst>
            </p:cNvPr>
            <p:cNvSpPr/>
            <p:nvPr/>
          </p:nvSpPr>
          <p:spPr>
            <a:xfrm>
              <a:off x="537270" y="3976754"/>
              <a:ext cx="8427516" cy="523220"/>
            </a:xfrm>
            <a:prstGeom prst="rect">
              <a:avLst/>
            </a:prstGeom>
            <a:solidFill>
              <a:srgbClr val="FFFFED"/>
            </a:solidFill>
          </p:spPr>
          <p:txBody>
            <a:bodyPr wrap="square">
              <a:spAutoFit/>
            </a:bodyPr>
            <a:lstStyle/>
            <a:p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L’estrazione di radice dai numeri razionali agli  irrazionali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6F46DBE-32E9-6A4D-A7AB-CEF6D20BE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044" y="5004299"/>
              <a:ext cx="1231900" cy="7366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C8364EFC-6D3D-2142-8D7E-ABE2E16A2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0632" y="4837799"/>
              <a:ext cx="5499100" cy="123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63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423511"/>
            <a:ext cx="7772400" cy="61517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Linguaggio matematico  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EDBD9A8-BCD1-5346-82CD-34C5041EAB87}"/>
              </a:ext>
            </a:extLst>
          </p:cNvPr>
          <p:cNvGrpSpPr/>
          <p:nvPr/>
        </p:nvGrpSpPr>
        <p:grpSpPr>
          <a:xfrm>
            <a:off x="1089596" y="1196752"/>
            <a:ext cx="7658868" cy="4093428"/>
            <a:chOff x="1089596" y="1196752"/>
            <a:chExt cx="7658868" cy="4093428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6CE236B-51BE-0E4D-8465-30381DD75B0B}"/>
                </a:ext>
              </a:extLst>
            </p:cNvPr>
            <p:cNvSpPr txBox="1"/>
            <p:nvPr/>
          </p:nvSpPr>
          <p:spPr>
            <a:xfrm>
              <a:off x="1089596" y="1196752"/>
              <a:ext cx="765886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Negli sviluppi successivi della matematica e del suo linguaggio, gli esponenti frazionari si diffondono, ma non sostituiscono il simbolo </a:t>
              </a:r>
              <a:r>
                <a:rPr lang="it-IT" sz="3600" b="1" baseline="-25000" dirty="0"/>
                <a:t>⎷    , </a:t>
              </a:r>
              <a:r>
                <a:rPr lang="it-IT" sz="2800" b="1" dirty="0"/>
                <a:t>anche per indicare l’operazione di estrazione di radice.</a:t>
              </a:r>
            </a:p>
            <a:p>
              <a:r>
                <a:rPr lang="it-IT" sz="800" b="1" dirty="0"/>
                <a:t> </a:t>
              </a:r>
            </a:p>
            <a:p>
              <a:r>
                <a:rPr lang="it-IT" sz="2800" b="1" dirty="0"/>
                <a:t>Così troviamo nei testi e nelle applicazioni entrambi i simboli: in ogni situazione si sceglie quello che rende più agevole la scrittura, i calcoli, le dimostrazioni, …</a:t>
              </a:r>
            </a:p>
          </p:txBody>
        </p: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A9D7F3E8-600F-F249-9714-7AD1F01EA7DA}"/>
                </a:ext>
              </a:extLst>
            </p:cNvPr>
            <p:cNvCxnSpPr>
              <a:cxnSpLocks/>
            </p:cNvCxnSpPr>
            <p:nvPr/>
          </p:nvCxnSpPr>
          <p:spPr>
            <a:xfrm>
              <a:off x="5508104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67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503" y="1503143"/>
            <a:ext cx="7772400" cy="615178"/>
          </a:xfrm>
        </p:spPr>
        <p:txBody>
          <a:bodyPr/>
          <a:lstStyle/>
          <a:p>
            <a:pPr marL="1600200" indent="-1590675" algn="l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Attività: radicali e potenze con esponente frazionario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3C605D-9867-884F-8E4F-86FB625CB808}"/>
              </a:ext>
            </a:extLst>
          </p:cNvPr>
          <p:cNvSpPr txBox="1"/>
          <p:nvPr/>
        </p:nvSpPr>
        <p:spPr>
          <a:xfrm>
            <a:off x="1031051" y="2964871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Completa la scheda di lavoro per consolidare i nuovi simboli introdotti</a:t>
            </a:r>
          </a:p>
        </p:txBody>
      </p:sp>
    </p:spTree>
    <p:extLst>
      <p:ext uri="{BB962C8B-B14F-4D97-AF65-F5344CB8AC3E}">
        <p14:creationId xmlns:p14="http://schemas.microsoft.com/office/powerpoint/2010/main" val="188401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2420888"/>
            <a:ext cx="4759671" cy="615178"/>
          </a:xfrm>
        </p:spPr>
        <p:txBody>
          <a:bodyPr/>
          <a:lstStyle/>
          <a:p>
            <a:pPr marL="53975" algn="l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ottenuto?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484876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BF3AF3-32B2-9044-9D23-9899EA4E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76672"/>
            <a:ext cx="8884096" cy="864096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Potenze con esponente frazionario e radicali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444B82-3A2E-1A48-B346-D2E72BE5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5" y="1484784"/>
            <a:ext cx="866637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6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25</a:t>
            </a:fld>
            <a:endParaRPr lang="it-IT" altLang="it-IT" sz="14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BF3AF3-32B2-9044-9D23-9899EA4E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76672"/>
            <a:ext cx="8884096" cy="864096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Potenze con esponente frazionario e radicali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A8AE05-3546-B645-8B0B-BEB1F70D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2" y="1484784"/>
            <a:ext cx="8820472" cy="37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538" y="63961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660" y="3129926"/>
            <a:ext cx="6336704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Un’idea di Newton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662FDE6-C112-5142-B1E4-928C2ED0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606" y="4132081"/>
            <a:ext cx="6808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Un’idea di Newton porta a ridurre queste difficoltà: introdurre nuovi simboli legati all’elevazione a potenza.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A815785-6079-C44D-AE48-E2A100F1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12167"/>
            <a:ext cx="2520280" cy="25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6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538" y="63961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262" y="2564904"/>
            <a:ext cx="6336704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Richiamo quello che già sai sull’elevazione a potenza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46071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44500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L’elevazione a potenza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31E9029D-EAFE-D64C-8EE0-5658A4D5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14732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È la scrittura abbreviata di una moltiplicazione ripetuta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AF6763-F044-4E4A-8428-5B3A8AFA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894919"/>
            <a:ext cx="3933134" cy="22492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4E6507-C8CD-894F-BF70-6A0277C363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026"/>
          <a:stretch/>
        </p:blipFill>
        <p:spPr>
          <a:xfrm>
            <a:off x="4304083" y="3260204"/>
            <a:ext cx="4396161" cy="18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77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44500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L’elevazione a potenza. Esempi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31E9029D-EAFE-D64C-8EE0-5658A4D5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964" y="1220351"/>
            <a:ext cx="3060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Altri esempi</a:t>
            </a:r>
          </a:p>
        </p:txBody>
      </p:sp>
      <p:sp>
        <p:nvSpPr>
          <p:cNvPr id="17417" name="TextBox 12">
            <a:extLst>
              <a:ext uri="{FF2B5EF4-FFF2-40B4-BE49-F238E27FC236}">
                <a16:creationId xmlns:a16="http://schemas.microsoft.com/office/drawing/2014/main" id="{C15F616B-95C3-5042-9C43-226C85AF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332" y="4081955"/>
            <a:ext cx="3949700" cy="646331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E posso trovare 3</a:t>
            </a:r>
            <a:r>
              <a:rPr lang="it-IT" altLang="it-IT" sz="3600" b="1" baseline="30000" dirty="0"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1015BF-1E1F-5049-8659-D2D7359F7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14" y="1968500"/>
            <a:ext cx="6400800" cy="1816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52B3F-E3A5-804D-A327-5AAA4BCEE5F1}"/>
              </a:ext>
            </a:extLst>
          </p:cNvPr>
          <p:cNvSpPr txBox="1"/>
          <p:nvPr/>
        </p:nvSpPr>
        <p:spPr>
          <a:xfrm>
            <a:off x="1032556" y="5024897"/>
            <a:ext cx="59877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Ha senso moltiplicare 0 volte 3 </a:t>
            </a:r>
            <a:r>
              <a:rPr lang="it-IT" sz="2800" b="1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7678697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518" y="485218"/>
            <a:ext cx="5646964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L’elevazione a potenza. Verso l’esponente 0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7" name="TextBox 12">
            <a:extLst>
              <a:ext uri="{FF2B5EF4-FFF2-40B4-BE49-F238E27FC236}">
                <a16:creationId xmlns:a16="http://schemas.microsoft.com/office/drawing/2014/main" id="{C15F616B-95C3-5042-9C43-226C85AF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093" y="1795244"/>
            <a:ext cx="3949700" cy="646331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E posso trovare 3</a:t>
            </a:r>
            <a:r>
              <a:rPr lang="it-IT" altLang="it-IT" sz="3600" b="1" baseline="30000" dirty="0"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52B3F-E3A5-804D-A327-5AAA4BCEE5F1}"/>
              </a:ext>
            </a:extLst>
          </p:cNvPr>
          <p:cNvSpPr txBox="1"/>
          <p:nvPr/>
        </p:nvSpPr>
        <p:spPr>
          <a:xfrm>
            <a:off x="1887769" y="2731759"/>
            <a:ext cx="6356639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</a:rPr>
              <a:t>Non ha senso moltiplicare 0 volte 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010D56-334D-C843-927E-8940BD4646E9}"/>
              </a:ext>
            </a:extLst>
          </p:cNvPr>
          <p:cNvSpPr txBox="1"/>
          <p:nvPr/>
        </p:nvSpPr>
        <p:spPr>
          <a:xfrm>
            <a:off x="1619672" y="3671113"/>
            <a:ext cx="650474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Ma in matematica posso ragionare per arrivare anche all’esponente 0</a:t>
            </a:r>
          </a:p>
        </p:txBody>
      </p:sp>
    </p:spTree>
    <p:extLst>
      <p:ext uri="{BB962C8B-B14F-4D97-AF65-F5344CB8AC3E}">
        <p14:creationId xmlns:p14="http://schemas.microsoft.com/office/powerpoint/2010/main" val="11698592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B98F0E-4516-5848-A84F-0922BBA11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06400"/>
            <a:ext cx="8667750" cy="6096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Ecco come si può ragionare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3D7956F0-6CCD-1C49-8224-F5E4400E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7FED4E9-3656-5745-B683-553B3459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19461" name="Picture 8" descr="Immagine 1.png">
            <a:extLst>
              <a:ext uri="{FF2B5EF4-FFF2-40B4-BE49-F238E27FC236}">
                <a16:creationId xmlns:a16="http://schemas.microsoft.com/office/drawing/2014/main" id="{A210A274-D39D-E64E-B53F-2586B72C7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168400"/>
            <a:ext cx="65405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DAE9875-1167-0746-963E-29B2456A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959DFD2-5A18-3E4B-8CE0-6A64D547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56124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AF9295E7-B8E8-6249-B5D3-349F34FB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43F8B92F-47F2-F441-B542-C76A3787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1508" name="Picture 5" descr="Immagine 2.png">
            <a:extLst>
              <a:ext uri="{FF2B5EF4-FFF2-40B4-BE49-F238E27FC236}">
                <a16:creationId xmlns:a16="http://schemas.microsoft.com/office/drawing/2014/main" id="{B33B1C95-74F3-2D49-BD6B-A7D903E17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0" y="985343"/>
            <a:ext cx="6448669" cy="44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>
            <a:extLst>
              <a:ext uri="{FF2B5EF4-FFF2-40B4-BE49-F238E27FC236}">
                <a16:creationId xmlns:a16="http://schemas.microsoft.com/office/drawing/2014/main" id="{0C1F5935-41E6-F846-A4EB-91601A729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632879"/>
            <a:ext cx="4267200" cy="646113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Così trovo</a:t>
            </a:r>
            <a:r>
              <a:rPr lang="it-IT" altLang="it-IT" sz="3600" dirty="0">
                <a:latin typeface="Times New Roman" panose="02020603050405020304" pitchFamily="18" charset="0"/>
              </a:rPr>
              <a:t>    </a:t>
            </a:r>
            <a:r>
              <a:rPr lang="it-IT" altLang="it-IT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dirty="0">
                <a:latin typeface="Times New Roman" panose="02020603050405020304" pitchFamily="18" charset="0"/>
              </a:rPr>
              <a:t> = </a:t>
            </a:r>
            <a:r>
              <a:rPr lang="it-IT" altLang="it-IT" sz="3600" b="1" dirty="0">
                <a:latin typeface="Times New Roman" panose="02020603050405020304" pitchFamily="18" charset="0"/>
              </a:rPr>
              <a:t>1</a:t>
            </a:r>
            <a:r>
              <a:rPr lang="it-IT" altLang="it-IT" sz="36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EAF9A7-99FD-6241-B5DB-6755FE60C8A3}"/>
              </a:ext>
            </a:extLst>
          </p:cNvPr>
          <p:cNvSpPr txBox="1"/>
          <p:nvPr/>
        </p:nvSpPr>
        <p:spPr>
          <a:xfrm>
            <a:off x="1966228" y="298553"/>
            <a:ext cx="469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Arrivo all’esponente 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D3294A-3588-6546-AD7C-C486875BCA91}"/>
              </a:ext>
            </a:extLst>
          </p:cNvPr>
          <p:cNvSpPr txBox="1"/>
          <p:nvPr/>
        </p:nvSpPr>
        <p:spPr>
          <a:xfrm>
            <a:off x="6307941" y="2036427"/>
            <a:ext cx="2378859" cy="1200329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Per passare da 3</a:t>
            </a:r>
            <a:r>
              <a:rPr lang="it-IT" sz="2400" b="1" baseline="30000" dirty="0"/>
              <a:t>1 </a:t>
            </a:r>
            <a:r>
              <a:rPr lang="it-IT" sz="2400" b="1" dirty="0"/>
              <a:t>a 3</a:t>
            </a:r>
            <a:r>
              <a:rPr lang="it-IT" sz="2400" b="1" baseline="30000" dirty="0"/>
              <a:t>0 </a:t>
            </a:r>
            <a:r>
              <a:rPr lang="it-IT" sz="2400" b="1" dirty="0"/>
              <a:t>divido la potenza per 3.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DDE64C-38BF-AF4C-A635-69596AA2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8607" y="645545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Daniela Valenti, 2021</a:t>
            </a: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E0E08F-710E-C049-B5D5-0F1BB302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14874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19349</TotalTime>
  <Words>768</Words>
  <Application>Microsoft Macintosh PowerPoint</Application>
  <PresentationFormat>Presentazione su schermo (4:3)</PresentationFormat>
  <Paragraphs>164</Paragraphs>
  <Slides>25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Cambria Math</vt:lpstr>
      <vt:lpstr>Times New Roman</vt:lpstr>
      <vt:lpstr>Struttura predefinita</vt:lpstr>
      <vt:lpstr>Radicali e potenze ad esponente frazionario</vt:lpstr>
      <vt:lpstr>Difficoltà dei radicali  </vt:lpstr>
      <vt:lpstr>Un’idea di Newton</vt:lpstr>
      <vt:lpstr>Richiamo quello che già sai sull’elevazione a potenza</vt:lpstr>
      <vt:lpstr>L’elevazione a potenza</vt:lpstr>
      <vt:lpstr>L’elevazione a potenza. Esempi</vt:lpstr>
      <vt:lpstr>L’elevazione a potenza. Verso l’esponente 0</vt:lpstr>
      <vt:lpstr>Ecco come si può ragionare</vt:lpstr>
      <vt:lpstr>Presentazione standard di PowerPoint</vt:lpstr>
      <vt:lpstr>Presentazione standard di PowerPoint</vt:lpstr>
      <vt:lpstr>Riprendo le potenze di 0</vt:lpstr>
      <vt:lpstr>Presentazione standard di PowerPoint</vt:lpstr>
      <vt:lpstr>Verso gli esponenti interi negativi</vt:lpstr>
      <vt:lpstr>Presentazione standard di PowerPoint</vt:lpstr>
      <vt:lpstr>Potenze con esponente intero negativo</vt:lpstr>
      <vt:lpstr>L’idea di Newton</vt:lpstr>
      <vt:lpstr>Presentazione standard di PowerPoint</vt:lpstr>
      <vt:lpstr>Le potenze ad esponente frazionario </vt:lpstr>
      <vt:lpstr>Nuovi simboli per estrazione di radice</vt:lpstr>
      <vt:lpstr>Un’analogia </vt:lpstr>
      <vt:lpstr>Linguaggio matematico  </vt:lpstr>
      <vt:lpstr>Attività: radicali e potenze con esponente frazionario</vt:lpstr>
      <vt:lpstr>Che cosa hai ottenuto?</vt:lpstr>
      <vt:lpstr>Potenze con esponente frazionario e radicali </vt:lpstr>
      <vt:lpstr>Potenze con esponente frazionario e radicali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570</cp:revision>
  <dcterms:created xsi:type="dcterms:W3CDTF">2016-08-02T07:43:57Z</dcterms:created>
  <dcterms:modified xsi:type="dcterms:W3CDTF">2023-10-10T10:48:00Z</dcterms:modified>
</cp:coreProperties>
</file>