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6" r:id="rId3"/>
    <p:sldId id="301" r:id="rId4"/>
    <p:sldId id="265" r:id="rId5"/>
    <p:sldId id="302" r:id="rId6"/>
    <p:sldId id="268" r:id="rId7"/>
    <p:sldId id="270" r:id="rId8"/>
    <p:sldId id="271" r:id="rId9"/>
    <p:sldId id="282" r:id="rId10"/>
    <p:sldId id="283" r:id="rId11"/>
    <p:sldId id="285" r:id="rId12"/>
    <p:sldId id="303" r:id="rId13"/>
    <p:sldId id="288" r:id="rId14"/>
    <p:sldId id="289" r:id="rId15"/>
    <p:sldId id="29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99" r:id="rId2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9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3918"/>
  </p:normalViewPr>
  <p:slideViewPr>
    <p:cSldViewPr>
      <p:cViewPr varScale="1">
        <p:scale>
          <a:sx n="85" d="100"/>
          <a:sy n="85" d="100"/>
        </p:scale>
        <p:origin x="152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BE872F-3676-F542-BD06-EFE80D4D2D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0424EC-6E19-364F-81A0-7F600FD96C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2D1AD2-6B90-9745-99A0-836F7050EB8F}" type="datetime1">
              <a:rPr lang="it-IT" altLang="it-IT"/>
              <a:pPr/>
              <a:t>23/07/22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CF1AE-BC01-D941-A711-3C0D52B202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3F92A-B349-7F44-869D-4219A20C22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21F7B8-E31A-234E-BA4F-D884848C6D0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FDAB79-F899-E94F-9618-CFCE791757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C1DBE8-FEFC-D34A-8C7F-A7E9CE08A15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D2E898-706A-A24D-9D7D-5A04E3C45685}" type="datetime1">
              <a:rPr lang="it-IT" altLang="it-IT"/>
              <a:pPr/>
              <a:t>23/07/22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27737FD-7703-124E-B12A-11D906E637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74DE48F-9DBB-D44F-A02A-C00C99A5E4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6D667-73E5-0347-AC65-185714E86C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D0F6E6-A137-A64C-A1A4-FCABB15BFB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09DA83-0CAA-654A-A7FF-CCC9E14E7C5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75B605-C76A-B247-877D-9AA703923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CCC21E-986E-0A43-BB99-80F96DDD0F17}" type="datetime1">
              <a:rPr lang="it-IT" altLang="it-IT" smtClean="0"/>
              <a:t>23/07/22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0E96B10-B614-1248-86E4-57251918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 e Daniela Valenti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0E92D2-E4E4-E94E-B4B2-74A51D6B8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B8BCC-EDA9-E847-B4CC-62FDD97D57E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88957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F201B3-FC79-4144-9AE0-5068F5DA5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D96AB0-0C1B-F044-BA33-88649A9AFEB8}" type="datetime1">
              <a:rPr lang="it-IT" altLang="it-IT" smtClean="0"/>
              <a:t>23/07/22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635620-001C-7045-90EE-98CED902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 e Daniela Valenti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1C62AD-B663-6943-8BC0-8DD4B2B90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65D73-2022-5A4C-B577-51CE69C5611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687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FE90DE-5660-BA42-A122-E4F00B578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2A9376-B02F-8946-A407-978044A4F42D}" type="datetime1">
              <a:rPr lang="it-IT" altLang="it-IT" smtClean="0"/>
              <a:t>23/07/22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BC4313-F2EA-1D48-B3C2-ACFD6A1AC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 e Daniela Valenti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558B93-7D57-6A4D-82E3-F565B949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5E232-566A-3841-9D56-2C942400A5F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1425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52E0D2-A3E8-FE4F-85E5-49EA5D9FF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A7ED3A-AC34-8C46-9E31-AEAA4438A77F}" type="datetime1">
              <a:rPr lang="it-IT" altLang="it-IT" smtClean="0"/>
              <a:t>23/07/22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938788-B6A9-1449-8FB6-CC899553E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 e Daniela Valenti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B89078-E076-9F49-B38B-65C2D217E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A7918-3D3E-E544-974E-35ED3228018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3010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A24349-44C4-2D4D-8DFC-4A9112885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AEF9CC-29E6-8149-B073-0629F506C8C5}" type="datetime1">
              <a:rPr lang="it-IT" altLang="it-IT" smtClean="0"/>
              <a:t>23/07/22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63F7EC-C932-564B-899C-DA08A2CA4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 e Daniela Valenti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C8B905-8FAB-8F49-8C34-96E3392F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4263D-60A6-1147-9340-FD1F996C47E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553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FFF0CA0D-BD8F-B94E-B239-8E92BAC5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3858D1-460F-BE48-A3B5-F88D3FBD3A9C}" type="datetime1">
              <a:rPr lang="it-IT" altLang="it-IT" smtClean="0"/>
              <a:t>23/07/22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BE190702-9D28-134F-B1EF-6429AA952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 e Daniela Valenti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85770C03-B272-4548-94E0-FF354B4DF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2290D-62EE-844F-AF04-8B3DCFD1AA0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8126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58E8C08B-820B-F749-91B2-03EFA7CA3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13BBE1-2BD3-4248-B279-B95B984275A1}" type="datetime1">
              <a:rPr lang="it-IT" altLang="it-IT" smtClean="0"/>
              <a:t>23/07/22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1C331B32-3E35-2C4E-A97F-8566B381A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 e Daniela Valenti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76F27C87-D377-0C4F-A112-000F05A5E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F23EA-8C86-CF46-A1B9-AE17C290B36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32156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8FB9D52A-5229-224A-8436-4227A677B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5E5ED5-4B70-0341-921B-52AD33934161}" type="datetime1">
              <a:rPr lang="it-IT" altLang="it-IT" smtClean="0"/>
              <a:t>23/07/22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E62A0FB9-34F7-794D-81D4-3B712AA37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 e Daniela Valenti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758EE350-2472-F14A-9A3B-C39A95F53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65BB1-D10D-8448-AD15-DE11F19061A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5985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EAEF5C29-3BAA-9949-A528-FD6BB2B50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2A190A-7C1B-EA46-A9B6-27E2F94DBA92}" type="datetime1">
              <a:rPr lang="it-IT" altLang="it-IT" smtClean="0"/>
              <a:t>23/07/22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F3586C62-FAD6-0B48-A7D5-B22A1D4A6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 e Daniela Valenti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6EE0663F-DCC2-624A-A967-579D0F77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CF8BD-B67B-8E49-B50D-2494B365CCB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6611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8172C568-73ED-C642-BA29-57859AF28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E1219F-6AD0-6D41-93C6-1C0DBE332D61}" type="datetime1">
              <a:rPr lang="it-IT" altLang="it-IT" smtClean="0"/>
              <a:t>23/07/22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BDF8A671-5FEA-9E47-935E-63B5AC772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 e Daniela Valenti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74E0776F-0D9A-6545-848B-DA60D1AD4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39266-1C6C-344E-A785-86B77491A9B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2416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7C0D01A5-5F65-924D-B843-2109B2FD5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62980E-21DB-2743-99DC-88A26DF45873}" type="datetime1">
              <a:rPr lang="it-IT" altLang="it-IT" smtClean="0"/>
              <a:t>23/07/22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29A8529F-8019-3C42-AF25-5E1E4830C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 e Daniela Valenti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DF3EC8FB-BE01-404F-B213-12302B11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127B7-F586-4542-BB6B-EC08067655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4876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EF4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2CFAABD8-E1C3-CA49-B246-84F4618E5C8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0A354789-7872-F240-9419-9754E25917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380A55-9AED-7F4A-B507-E3D0AA163A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0C30192-3C51-7345-9212-886E535AF9CE}" type="datetime1">
              <a:rPr lang="it-IT" altLang="it-IT" smtClean="0"/>
              <a:t>23/07/22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6AA5CC-AA36-614A-B5A7-A98F0B1D0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altLang="it-IT"/>
              <a:t>Stefano Volpe e Daniela Valenti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2C8A79-B8A9-B44E-85CF-F2FB8243C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FCE3955-5B9F-FF49-8A80-B420B02DB22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>
            <a:extLst>
              <a:ext uri="{FF2B5EF4-FFF2-40B4-BE49-F238E27FC236}">
                <a16:creationId xmlns:a16="http://schemas.microsoft.com/office/drawing/2014/main" id="{8E9C6D12-D776-2A46-B273-1AA7E3C71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2276872"/>
            <a:ext cx="8458200" cy="9906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ea typeface="ＭＳ Ｐゴシック" panose="020B0600070205080204" pitchFamily="34" charset="-128"/>
              </a:rPr>
              <a:t>Tre teoremi sulle funzioni derivabili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94E18F-C6C3-E940-A5B5-780D470A3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9C47546-1428-C14A-A02A-EA14470A19B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3">
            <a:extLst>
              <a:ext uri="{FF2B5EF4-FFF2-40B4-BE49-F238E27FC236}">
                <a16:creationId xmlns:a16="http://schemas.microsoft.com/office/drawing/2014/main" id="{7B350021-7BB1-6245-933C-5F8A644F8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195736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 e Daniela Valenti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>
            <a:extLst>
              <a:ext uri="{FF2B5EF4-FFF2-40B4-BE49-F238E27FC236}">
                <a16:creationId xmlns:a16="http://schemas.microsoft.com/office/drawing/2014/main" id="{B8F1B17C-F099-1E41-8DDD-7A3C6C8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33975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 e Daniela Valenti</a:t>
            </a:r>
          </a:p>
        </p:txBody>
      </p:sp>
      <p:sp>
        <p:nvSpPr>
          <p:cNvPr id="23555" name="Title 4">
            <a:extLst>
              <a:ext uri="{FF2B5EF4-FFF2-40B4-BE49-F238E27FC236}">
                <a16:creationId xmlns:a16="http://schemas.microsoft.com/office/drawing/2014/main" id="{F3FBC365-7B5A-DC45-9EB0-238437BA5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762000"/>
          </a:xfrm>
        </p:spPr>
        <p:txBody>
          <a:bodyPr anchor="t"/>
          <a:lstStyle/>
          <a:p>
            <a:r>
              <a:rPr lang="it-IT" altLang="it-IT" sz="40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Velocità media e velocità istantanea</a:t>
            </a:r>
            <a:br>
              <a:rPr lang="it-IT" altLang="it-IT" sz="40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</a:br>
            <a:endParaRPr lang="it-IT" altLang="it-IT" sz="4000" b="1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4591E73-25B1-314D-B0C3-9A5E0F28E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A491039-A3EE-AB46-841D-5E4F871ADAFA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AD5837-E867-1C41-BDD5-7F2FB7354AB1}"/>
              </a:ext>
            </a:extLst>
          </p:cNvPr>
          <p:cNvSpPr txBox="1"/>
          <p:nvPr/>
        </p:nvSpPr>
        <p:spPr>
          <a:xfrm>
            <a:off x="5873750" y="1481137"/>
            <a:ext cx="2209800" cy="830263"/>
          </a:xfrm>
          <a:prstGeom prst="rect">
            <a:avLst/>
          </a:prstGeom>
          <a:solidFill>
            <a:srgbClr val="FDFFE9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latin typeface="Arial Narrow" panose="020B0604020202020204" pitchFamily="34" charset="0"/>
              </a:rPr>
              <a:t>Possibile grafico </a:t>
            </a:r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alt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3558" name="Picture 18" descr="Schermata 2015-08-23 alle 19.51.17.png">
            <a:extLst>
              <a:ext uri="{FF2B5EF4-FFF2-40B4-BE49-F238E27FC236}">
                <a16:creationId xmlns:a16="http://schemas.microsoft.com/office/drawing/2014/main" id="{41945BCF-271E-5B4D-A7A9-392018380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3403600" cy="12700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19" descr="Schermata 2015-08-23 alle 19.51.25.png">
            <a:extLst>
              <a:ext uri="{FF2B5EF4-FFF2-40B4-BE49-F238E27FC236}">
                <a16:creationId xmlns:a16="http://schemas.microsoft.com/office/drawing/2014/main" id="{98C471DF-EEA0-044E-BBED-357E6105F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200"/>
            <a:ext cx="3124200" cy="1066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21" descr="Schermata 2015-08-23 alle 19.30.08.png">
            <a:extLst>
              <a:ext uri="{FF2B5EF4-FFF2-40B4-BE49-F238E27FC236}">
                <a16:creationId xmlns:a16="http://schemas.microsoft.com/office/drawing/2014/main" id="{47C5F70A-E8AD-1C4B-B81F-B4D507B24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2438400"/>
            <a:ext cx="389255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Footer Placeholder 3">
            <a:extLst>
              <a:ext uri="{FF2B5EF4-FFF2-40B4-BE49-F238E27FC236}">
                <a16:creationId xmlns:a16="http://schemas.microsoft.com/office/drawing/2014/main" id="{ED1D705E-7385-DB42-9F9E-AE95D86A2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33975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 e Daniela Valenti</a:t>
            </a:r>
          </a:p>
        </p:txBody>
      </p:sp>
      <p:sp>
        <p:nvSpPr>
          <p:cNvPr id="24580" name="Title 4">
            <a:extLst>
              <a:ext uri="{FF2B5EF4-FFF2-40B4-BE49-F238E27FC236}">
                <a16:creationId xmlns:a16="http://schemas.microsoft.com/office/drawing/2014/main" id="{CFFC3D26-B26C-0743-B35F-0B2CA7E87E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762000"/>
          </a:xfrm>
        </p:spPr>
        <p:txBody>
          <a:bodyPr anchor="t"/>
          <a:lstStyle/>
          <a:p>
            <a:r>
              <a:rPr lang="it-IT" altLang="it-IT" sz="4000" b="1">
                <a:latin typeface="Arial Narrow" panose="020B0604020202020204" pitchFamily="34" charset="0"/>
                <a:ea typeface="ＭＳ Ｐゴシック" panose="020B0600070205080204" pitchFamily="34" charset="-128"/>
              </a:rPr>
              <a:t>Teorema di Lagrange e velocità</a:t>
            </a:r>
            <a:br>
              <a:rPr lang="it-IT" altLang="it-IT" sz="4000" b="1">
                <a:latin typeface="Arial Narrow" panose="020B0604020202020204" pitchFamily="34" charset="0"/>
                <a:ea typeface="ＭＳ Ｐゴシック" panose="020B0600070205080204" pitchFamily="34" charset="-128"/>
              </a:rPr>
            </a:br>
            <a:endParaRPr lang="it-IT" altLang="it-IT" sz="4000" b="1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938C98F-B0D9-F24C-B677-C44B8C42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2CE9E0E-289A-434D-8AA3-C61A281B073C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4582" name="Picture 18" descr="Schermata 2015-08-23 alle 19.51.17.png">
            <a:extLst>
              <a:ext uri="{FF2B5EF4-FFF2-40B4-BE49-F238E27FC236}">
                <a16:creationId xmlns:a16="http://schemas.microsoft.com/office/drawing/2014/main" id="{947122B6-892C-9A49-B597-0498AD95F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76600"/>
            <a:ext cx="3233738" cy="12065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19" descr="Schermata 2015-08-23 alle 19.51.25.png">
            <a:extLst>
              <a:ext uri="{FF2B5EF4-FFF2-40B4-BE49-F238E27FC236}">
                <a16:creationId xmlns:a16="http://schemas.microsoft.com/office/drawing/2014/main" id="{4A286B17-3CEE-A44A-8ED0-937ECEE9E5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52800"/>
            <a:ext cx="2968625" cy="10128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4" name="TextBox 20">
            <a:extLst>
              <a:ext uri="{FF2B5EF4-FFF2-40B4-BE49-F238E27FC236}">
                <a16:creationId xmlns:a16="http://schemas.microsoft.com/office/drawing/2014/main" id="{28BB77AC-CF02-D649-9A14-95FACBC45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066800"/>
            <a:ext cx="594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>
                <a:solidFill>
                  <a:srgbClr val="0000FF"/>
                </a:solidFill>
                <a:latin typeface="Arial Narrow" panose="020B0604020202020204" pitchFamily="34" charset="0"/>
                <a:cs typeface="Times New Roman" panose="02020603050405020304" pitchFamily="18" charset="0"/>
              </a:rPr>
              <a:t>Esiste almeno un numero </a:t>
            </a:r>
            <a:r>
              <a:rPr lang="it-IT" altLang="it-IT" sz="3200" b="1" i="1">
                <a:solidFill>
                  <a:srgbClr val="0000FF"/>
                </a:solidFill>
                <a:latin typeface="Arial Narrow" panose="020B0604020202020204" pitchFamily="34" charset="0"/>
                <a:cs typeface="Times New Roman" panose="02020603050405020304" pitchFamily="18" charset="0"/>
              </a:rPr>
              <a:t>c </a:t>
            </a:r>
            <a:r>
              <a:rPr lang="it-IT" altLang="it-IT" sz="3200" b="1">
                <a:solidFill>
                  <a:srgbClr val="0000FF"/>
                </a:solidFill>
                <a:latin typeface="Arial Narrow" panose="020B0604020202020204" pitchFamily="34" charset="0"/>
                <a:cs typeface="Times New Roman" panose="02020603050405020304" pitchFamily="18" charset="0"/>
              </a:rPr>
              <a:t>tale che</a:t>
            </a:r>
          </a:p>
          <a:p>
            <a:pPr eaLnBrk="1" hangingPunct="1"/>
            <a:endParaRPr lang="it-IT" altLang="it-IT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578" name="Object 2">
            <a:extLst>
              <a:ext uri="{FF2B5EF4-FFF2-40B4-BE49-F238E27FC236}">
                <a16:creationId xmlns:a16="http://schemas.microsoft.com/office/drawing/2014/main" id="{82377735-3E28-354C-95EA-5C2FEE062F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1828800"/>
          <a:ext cx="31067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2" name="Equation" r:id="rId5" imgW="17526000" imgH="5588000" progId="Equation.3">
                  <p:embed/>
                </p:oleObj>
              </mc:Choice>
              <mc:Fallback>
                <p:oleObj name="Equation" r:id="rId5" imgW="17526000" imgH="558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828800"/>
                        <a:ext cx="310673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1083E0DF-CC1E-424F-9775-D68011057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752600"/>
            <a:ext cx="2057400" cy="11430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5F6A89-84AB-134C-B5ED-33DDC4B152B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33600" y="2895600"/>
            <a:ext cx="990600" cy="381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6985DB6-8B97-E344-8D99-BB43D0971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752600"/>
            <a:ext cx="914400" cy="1143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54AD6C2-671E-A644-AB61-F334C1D71EDF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400800" y="2895600"/>
            <a:ext cx="9906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9" name="Rectangle 25">
            <a:extLst>
              <a:ext uri="{FF2B5EF4-FFF2-40B4-BE49-F238E27FC236}">
                <a16:creationId xmlns:a16="http://schemas.microsoft.com/office/drawing/2014/main" id="{895232FB-FCDC-0C43-B991-207B9F985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953000"/>
            <a:ext cx="8534400" cy="1016000"/>
          </a:xfrm>
          <a:prstGeom prst="rect">
            <a:avLst/>
          </a:prstGeom>
          <a:solidFill>
            <a:srgbClr val="FDFF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Esiste almeno un istante </a:t>
            </a:r>
            <a:r>
              <a:rPr lang="it-IT" altLang="it-IT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it-IT" altLang="it-IT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in cui l’auto ha avuto la velocità istantanea </a:t>
            </a:r>
            <a:r>
              <a:rPr lang="it-IT" altLang="it-IT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it-IT" altLang="it-IT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uguale alla velocità media </a:t>
            </a:r>
            <a:r>
              <a:rPr lang="it-IT" altLang="it-IT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it-IT" altLang="it-IT" sz="3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t-IT" altLang="it-IT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>
            <a:extLst>
              <a:ext uri="{FF2B5EF4-FFF2-40B4-BE49-F238E27FC236}">
                <a16:creationId xmlns:a16="http://schemas.microsoft.com/office/drawing/2014/main" id="{D5A905E1-30AD-1F48-B3C5-BF4230576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8001000" cy="7620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ea typeface="ＭＳ Ｐゴシック" panose="020B0600070205080204" pitchFamily="34" charset="-128"/>
              </a:rPr>
              <a:t>2. Teorema di Rolle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E43E1C-192E-0D43-8D92-45545D90C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DDCD7DF-71F7-ED40-A6A9-BB2570F9FF29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6388" name="Footer Placeholder 3">
            <a:extLst>
              <a:ext uri="{FF2B5EF4-FFF2-40B4-BE49-F238E27FC236}">
                <a16:creationId xmlns:a16="http://schemas.microsoft.com/office/drawing/2014/main" id="{E94A572C-354E-B143-9420-F8DC57CB9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77000"/>
            <a:ext cx="226774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 e Daniela Valenti</a:t>
            </a:r>
          </a:p>
        </p:txBody>
      </p:sp>
    </p:spTree>
    <p:extLst>
      <p:ext uri="{BB962C8B-B14F-4D97-AF65-F5344CB8AC3E}">
        <p14:creationId xmlns:p14="http://schemas.microsoft.com/office/powerpoint/2010/main" val="116105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5DBBBF-BA5D-874A-BEC1-67AF73AD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65E49A6-B6FD-F64F-9418-A94601CB6D1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5604" name="Footer Placeholder 3">
            <a:extLst>
              <a:ext uri="{FF2B5EF4-FFF2-40B4-BE49-F238E27FC236}">
                <a16:creationId xmlns:a16="http://schemas.microsoft.com/office/drawing/2014/main" id="{17DE818C-7777-1442-B38E-5C877FFCF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72008" y="6492875"/>
            <a:ext cx="241176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 e Daniela Valenti</a:t>
            </a:r>
          </a:p>
        </p:txBody>
      </p:sp>
      <p:sp>
        <p:nvSpPr>
          <p:cNvPr id="25605" name="Title 4">
            <a:extLst>
              <a:ext uri="{FF2B5EF4-FFF2-40B4-BE49-F238E27FC236}">
                <a16:creationId xmlns:a16="http://schemas.microsoft.com/office/drawing/2014/main" id="{8E193BE8-D846-B74A-9EEB-100395C4B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381000"/>
            <a:ext cx="8305800" cy="762000"/>
          </a:xfrm>
        </p:spPr>
        <p:txBody>
          <a:bodyPr anchor="t"/>
          <a:lstStyle/>
          <a:p>
            <a:r>
              <a:rPr lang="it-IT" altLang="it-IT" sz="3600" b="1">
                <a:latin typeface="Arial Narrow" panose="020B0604020202020204" pitchFamily="34" charset="0"/>
                <a:ea typeface="ＭＳ Ｐゴシック" panose="020B0600070205080204" pitchFamily="34" charset="-128"/>
              </a:rPr>
              <a:t>Dal teorema di Lagrange al teorema di Rolle</a:t>
            </a:r>
          </a:p>
        </p:txBody>
      </p:sp>
      <p:sp>
        <p:nvSpPr>
          <p:cNvPr id="25606" name="TextBox 7">
            <a:extLst>
              <a:ext uri="{FF2B5EF4-FFF2-40B4-BE49-F238E27FC236}">
                <a16:creationId xmlns:a16="http://schemas.microsoft.com/office/drawing/2014/main" id="{36F181CC-1299-3844-84A6-0647A7101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066800"/>
            <a:ext cx="8077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teorema di Lagrange</a:t>
            </a:r>
          </a:p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  <a:cs typeface="Times New Roman" panose="02020603050405020304" pitchFamily="18" charset="0"/>
              </a:rPr>
              <a:t>Se una funzione </a:t>
            </a:r>
            <a:r>
              <a:rPr lang="it-IT" altLang="it-IT" sz="2800" b="1" i="1" dirty="0" err="1">
                <a:latin typeface="Arial Narrow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it-IT" altLang="it-IT" sz="2800" b="1" dirty="0">
                <a:latin typeface="Arial Narrow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it-IT" altLang="it-IT" sz="2800" b="1" i="1" dirty="0">
                <a:latin typeface="Arial Narrow" panose="020B0604020202020204" pitchFamily="34" charset="0"/>
                <a:cs typeface="Times New Roman" panose="02020603050405020304" pitchFamily="18" charset="0"/>
              </a:rPr>
              <a:t>x</a:t>
            </a:r>
            <a:r>
              <a:rPr lang="it-IT" altLang="it-IT" sz="2800" b="1" dirty="0">
                <a:latin typeface="Arial Narrow" panose="020B0604020202020204" pitchFamily="34" charset="0"/>
                <a:cs typeface="Times New Roman" panose="02020603050405020304" pitchFamily="18" charset="0"/>
              </a:rPr>
              <a:t>) è continua in un intervallo</a:t>
            </a:r>
          </a:p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  <a:cs typeface="Times New Roman" panose="02020603050405020304" pitchFamily="18" charset="0"/>
              </a:rPr>
              <a:t>[</a:t>
            </a:r>
            <a:r>
              <a:rPr lang="it-IT" altLang="it-IT" sz="2800" b="1" i="1" dirty="0">
                <a:latin typeface="Arial Narrow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it-IT" altLang="it-IT" sz="2800" b="1" dirty="0">
                <a:latin typeface="Arial Narrow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it-IT" altLang="it-IT" sz="2800" b="1" i="1" dirty="0">
                <a:latin typeface="Arial Narrow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it-IT" altLang="it-IT" sz="2800" b="1" dirty="0">
                <a:latin typeface="Arial Narrow" panose="020B0604020202020204" pitchFamily="34" charset="0"/>
                <a:cs typeface="Times New Roman" panose="02020603050405020304" pitchFamily="18" charset="0"/>
              </a:rPr>
              <a:t>] e derivabile all’interno dell’intervallo, allora esiste, all’interno dell’intervallo, almeno un numero </a:t>
            </a:r>
            <a:r>
              <a:rPr lang="it-IT" altLang="it-IT" sz="2800" b="1" i="1" dirty="0">
                <a:latin typeface="Arial Narrow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it-IT" altLang="it-IT" sz="2800" b="1" dirty="0">
                <a:latin typeface="Arial Narrow" panose="020B0604020202020204" pitchFamily="34" charset="0"/>
                <a:cs typeface="Times New Roman" panose="02020603050405020304" pitchFamily="18" charset="0"/>
              </a:rPr>
              <a:t>, tale che:</a:t>
            </a:r>
            <a:r>
              <a:rPr lang="it-IT" altLang="it-IT" sz="2800" b="1" dirty="0">
                <a:latin typeface="Arial Narrow" panose="020B0604020202020204" pitchFamily="34" charset="0"/>
              </a:rPr>
              <a:t>  </a:t>
            </a:r>
          </a:p>
        </p:txBody>
      </p:sp>
      <p:sp>
        <p:nvSpPr>
          <p:cNvPr id="25607" name="TextBox 9">
            <a:extLst>
              <a:ext uri="{FF2B5EF4-FFF2-40B4-BE49-F238E27FC236}">
                <a16:creationId xmlns:a16="http://schemas.microsoft.com/office/drawing/2014/main" id="{5CDE5E4C-3429-1247-9762-BE2AC2D1D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962400"/>
            <a:ext cx="80010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/>
              <a:t>Che cosa succede se ho </a:t>
            </a:r>
            <a:r>
              <a:rPr lang="it-IT" altLang="it-IT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it-IT" altLang="it-IT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altLang="it-IT" sz="3200" b="1" dirty="0"/>
              <a:t>?</a:t>
            </a:r>
          </a:p>
        </p:txBody>
      </p:sp>
      <p:sp>
        <p:nvSpPr>
          <p:cNvPr id="25608" name="TextBox 8">
            <a:extLst>
              <a:ext uri="{FF2B5EF4-FFF2-40B4-BE49-F238E27FC236}">
                <a16:creationId xmlns:a16="http://schemas.microsoft.com/office/drawing/2014/main" id="{381D5907-BD5A-624C-80C0-05C0C2642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76800"/>
            <a:ext cx="7696200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/>
              <a:t>Risulta</a:t>
            </a:r>
            <a:r>
              <a:rPr lang="it-IT" altLang="it-IT" sz="3200"/>
              <a:t>  </a:t>
            </a:r>
            <a:r>
              <a:rPr lang="it-IT" altLang="it-IT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) − </a:t>
            </a:r>
            <a:r>
              <a:rPr lang="it-IT" altLang="it-IT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) = 0 , </a:t>
            </a:r>
            <a:r>
              <a:rPr lang="it-IT" altLang="it-IT" sz="3200" b="1"/>
              <a:t>ma</a:t>
            </a: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− </a:t>
            </a:r>
            <a:r>
              <a:rPr lang="it-IT" altLang="it-IT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≠ 0.</a:t>
            </a:r>
          </a:p>
          <a:p>
            <a:pPr eaLnBrk="1" hangingPunct="1"/>
            <a:r>
              <a:rPr lang="it-IT" altLang="it-IT" sz="3200" b="1"/>
              <a:t>Perciò trovo </a:t>
            </a: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f’</a:t>
            </a: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) = 0.</a:t>
            </a:r>
            <a:endParaRPr lang="it-IT" altLang="it-IT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8F0DBF31-D5A8-F743-905A-64E4D4BAF348}"/>
                  </a:ext>
                </a:extLst>
              </p:cNvPr>
              <p:cNvSpPr txBox="1"/>
              <p:nvPr/>
            </p:nvSpPr>
            <p:spPr>
              <a:xfrm>
                <a:off x="2649116" y="2903247"/>
                <a:ext cx="3312368" cy="928524"/>
              </a:xfrm>
              <a:prstGeom prst="rect">
                <a:avLst/>
              </a:prstGeom>
              <a:solidFill>
                <a:srgbClr val="FFF9CB"/>
              </a:solidFill>
              <a:ln w="254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8F0DBF31-D5A8-F743-905A-64E4D4BAF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116" y="2903247"/>
                <a:ext cx="3312368" cy="928524"/>
              </a:xfrm>
              <a:prstGeom prst="rect">
                <a:avLst/>
              </a:prstGeom>
              <a:blipFill>
                <a:blip r:embed="rId2"/>
                <a:stretch>
                  <a:fillRect l="-760" b="-4000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>
            <a:extLst>
              <a:ext uri="{FF2B5EF4-FFF2-40B4-BE49-F238E27FC236}">
                <a16:creationId xmlns:a16="http://schemas.microsoft.com/office/drawing/2014/main" id="{72A2EE45-EE1D-3A46-9342-3ED131BE0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26774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 e Daniela Valenti</a:t>
            </a:r>
          </a:p>
        </p:txBody>
      </p:sp>
      <p:sp>
        <p:nvSpPr>
          <p:cNvPr id="26627" name="Title 4">
            <a:extLst>
              <a:ext uri="{FF2B5EF4-FFF2-40B4-BE49-F238E27FC236}">
                <a16:creationId xmlns:a16="http://schemas.microsoft.com/office/drawing/2014/main" id="{5F4BB83B-1E13-7E45-9A6D-2548A585B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-29368"/>
            <a:ext cx="8153400" cy="762000"/>
          </a:xfrm>
        </p:spPr>
        <p:txBody>
          <a:bodyPr anchor="t"/>
          <a:lstStyle/>
          <a:p>
            <a:r>
              <a:rPr lang="it-IT" altLang="it-IT" sz="40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Teorema di Rolle</a:t>
            </a:r>
          </a:p>
        </p:txBody>
      </p:sp>
      <p:sp>
        <p:nvSpPr>
          <p:cNvPr id="26628" name="TextBox 7">
            <a:extLst>
              <a:ext uri="{FF2B5EF4-FFF2-40B4-BE49-F238E27FC236}">
                <a16:creationId xmlns:a16="http://schemas.microsoft.com/office/drawing/2014/main" id="{12989228-1504-044A-A110-29B0A8682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83" y="567639"/>
            <a:ext cx="8610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000" b="1" dirty="0">
                <a:latin typeface="Arial Narrow" panose="020B0604020202020204" pitchFamily="34" charset="0"/>
                <a:cs typeface="Times New Roman" panose="02020603050405020304" pitchFamily="18" charset="0"/>
              </a:rPr>
              <a:t>Data una funzione </a:t>
            </a:r>
            <a:r>
              <a:rPr lang="it-IT" altLang="it-IT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t-IT" altLang="it-IT" sz="3000" b="1" dirty="0">
                <a:latin typeface="Arial Narrow" panose="020B0604020202020204" pitchFamily="34" charset="0"/>
                <a:cs typeface="Times New Roman" panose="02020603050405020304" pitchFamily="18" charset="0"/>
              </a:rPr>
              <a:t>continua in un intervallo </a:t>
            </a:r>
            <a:r>
              <a:rPr lang="it-IT" altLang="it-I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it-IT" altLang="it-IT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altLang="it-IT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3000" b="1" dirty="0">
                <a:latin typeface="Arial Narrow" panose="020B0604020202020204" pitchFamily="34" charset="0"/>
                <a:cs typeface="Times New Roman" panose="02020603050405020304" pitchFamily="18" charset="0"/>
              </a:rPr>
              <a:t>] e derivabile all’interno dell’intervallo, se risulta </a:t>
            </a:r>
            <a:r>
              <a:rPr lang="it-IT" altLang="it-IT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it-IT" altLang="it-IT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it-IT" altLang="it-IT" sz="3000" b="1" dirty="0">
                <a:latin typeface="Arial Narrow" panose="020B0604020202020204" pitchFamily="34" charset="0"/>
                <a:cs typeface="Times New Roman" panose="02020603050405020304" pitchFamily="18" charset="0"/>
              </a:rPr>
              <a:t>allora esiste, all’interno dell’intervallo, almeno un numero</a:t>
            </a:r>
            <a:r>
              <a:rPr lang="it-IT" altLang="it-I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altLang="it-I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altLang="it-IT" sz="3000" b="1" dirty="0">
                <a:latin typeface="Arial Narrow" panose="020B0604020202020204" pitchFamily="34" charset="0"/>
                <a:cs typeface="Times New Roman" panose="02020603050405020304" pitchFamily="18" charset="0"/>
              </a:rPr>
              <a:t>tale che </a:t>
            </a:r>
            <a:r>
              <a:rPr lang="it-IT" altLang="it-IT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it-IT" altLang="it-I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altLang="it-I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0.</a:t>
            </a:r>
            <a:r>
              <a:rPr lang="it-IT" altLang="it-IT" sz="3000" b="1" dirty="0"/>
              <a:t> 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9E8A7D1-1A11-4E40-B7CB-D720F4FE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1FE7841-0AF8-F840-8C19-6033890540B1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D218099-0F23-C146-9298-B700C37D0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77261"/>
            <a:ext cx="4392488" cy="43551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>
            <a:extLst>
              <a:ext uri="{FF2B5EF4-FFF2-40B4-BE49-F238E27FC236}">
                <a16:creationId xmlns:a16="http://schemas.microsoft.com/office/drawing/2014/main" id="{A594B8BA-6B47-414B-87D8-C4CE8410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69979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 e Daniela Valenti</a:t>
            </a:r>
          </a:p>
        </p:txBody>
      </p:sp>
      <p:sp>
        <p:nvSpPr>
          <p:cNvPr id="27651" name="Title 4">
            <a:extLst>
              <a:ext uri="{FF2B5EF4-FFF2-40B4-BE49-F238E27FC236}">
                <a16:creationId xmlns:a16="http://schemas.microsoft.com/office/drawing/2014/main" id="{D9D5E815-4F05-4B4D-885B-44CE68613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762000"/>
          </a:xfrm>
        </p:spPr>
        <p:txBody>
          <a:bodyPr anchor="t"/>
          <a:lstStyle/>
          <a:p>
            <a:r>
              <a:rPr lang="it-IT" altLang="it-IT" sz="4000" b="1">
                <a:latin typeface="Arial Narrow" panose="020B0604020202020204" pitchFamily="34" charset="0"/>
                <a:ea typeface="ＭＳ Ｐゴシック" panose="020B0600070205080204" pitchFamily="34" charset="-128"/>
              </a:rPr>
              <a:t>Teorema di Rolle e velocità</a:t>
            </a:r>
            <a:br>
              <a:rPr lang="it-IT" altLang="it-IT" sz="4000" b="1">
                <a:latin typeface="Arial Narrow" panose="020B0604020202020204" pitchFamily="34" charset="0"/>
                <a:ea typeface="ＭＳ Ｐゴシック" panose="020B0600070205080204" pitchFamily="34" charset="-128"/>
              </a:rPr>
            </a:br>
            <a:endParaRPr lang="it-IT" altLang="it-IT" sz="4000" b="1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124CD1C-2824-F149-A5C4-5D5E164EE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972317E-4212-7944-ADA2-1647B2AC1815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7653" name="Picture 19" descr="Schermata 2015-08-23 alle 19.51.25.png">
            <a:extLst>
              <a:ext uri="{FF2B5EF4-FFF2-40B4-BE49-F238E27FC236}">
                <a16:creationId xmlns:a16="http://schemas.microsoft.com/office/drawing/2014/main" id="{85A12E96-BA43-284F-8C84-83866E4F8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95600"/>
            <a:ext cx="2968625" cy="10128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TextBox 20">
            <a:extLst>
              <a:ext uri="{FF2B5EF4-FFF2-40B4-BE49-F238E27FC236}">
                <a16:creationId xmlns:a16="http://schemas.microsoft.com/office/drawing/2014/main" id="{7CC90259-94B5-D24C-B75A-2DFEAA841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680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>
                <a:solidFill>
                  <a:srgbClr val="0000FF"/>
                </a:solidFill>
                <a:latin typeface="Arial Narrow" panose="020B0604020202020204" pitchFamily="34" charset="0"/>
                <a:cs typeface="Times New Roman" panose="02020603050405020304" pitchFamily="18" charset="0"/>
              </a:rPr>
              <a:t>Se trovo f(b) = f(a), esiste almeno un numero </a:t>
            </a:r>
            <a:r>
              <a:rPr lang="it-IT" altLang="it-IT" sz="3200" b="1" i="1">
                <a:solidFill>
                  <a:srgbClr val="0000FF"/>
                </a:solidFill>
                <a:latin typeface="Arial Narrow" panose="020B0604020202020204" pitchFamily="34" charset="0"/>
                <a:cs typeface="Times New Roman" panose="02020603050405020304" pitchFamily="18" charset="0"/>
              </a:rPr>
              <a:t>c </a:t>
            </a:r>
            <a:r>
              <a:rPr lang="it-IT" altLang="it-IT" sz="3200" b="1">
                <a:solidFill>
                  <a:srgbClr val="0000FF"/>
                </a:solidFill>
                <a:latin typeface="Arial Narrow" panose="020B0604020202020204" pitchFamily="34" charset="0"/>
                <a:cs typeface="Times New Roman" panose="02020603050405020304" pitchFamily="18" charset="0"/>
              </a:rPr>
              <a:t>tale che</a:t>
            </a:r>
          </a:p>
          <a:p>
            <a:pPr eaLnBrk="1" hangingPunct="1"/>
            <a:endParaRPr lang="it-IT" altLang="it-IT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51CBA4-07DF-0D40-BABA-BAC85E85F5DC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715000" y="2438400"/>
            <a:ext cx="9906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6" name="TextBox 13">
            <a:extLst>
              <a:ext uri="{FF2B5EF4-FFF2-40B4-BE49-F238E27FC236}">
                <a16:creationId xmlns:a16="http://schemas.microsoft.com/office/drawing/2014/main" id="{0D247CF9-B2B4-AA4E-BD53-6C1FA70D7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828800"/>
            <a:ext cx="1752600" cy="584200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>
                <a:alpha val="96861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f’</a:t>
            </a:r>
            <a:r>
              <a:rPr lang="it-IT" alt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alt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)  = 0</a:t>
            </a:r>
          </a:p>
        </p:txBody>
      </p:sp>
      <p:sp>
        <p:nvSpPr>
          <p:cNvPr id="27657" name="Rectangle 19">
            <a:extLst>
              <a:ext uri="{FF2B5EF4-FFF2-40B4-BE49-F238E27FC236}">
                <a16:creationId xmlns:a16="http://schemas.microsoft.com/office/drawing/2014/main" id="{1216A98E-C567-E549-AFC8-DD887834E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343400"/>
            <a:ext cx="8382000" cy="1570038"/>
          </a:xfrm>
          <a:prstGeom prst="rect">
            <a:avLst/>
          </a:prstGeom>
          <a:solidFill>
            <a:srgbClr val="FDFF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Se un’auto compie un viaggio senza soste tornando al punto di partenza, esiste almeno un istante </a:t>
            </a:r>
            <a:r>
              <a:rPr lang="it-IT" altLang="it-IT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in cui la velocità istantanea è zero.</a:t>
            </a:r>
            <a:endParaRPr lang="it-IT" altLang="it-IT" sz="3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7FC0EA-06DF-E34E-AED4-97263CF8E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067F675-132B-6D44-A3CF-30856538DA16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8675" name="Footer Placeholder 3">
            <a:extLst>
              <a:ext uri="{FF2B5EF4-FFF2-40B4-BE49-F238E27FC236}">
                <a16:creationId xmlns:a16="http://schemas.microsoft.com/office/drawing/2014/main" id="{6E504A16-0EE9-3B49-B6BC-1AA48EED6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26774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 e Daniela Valenti</a:t>
            </a:r>
          </a:p>
        </p:txBody>
      </p:sp>
      <p:sp>
        <p:nvSpPr>
          <p:cNvPr id="28676" name="Title 4">
            <a:extLst>
              <a:ext uri="{FF2B5EF4-FFF2-40B4-BE49-F238E27FC236}">
                <a16:creationId xmlns:a16="http://schemas.microsoft.com/office/drawing/2014/main" id="{8DC45A84-F57C-A744-B832-F158D7A5F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2590800"/>
            <a:ext cx="8153400" cy="685800"/>
          </a:xfrm>
        </p:spPr>
        <p:txBody>
          <a:bodyPr anchor="t"/>
          <a:lstStyle/>
          <a:p>
            <a:r>
              <a:rPr lang="it-IT" altLang="it-IT" b="1">
                <a:ea typeface="ＭＳ Ｐゴシック" panose="020B0600070205080204" pitchFamily="34" charset="-128"/>
              </a:rPr>
              <a:t>3. Continuità di funzioni derivabili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4BB72-DB95-1F4A-A812-034F3C93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815F27C-9689-1B4F-9C25-8159BB5F41FD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9699" name="Footer Placeholder 3">
            <a:extLst>
              <a:ext uri="{FF2B5EF4-FFF2-40B4-BE49-F238E27FC236}">
                <a16:creationId xmlns:a16="http://schemas.microsoft.com/office/drawing/2014/main" id="{7DA5A8F1-76F2-754C-8B58-6A5B7C091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26774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 e Daniela Valenti</a:t>
            </a:r>
          </a:p>
        </p:txBody>
      </p:sp>
      <p:sp>
        <p:nvSpPr>
          <p:cNvPr id="29700" name="Title 4">
            <a:extLst>
              <a:ext uri="{FF2B5EF4-FFF2-40B4-BE49-F238E27FC236}">
                <a16:creationId xmlns:a16="http://schemas.microsoft.com/office/drawing/2014/main" id="{7C21CCFD-0A55-7442-B4C9-A026DA9D3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685800"/>
          </a:xfrm>
        </p:spPr>
        <p:txBody>
          <a:bodyPr anchor="t"/>
          <a:lstStyle/>
          <a:p>
            <a:r>
              <a:rPr lang="it-IT" altLang="it-IT" b="1">
                <a:ea typeface="ＭＳ Ｐゴシック" panose="020B0600070205080204" pitchFamily="34" charset="-128"/>
              </a:rPr>
              <a:t>Continuità</a:t>
            </a:r>
          </a:p>
        </p:txBody>
      </p:sp>
      <p:sp>
        <p:nvSpPr>
          <p:cNvPr id="29701" name="TextBox 5">
            <a:extLst>
              <a:ext uri="{FF2B5EF4-FFF2-40B4-BE49-F238E27FC236}">
                <a16:creationId xmlns:a16="http://schemas.microsoft.com/office/drawing/2014/main" id="{FBD1FC0B-9455-5648-997E-42EAB8C3E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90600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600" b="1">
                <a:solidFill>
                  <a:srgbClr val="0000FF"/>
                </a:solidFill>
              </a:rPr>
              <a:t>Come stabilisco se un funzione è continua in un punto A? </a:t>
            </a:r>
            <a:r>
              <a:rPr lang="it-IT" altLang="it-IT" sz="36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9702" name="TextBox 6">
            <a:extLst>
              <a:ext uri="{FF2B5EF4-FFF2-40B4-BE49-F238E27FC236}">
                <a16:creationId xmlns:a16="http://schemas.microsoft.com/office/drawing/2014/main" id="{AB8F8D7B-B404-B542-96A0-DA0984F10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09800"/>
            <a:ext cx="8001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/>
              <a:t>Ecco un criterio grafico – intuitivo: traccio il grafico della funzione e controllo se posso passare da una parte all’altra di A senza alzare la matita dal foglio.</a:t>
            </a:r>
          </a:p>
        </p:txBody>
      </p:sp>
      <p:sp>
        <p:nvSpPr>
          <p:cNvPr id="29703" name="TextBox 7">
            <a:extLst>
              <a:ext uri="{FF2B5EF4-FFF2-40B4-BE49-F238E27FC236}">
                <a16:creationId xmlns:a16="http://schemas.microsoft.com/office/drawing/2014/main" id="{432D51CC-A331-AE45-A2D0-D0F9E588C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14800"/>
            <a:ext cx="731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/>
              <a:t>Rivediamo allora degli esempi di funzioni discontinue e continue.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38FE2A-8427-9241-9E5B-F2193ADB3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1617951-5AA7-0843-A973-BE51E99ED2CA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0723" name="Footer Placeholder 3">
            <a:extLst>
              <a:ext uri="{FF2B5EF4-FFF2-40B4-BE49-F238E27FC236}">
                <a16:creationId xmlns:a16="http://schemas.microsoft.com/office/drawing/2014/main" id="{135939ED-E725-CF46-9898-F8B1B725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41176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 e Daniela Valenti</a:t>
            </a:r>
          </a:p>
        </p:txBody>
      </p:sp>
      <p:sp>
        <p:nvSpPr>
          <p:cNvPr id="30724" name="Title 4">
            <a:extLst>
              <a:ext uri="{FF2B5EF4-FFF2-40B4-BE49-F238E27FC236}">
                <a16:creationId xmlns:a16="http://schemas.microsoft.com/office/drawing/2014/main" id="{85D66290-82D2-D24D-B02F-1C96168A1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458200" cy="685800"/>
          </a:xfrm>
        </p:spPr>
        <p:txBody>
          <a:bodyPr anchor="t"/>
          <a:lstStyle/>
          <a:p>
            <a:r>
              <a:rPr lang="it-IT" altLang="it-IT" b="1">
                <a:ea typeface="ＭＳ Ｐゴシック" panose="020B0600070205080204" pitchFamily="34" charset="-128"/>
              </a:rPr>
              <a:t>Esempi di funzioni discontinue</a:t>
            </a:r>
          </a:p>
        </p:txBody>
      </p:sp>
      <p:pic>
        <p:nvPicPr>
          <p:cNvPr id="30725" name="Picture 9" descr="Schermata 2015-08-22 alle 10.01.58.png">
            <a:extLst>
              <a:ext uri="{FF2B5EF4-FFF2-40B4-BE49-F238E27FC236}">
                <a16:creationId xmlns:a16="http://schemas.microsoft.com/office/drawing/2014/main" id="{6599C739-56EE-7248-B532-EE45B1506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34047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246E26-5749-3E4D-B8A2-48B21C43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FC4DB28-91EB-084D-9B47-88678DDE6CF0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1747" name="Footer Placeholder 3">
            <a:extLst>
              <a:ext uri="{FF2B5EF4-FFF2-40B4-BE49-F238E27FC236}">
                <a16:creationId xmlns:a16="http://schemas.microsoft.com/office/drawing/2014/main" id="{8F91A176-2657-2D49-8829-41F742778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41176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 e Daniela Valenti</a:t>
            </a:r>
          </a:p>
        </p:txBody>
      </p:sp>
      <p:sp>
        <p:nvSpPr>
          <p:cNvPr id="31748" name="Title 4">
            <a:extLst>
              <a:ext uri="{FF2B5EF4-FFF2-40B4-BE49-F238E27FC236}">
                <a16:creationId xmlns:a16="http://schemas.microsoft.com/office/drawing/2014/main" id="{A8CD4A6A-392A-F14E-B3E1-77B771DAA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458200" cy="685800"/>
          </a:xfrm>
        </p:spPr>
        <p:txBody>
          <a:bodyPr anchor="t"/>
          <a:lstStyle/>
          <a:p>
            <a:r>
              <a:rPr lang="it-IT" altLang="it-IT" b="1">
                <a:ea typeface="ＭＳ Ｐゴシック" panose="020B0600070205080204" pitchFamily="34" charset="-128"/>
              </a:rPr>
              <a:t>Esempi di funzioni continue</a:t>
            </a:r>
          </a:p>
        </p:txBody>
      </p:sp>
      <p:pic>
        <p:nvPicPr>
          <p:cNvPr id="31749" name="Picture 5" descr="Schermata 2015-08-22 alle 10.31.45.png">
            <a:extLst>
              <a:ext uri="{FF2B5EF4-FFF2-40B4-BE49-F238E27FC236}">
                <a16:creationId xmlns:a16="http://schemas.microsoft.com/office/drawing/2014/main" id="{19893372-C157-1C44-882B-C1704E94E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600"/>
            <a:ext cx="6049963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>
            <a:extLst>
              <a:ext uri="{FF2B5EF4-FFF2-40B4-BE49-F238E27FC236}">
                <a16:creationId xmlns:a16="http://schemas.microsoft.com/office/drawing/2014/main" id="{D5A905E1-30AD-1F48-B3C5-BF4230576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001000" cy="762000"/>
          </a:xfrm>
        </p:spPr>
        <p:txBody>
          <a:bodyPr anchor="t"/>
          <a:lstStyle/>
          <a:p>
            <a:pPr eaLnBrk="1" hangingPunct="1"/>
            <a:r>
              <a:rPr lang="it-IT" altLang="it-IT" b="1">
                <a:ea typeface="ＭＳ Ｐゴシック" panose="020B0600070205080204" pitchFamily="34" charset="-128"/>
              </a:rPr>
              <a:t>Tre teoremi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E43E1C-192E-0D43-8D92-45545D90C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DDCD7DF-71F7-ED40-A6A9-BB2570F9FF29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6388" name="Footer Placeholder 3">
            <a:extLst>
              <a:ext uri="{FF2B5EF4-FFF2-40B4-BE49-F238E27FC236}">
                <a16:creationId xmlns:a16="http://schemas.microsoft.com/office/drawing/2014/main" id="{E94A572C-354E-B143-9420-F8DC57CB9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77000"/>
            <a:ext cx="226774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 e Daniela Valenti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3B633E-22F0-2E4C-90E0-D0D34AB649E4}"/>
              </a:ext>
            </a:extLst>
          </p:cNvPr>
          <p:cNvSpPr txBox="1"/>
          <p:nvPr/>
        </p:nvSpPr>
        <p:spPr>
          <a:xfrm>
            <a:off x="304800" y="1524000"/>
            <a:ext cx="8534400" cy="22463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La lezione presenta un percorso grafico – intuitivo per scoprire tre teoremi validi per tutte le funzioni derivabili:</a:t>
            </a:r>
          </a:p>
          <a:p>
            <a:pPr eaLnBrk="1" hangingPunct="1">
              <a:buFontTx/>
              <a:buAutoNum type="arabicPeriod"/>
            </a:pPr>
            <a:r>
              <a:rPr lang="it-IT" altLang="it-IT" sz="2800" b="1" dirty="0">
                <a:latin typeface="Arial Narrow" panose="020B0604020202020204" pitchFamily="34" charset="0"/>
              </a:rPr>
              <a:t> Teorema di Lagrange (o del valor medio)</a:t>
            </a:r>
          </a:p>
          <a:p>
            <a:pPr eaLnBrk="1" hangingPunct="1">
              <a:buFontTx/>
              <a:buAutoNum type="arabicPeriod"/>
            </a:pPr>
            <a:r>
              <a:rPr lang="it-IT" altLang="it-IT" sz="2800" b="1" dirty="0">
                <a:latin typeface="Arial Narrow" panose="020B0604020202020204" pitchFamily="34" charset="0"/>
              </a:rPr>
              <a:t> Teorema di Rolle</a:t>
            </a:r>
          </a:p>
          <a:p>
            <a:pPr eaLnBrk="1" hangingPunct="1">
              <a:buFontTx/>
              <a:buAutoNum type="arabicPeriod"/>
            </a:pPr>
            <a:r>
              <a:rPr lang="it-IT" altLang="it-IT" sz="2800" b="1" dirty="0">
                <a:latin typeface="Arial Narrow" panose="020B0604020202020204" pitchFamily="34" charset="0"/>
              </a:rPr>
              <a:t> Continuità delle funzioni derivabili.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724972-35DD-4B40-B308-84EF4D002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C74239A-5EC8-D349-AB49-42E24AFB691C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20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Footer Placeholder 3">
            <a:extLst>
              <a:ext uri="{FF2B5EF4-FFF2-40B4-BE49-F238E27FC236}">
                <a16:creationId xmlns:a16="http://schemas.microsoft.com/office/drawing/2014/main" id="{B0FF683C-5CA4-BE43-B92D-8E4C00114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195736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 e Daniela Valenti</a:t>
            </a:r>
          </a:p>
        </p:txBody>
      </p:sp>
      <p:sp>
        <p:nvSpPr>
          <p:cNvPr id="32772" name="Title 4">
            <a:extLst>
              <a:ext uri="{FF2B5EF4-FFF2-40B4-BE49-F238E27FC236}">
                <a16:creationId xmlns:a16="http://schemas.microsoft.com/office/drawing/2014/main" id="{BA4A736F-FE37-7C44-A5F4-15AC58EA3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685800"/>
          </a:xfrm>
        </p:spPr>
        <p:txBody>
          <a:bodyPr anchor="t"/>
          <a:lstStyle/>
          <a:p>
            <a:r>
              <a:rPr lang="it-IT" altLang="it-IT" b="1">
                <a:ea typeface="ＭＳ Ｐゴシック" panose="020B0600070205080204" pitchFamily="34" charset="-128"/>
              </a:rPr>
              <a:t>Derivabilità</a:t>
            </a:r>
          </a:p>
        </p:txBody>
      </p:sp>
      <p:sp>
        <p:nvSpPr>
          <p:cNvPr id="32773" name="TextBox 5">
            <a:extLst>
              <a:ext uri="{FF2B5EF4-FFF2-40B4-BE49-F238E27FC236}">
                <a16:creationId xmlns:a16="http://schemas.microsoft.com/office/drawing/2014/main" id="{14289183-F7D8-BD4D-9036-A38DDA557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90600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600" b="1">
                <a:solidFill>
                  <a:srgbClr val="0000FF"/>
                </a:solidFill>
              </a:rPr>
              <a:t>Come stabilisco se un funzione è derivabile in un punto A? </a:t>
            </a:r>
            <a:r>
              <a:rPr lang="it-IT" altLang="it-IT" sz="36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2774" name="TextBox 6">
            <a:extLst>
              <a:ext uri="{FF2B5EF4-FFF2-40B4-BE49-F238E27FC236}">
                <a16:creationId xmlns:a16="http://schemas.microsoft.com/office/drawing/2014/main" id="{2E3D2319-C220-1541-B8CE-148F00ABD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0"/>
            <a:ext cx="5638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2800" b="1"/>
              <a:t>Ancora un criterio grafico – intuitivo: nel punto A il grafico ‘si appoggia’ alla tangente, che è un’unica retta non parallela all’asse delle ordinate.</a:t>
            </a:r>
          </a:p>
        </p:txBody>
      </p:sp>
      <p:sp>
        <p:nvSpPr>
          <p:cNvPr id="32775" name="TextBox 7">
            <a:extLst>
              <a:ext uri="{FF2B5EF4-FFF2-40B4-BE49-F238E27FC236}">
                <a16:creationId xmlns:a16="http://schemas.microsoft.com/office/drawing/2014/main" id="{CEE99C58-D2DC-2444-934B-0172959EF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05400"/>
            <a:ext cx="8915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/>
              <a:t>Rivediamo allora gli esempi di funzioni continue in O per stabilire se esse sono anche derivabili in O. </a:t>
            </a:r>
          </a:p>
        </p:txBody>
      </p:sp>
      <p:pic>
        <p:nvPicPr>
          <p:cNvPr id="32776" name="Picture 8" descr="Schermata 2015-08-22 alle 12.42.10.png">
            <a:extLst>
              <a:ext uri="{FF2B5EF4-FFF2-40B4-BE49-F238E27FC236}">
                <a16:creationId xmlns:a16="http://schemas.microsoft.com/office/drawing/2014/main" id="{E0942EA0-6B00-794C-BDB2-754483733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2362200"/>
            <a:ext cx="28987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314BAB-1C4A-BA4D-B83C-D75861EDD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A8616C3-4628-0349-82BE-95B88C22FFEE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3795" name="Footer Placeholder 3">
            <a:extLst>
              <a:ext uri="{FF2B5EF4-FFF2-40B4-BE49-F238E27FC236}">
                <a16:creationId xmlns:a16="http://schemas.microsoft.com/office/drawing/2014/main" id="{300D153B-5CF6-F64A-AC32-88D2268CE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33975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 e Daniela Valenti</a:t>
            </a:r>
          </a:p>
        </p:txBody>
      </p:sp>
      <p:sp>
        <p:nvSpPr>
          <p:cNvPr id="33796" name="Title 4">
            <a:extLst>
              <a:ext uri="{FF2B5EF4-FFF2-40B4-BE49-F238E27FC236}">
                <a16:creationId xmlns:a16="http://schemas.microsoft.com/office/drawing/2014/main" id="{E982E258-4545-CE41-AA42-BB7CB9769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457200"/>
            <a:ext cx="8915400" cy="685800"/>
          </a:xfrm>
        </p:spPr>
        <p:txBody>
          <a:bodyPr anchor="t"/>
          <a:lstStyle/>
          <a:p>
            <a:r>
              <a:rPr lang="it-IT" altLang="it-IT" sz="4000" b="1">
                <a:latin typeface="Arial Narrow" panose="020B0604020202020204" pitchFamily="34" charset="0"/>
                <a:ea typeface="ＭＳ Ｐゴシック" panose="020B0600070205080204" pitchFamily="34" charset="-128"/>
              </a:rPr>
              <a:t>Esempi di funzioni continue e derivabili </a:t>
            </a:r>
          </a:p>
        </p:txBody>
      </p:sp>
      <p:pic>
        <p:nvPicPr>
          <p:cNvPr id="33797" name="Picture 8" descr="Schermata 2015-08-22 alle 10.55.54.png">
            <a:extLst>
              <a:ext uri="{FF2B5EF4-FFF2-40B4-BE49-F238E27FC236}">
                <a16:creationId xmlns:a16="http://schemas.microsoft.com/office/drawing/2014/main" id="{E69CEDFF-CF0D-6243-A6F0-B450A1B44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4629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8AB69C-6AAB-9643-9CEF-563B4453C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A78F9B9-E746-6B41-A218-7CFADB1EE6A9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819" name="Footer Placeholder 3">
            <a:extLst>
              <a:ext uri="{FF2B5EF4-FFF2-40B4-BE49-F238E27FC236}">
                <a16:creationId xmlns:a16="http://schemas.microsoft.com/office/drawing/2014/main" id="{67D1EEE8-3BC3-844A-84A7-40F22B5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555776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 e Daniela Valenti</a:t>
            </a:r>
          </a:p>
        </p:txBody>
      </p:sp>
      <p:sp>
        <p:nvSpPr>
          <p:cNvPr id="34820" name="Title 4">
            <a:extLst>
              <a:ext uri="{FF2B5EF4-FFF2-40B4-BE49-F238E27FC236}">
                <a16:creationId xmlns:a16="http://schemas.microsoft.com/office/drawing/2014/main" id="{5DE540B9-907B-9D4B-8850-0BA809FE6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304800"/>
            <a:ext cx="6172200" cy="685800"/>
          </a:xfrm>
        </p:spPr>
        <p:txBody>
          <a:bodyPr anchor="t"/>
          <a:lstStyle/>
          <a:p>
            <a:r>
              <a:rPr lang="it-IT" altLang="it-IT" sz="40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Esempi di funzioni continue, ma non derivabili nel punto O </a:t>
            </a:r>
          </a:p>
        </p:txBody>
      </p:sp>
      <p:pic>
        <p:nvPicPr>
          <p:cNvPr id="34821" name="Picture 5" descr="Schermata 2015-08-22 alle 11.09.53.png">
            <a:extLst>
              <a:ext uri="{FF2B5EF4-FFF2-40B4-BE49-F238E27FC236}">
                <a16:creationId xmlns:a16="http://schemas.microsoft.com/office/drawing/2014/main" id="{80E3C5D7-623C-E74B-8E2C-349FCFFF4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8305800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6">
            <a:extLst>
              <a:ext uri="{FF2B5EF4-FFF2-40B4-BE49-F238E27FC236}">
                <a16:creationId xmlns:a16="http://schemas.microsoft.com/office/drawing/2014/main" id="{45C1E823-0868-C443-AF7B-E8A204FA2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76400"/>
            <a:ext cx="2362200" cy="892175"/>
          </a:xfrm>
          <a:prstGeom prst="rect">
            <a:avLst/>
          </a:prstGeom>
          <a:solidFill>
            <a:srgbClr val="FDFFE9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600" b="1">
                <a:latin typeface="Arial Narrow" panose="020B0604020202020204" pitchFamily="34" charset="0"/>
              </a:rPr>
              <a:t>La tangente in O è l’asse delle 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3C0C1BB-8FCD-804B-AB63-CA501A1D5026}"/>
              </a:ext>
            </a:extLst>
          </p:cNvPr>
          <p:cNvCxnSpPr>
            <a:cxnSpLocks noChangeShapeType="1"/>
            <a:stCxn id="34822" idx="2"/>
          </p:cNvCxnSpPr>
          <p:nvPr/>
        </p:nvCxnSpPr>
        <p:spPr bwMode="auto">
          <a:xfrm rot="16200000" flipH="1">
            <a:off x="1608137" y="2522538"/>
            <a:ext cx="479425" cy="5715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4" name="TextBox 10">
            <a:extLst>
              <a:ext uri="{FF2B5EF4-FFF2-40B4-BE49-F238E27FC236}">
                <a16:creationId xmlns:a16="http://schemas.microsoft.com/office/drawing/2014/main" id="{44B581E2-C79E-144D-9371-348F7DD63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676400"/>
            <a:ext cx="1905000" cy="892175"/>
          </a:xfrm>
          <a:prstGeom prst="rect">
            <a:avLst/>
          </a:prstGeom>
          <a:solidFill>
            <a:srgbClr val="FDFFE9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600" b="1">
                <a:latin typeface="Arial Narrow" panose="020B0604020202020204" pitchFamily="34" charset="0"/>
              </a:rPr>
              <a:t>Due diverse tangenti in 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05D2E6-F7EF-1040-9894-241321F7EE02}"/>
              </a:ext>
            </a:extLst>
          </p:cNvPr>
          <p:cNvCxnSpPr>
            <a:cxnSpLocks noChangeShapeType="1"/>
            <a:stCxn id="34824" idx="2"/>
          </p:cNvCxnSpPr>
          <p:nvPr/>
        </p:nvCxnSpPr>
        <p:spPr bwMode="auto">
          <a:xfrm rot="5400000">
            <a:off x="6789737" y="2408238"/>
            <a:ext cx="555625" cy="8763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0FD89A-2F37-944C-950A-36FA6B5B1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9FFE457-36F7-504F-916E-0B40870D0F96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5843" name="Footer Placeholder 3">
            <a:extLst>
              <a:ext uri="{FF2B5EF4-FFF2-40B4-BE49-F238E27FC236}">
                <a16:creationId xmlns:a16="http://schemas.microsoft.com/office/drawing/2014/main" id="{A43722B4-D365-B84A-A860-390449F73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41176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 e Daniela Valenti</a:t>
            </a:r>
          </a:p>
        </p:txBody>
      </p:sp>
      <p:sp>
        <p:nvSpPr>
          <p:cNvPr id="35844" name="Title 4">
            <a:extLst>
              <a:ext uri="{FF2B5EF4-FFF2-40B4-BE49-F238E27FC236}">
                <a16:creationId xmlns:a16="http://schemas.microsoft.com/office/drawing/2014/main" id="{2EF2ACFB-99D2-7E40-90D3-73ABDE0C9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610600" cy="1447800"/>
          </a:xfrm>
        </p:spPr>
        <p:txBody>
          <a:bodyPr anchor="t"/>
          <a:lstStyle/>
          <a:p>
            <a:r>
              <a:rPr lang="it-IT" altLang="it-IT" sz="4000" b="1">
                <a:latin typeface="Arial Narrow" panose="020B0604020202020204" pitchFamily="34" charset="0"/>
                <a:ea typeface="ＭＳ Ｐゴシック" panose="020B0600070205080204" pitchFamily="34" charset="-128"/>
              </a:rPr>
              <a:t>Posso trovare esempi di funzioni derivabili, ma non continue in un punto? </a:t>
            </a:r>
          </a:p>
        </p:txBody>
      </p:sp>
      <p:sp>
        <p:nvSpPr>
          <p:cNvPr id="35845" name="TextBox 13">
            <a:extLst>
              <a:ext uri="{FF2B5EF4-FFF2-40B4-BE49-F238E27FC236}">
                <a16:creationId xmlns:a16="http://schemas.microsoft.com/office/drawing/2014/main" id="{813F31B8-F657-6A46-A56E-D3CBBA5BB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57400"/>
            <a:ext cx="8534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rgbClr val="0000FF"/>
                </a:solidFill>
              </a:rPr>
              <a:t>Risposta grafico – intuitiva:</a:t>
            </a:r>
            <a:r>
              <a:rPr lang="it-IT" altLang="it-IT" sz="2800" b="1" dirty="0"/>
              <a:t> </a:t>
            </a:r>
            <a:r>
              <a:rPr lang="it-IT" altLang="it-IT" sz="2800" b="1" dirty="0">
                <a:solidFill>
                  <a:srgbClr val="0000FF"/>
                </a:solidFill>
              </a:rPr>
              <a:t>NO</a:t>
            </a:r>
          </a:p>
          <a:p>
            <a:pPr eaLnBrk="1" hangingPunct="1"/>
            <a:r>
              <a:rPr lang="it-IT" altLang="it-IT" sz="2800" b="1" dirty="0"/>
              <a:t>Perché il grafico di una funzione derivabile ‘si appoggia’ in A alla retta tangente, che è continua, perciò non può avere interruzioni in A. </a:t>
            </a:r>
          </a:p>
        </p:txBody>
      </p:sp>
      <p:pic>
        <p:nvPicPr>
          <p:cNvPr id="35846" name="Picture 14" descr="Schermata 2015-08-22 alle 12.42.10.png">
            <a:extLst>
              <a:ext uri="{FF2B5EF4-FFF2-40B4-BE49-F238E27FC236}">
                <a16:creationId xmlns:a16="http://schemas.microsoft.com/office/drawing/2014/main" id="{5F31FC3E-FB21-5042-8706-31A71C4E6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14800"/>
            <a:ext cx="28702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C11EBF-6C06-4244-BD3E-0518BDFD0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EB624E1-7E18-2446-AF9E-74539A71CAB7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6867" name="Footer Placeholder 3">
            <a:extLst>
              <a:ext uri="{FF2B5EF4-FFF2-40B4-BE49-F238E27FC236}">
                <a16:creationId xmlns:a16="http://schemas.microsoft.com/office/drawing/2014/main" id="{EA6ADA42-EA39-E748-A85B-D47DEA898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520259"/>
            <a:ext cx="226774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 e Daniela Valenti</a:t>
            </a:r>
          </a:p>
        </p:txBody>
      </p:sp>
      <p:sp>
        <p:nvSpPr>
          <p:cNvPr id="36868" name="Title 4">
            <a:extLst>
              <a:ext uri="{FF2B5EF4-FFF2-40B4-BE49-F238E27FC236}">
                <a16:creationId xmlns:a16="http://schemas.microsoft.com/office/drawing/2014/main" id="{3BE67D72-ACA4-0F4A-9710-82E5E11E8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610600" cy="762000"/>
          </a:xfrm>
        </p:spPr>
        <p:txBody>
          <a:bodyPr anchor="t"/>
          <a:lstStyle/>
          <a:p>
            <a:r>
              <a:rPr lang="it-IT" altLang="it-IT" sz="4000" b="1">
                <a:latin typeface="Arial Narrow" panose="020B0604020202020204" pitchFamily="34" charset="0"/>
                <a:ea typeface="ＭＳ Ｐゴシック" panose="020B0600070205080204" pitchFamily="34" charset="-128"/>
              </a:rPr>
              <a:t>Continuità delle funzioni derivabili</a:t>
            </a:r>
          </a:p>
        </p:txBody>
      </p:sp>
      <p:sp>
        <p:nvSpPr>
          <p:cNvPr id="36869" name="TextBox 6">
            <a:extLst>
              <a:ext uri="{FF2B5EF4-FFF2-40B4-BE49-F238E27FC236}">
                <a16:creationId xmlns:a16="http://schemas.microsoft.com/office/drawing/2014/main" id="{19B4E691-CDE1-0C41-9448-A289A31F8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81200"/>
            <a:ext cx="838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FF"/>
                </a:solidFill>
              </a:rPr>
              <a:t>Abbiamo scoperto per via grafico - intuitiva che:</a:t>
            </a:r>
          </a:p>
          <a:p>
            <a:pPr eaLnBrk="1" hangingPunct="1"/>
            <a:r>
              <a:rPr lang="it-IT" altLang="it-IT" sz="2800" b="1" i="1"/>
              <a:t>Se una funzione è derivabile in un suo punto A, in quel punto è anche continua.  </a:t>
            </a:r>
          </a:p>
        </p:txBody>
      </p:sp>
      <p:sp>
        <p:nvSpPr>
          <p:cNvPr id="36870" name="TextBox 8">
            <a:extLst>
              <a:ext uri="{FF2B5EF4-FFF2-40B4-BE49-F238E27FC236}">
                <a16:creationId xmlns:a16="http://schemas.microsoft.com/office/drawing/2014/main" id="{743804C1-2B06-E749-BAA5-F5B692479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962400"/>
            <a:ext cx="8458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/>
              <a:t>Questa affermazione prende il nome di </a:t>
            </a:r>
            <a:r>
              <a:rPr lang="it-IT" altLang="it-IT" sz="2800" b="1" i="1"/>
              <a:t>‘teorema sulla continuità delle funzioni derivabili’.</a:t>
            </a:r>
          </a:p>
          <a:p>
            <a:pPr eaLnBrk="1" hangingPunct="1"/>
            <a:endParaRPr lang="it-IT" altLang="it-IT" sz="2800"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5A0DC1-A298-3240-9432-DEFBEC555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3B62747-66C2-9940-88D0-E9150EBB7EEC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7891" name="Footer Placeholder 3">
            <a:extLst>
              <a:ext uri="{FF2B5EF4-FFF2-40B4-BE49-F238E27FC236}">
                <a16:creationId xmlns:a16="http://schemas.microsoft.com/office/drawing/2014/main" id="{EE2FFB76-4FC0-D14E-990B-E6B471018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33975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 e Daniela Valenti</a:t>
            </a:r>
          </a:p>
        </p:txBody>
      </p:sp>
      <p:sp>
        <p:nvSpPr>
          <p:cNvPr id="37892" name="Title 4">
            <a:extLst>
              <a:ext uri="{FF2B5EF4-FFF2-40B4-BE49-F238E27FC236}">
                <a16:creationId xmlns:a16="http://schemas.microsoft.com/office/drawing/2014/main" id="{8CB592A5-B7FC-7841-9318-2F57FC8AD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610600" cy="762000"/>
          </a:xfrm>
        </p:spPr>
        <p:txBody>
          <a:bodyPr anchor="t"/>
          <a:lstStyle/>
          <a:p>
            <a:r>
              <a:rPr lang="it-IT" altLang="it-IT" sz="4000" b="1">
                <a:latin typeface="Arial Narrow" panose="020B0604020202020204" pitchFamily="34" charset="0"/>
                <a:ea typeface="ＭＳ Ｐゴシック" panose="020B0600070205080204" pitchFamily="34" charset="-128"/>
              </a:rPr>
              <a:t>Continuità delle funzioni derivabili</a:t>
            </a:r>
          </a:p>
        </p:txBody>
      </p:sp>
      <p:sp>
        <p:nvSpPr>
          <p:cNvPr id="37893" name="TextBox 9">
            <a:extLst>
              <a:ext uri="{FF2B5EF4-FFF2-40B4-BE49-F238E27FC236}">
                <a16:creationId xmlns:a16="http://schemas.microsoft.com/office/drawing/2014/main" id="{8990761B-A498-874D-BE87-134F857D7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00200"/>
            <a:ext cx="7924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/>
              <a:t>Posso estendere il teorema a tutti i punti di un intervallo: una funzione derivabile in un intervallo è ivi anche continua.  </a:t>
            </a:r>
          </a:p>
        </p:txBody>
      </p:sp>
      <p:sp>
        <p:nvSpPr>
          <p:cNvPr id="37894" name="TextBox 7">
            <a:extLst>
              <a:ext uri="{FF2B5EF4-FFF2-40B4-BE49-F238E27FC236}">
                <a16:creationId xmlns:a16="http://schemas.microsoft.com/office/drawing/2014/main" id="{1976578D-70EE-F344-9194-DCE1BCC75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352800"/>
            <a:ext cx="8001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/>
              <a:t>Perciò posso applicare alle funzioni derivabili tutte le proprietà e i teoremi validi per le funzioni continue.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>
            <a:extLst>
              <a:ext uri="{FF2B5EF4-FFF2-40B4-BE49-F238E27FC236}">
                <a16:creationId xmlns:a16="http://schemas.microsoft.com/office/drawing/2014/main" id="{D5A905E1-30AD-1F48-B3C5-BF4230576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8001000" cy="7620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ea typeface="ＭＳ Ｐゴシック" panose="020B0600070205080204" pitchFamily="34" charset="-128"/>
              </a:rPr>
              <a:t>1. Teorema di Lagrange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E43E1C-192E-0D43-8D92-45545D90C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DDCD7DF-71F7-ED40-A6A9-BB2570F9FF29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6388" name="Footer Placeholder 3">
            <a:extLst>
              <a:ext uri="{FF2B5EF4-FFF2-40B4-BE49-F238E27FC236}">
                <a16:creationId xmlns:a16="http://schemas.microsoft.com/office/drawing/2014/main" id="{E94A572C-354E-B143-9420-F8DC57CB9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77000"/>
            <a:ext cx="226774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 e Daniela Valenti</a:t>
            </a:r>
          </a:p>
        </p:txBody>
      </p:sp>
    </p:spTree>
    <p:extLst>
      <p:ext uri="{BB962C8B-B14F-4D97-AF65-F5344CB8AC3E}">
        <p14:creationId xmlns:p14="http://schemas.microsoft.com/office/powerpoint/2010/main" val="2330840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5B060F-B590-2A4C-BC9C-8FC605DBB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3B6225D-0DD9-6045-A03E-4C86EAC485A6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7411" name="Footer Placeholder 3">
            <a:extLst>
              <a:ext uri="{FF2B5EF4-FFF2-40B4-BE49-F238E27FC236}">
                <a16:creationId xmlns:a16="http://schemas.microsoft.com/office/drawing/2014/main" id="{814110C9-AA90-D245-877D-9492EBF02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33975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 e Daniela Valenti</a:t>
            </a:r>
          </a:p>
        </p:txBody>
      </p:sp>
      <p:sp>
        <p:nvSpPr>
          <p:cNvPr id="17412" name="Title 4">
            <a:extLst>
              <a:ext uri="{FF2B5EF4-FFF2-40B4-BE49-F238E27FC236}">
                <a16:creationId xmlns:a16="http://schemas.microsoft.com/office/drawing/2014/main" id="{783AD464-B39A-544C-BF87-4B34A39AC9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510" y="412470"/>
            <a:ext cx="8153400" cy="762000"/>
          </a:xfrm>
        </p:spPr>
        <p:txBody>
          <a:bodyPr anchor="t"/>
          <a:lstStyle/>
          <a:p>
            <a:r>
              <a:rPr lang="it-IT" altLang="it-IT" sz="40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Una figura per osservare e riflettere</a:t>
            </a:r>
          </a:p>
        </p:txBody>
      </p:sp>
      <p:pic>
        <p:nvPicPr>
          <p:cNvPr id="17414" name="Picture 10" descr="Schermata 2015-08-22 alle 15.57.50.png">
            <a:extLst>
              <a:ext uri="{FF2B5EF4-FFF2-40B4-BE49-F238E27FC236}">
                <a16:creationId xmlns:a16="http://schemas.microsoft.com/office/drawing/2014/main" id="{8E6EA668-B563-C443-A721-E899F8B64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04260"/>
            <a:ext cx="4767199" cy="392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7EFA286-55BB-7749-A4DA-4E9AD36BDF5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05847" y="4495800"/>
            <a:ext cx="623153" cy="1066800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51C8106-2703-0140-BBCC-6895BBC8E08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810000" y="4267200"/>
            <a:ext cx="1167021" cy="1366004"/>
          </a:xfrm>
          <a:prstGeom prst="straightConnector1">
            <a:avLst/>
          </a:prstGeom>
          <a:noFill/>
          <a:ln w="25400">
            <a:solidFill>
              <a:srgbClr val="7F7F7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8DEC241-D841-0841-BD36-56A829DD6FC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220072" y="4564841"/>
            <a:ext cx="1514598" cy="650883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421" name="Picture 43" descr="Schermata 2015-08-22 alle 16.33.42.png">
            <a:extLst>
              <a:ext uri="{FF2B5EF4-FFF2-40B4-BE49-F238E27FC236}">
                <a16:creationId xmlns:a16="http://schemas.microsoft.com/office/drawing/2014/main" id="{3D0E9EB8-7995-7146-9190-FF33BED41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0" y="5486492"/>
            <a:ext cx="2971338" cy="1017309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2" name="Picture 44" descr="Schermata 2015-08-22 alle 16.35.01.png">
            <a:extLst>
              <a:ext uri="{FF2B5EF4-FFF2-40B4-BE49-F238E27FC236}">
                <a16:creationId xmlns:a16="http://schemas.microsoft.com/office/drawing/2014/main" id="{B581D58F-9024-9D47-BF15-E14070EB8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64" y="3578225"/>
            <a:ext cx="1567003" cy="575047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Schermata 2015-08-22 alle 16.04.39.png">
            <a:extLst>
              <a:ext uri="{FF2B5EF4-FFF2-40B4-BE49-F238E27FC236}">
                <a16:creationId xmlns:a16="http://schemas.microsoft.com/office/drawing/2014/main" id="{3E5E6EC1-C732-7E4E-AE36-039D96EC1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9722" y="5556666"/>
            <a:ext cx="2484947" cy="956014"/>
          </a:xfrm>
          <a:prstGeom prst="rect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7418" name="Picture 31" descr="Schermata 2015-08-22 alle 16.09.54.png">
            <a:extLst>
              <a:ext uri="{FF2B5EF4-FFF2-40B4-BE49-F238E27FC236}">
                <a16:creationId xmlns:a16="http://schemas.microsoft.com/office/drawing/2014/main" id="{EA3851A1-E19F-4D4F-8C63-574A4816DF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871" y="4267200"/>
            <a:ext cx="2590800" cy="656631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5B060F-B590-2A4C-BC9C-8FC605DBB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3B6225D-0DD9-6045-A03E-4C86EAC485A6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7411" name="Footer Placeholder 3">
            <a:extLst>
              <a:ext uri="{FF2B5EF4-FFF2-40B4-BE49-F238E27FC236}">
                <a16:creationId xmlns:a16="http://schemas.microsoft.com/office/drawing/2014/main" id="{814110C9-AA90-D245-877D-9492EBF02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33975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 e Daniela Valenti</a:t>
            </a:r>
          </a:p>
        </p:txBody>
      </p:sp>
      <p:sp>
        <p:nvSpPr>
          <p:cNvPr id="17412" name="Title 4">
            <a:extLst>
              <a:ext uri="{FF2B5EF4-FFF2-40B4-BE49-F238E27FC236}">
                <a16:creationId xmlns:a16="http://schemas.microsoft.com/office/drawing/2014/main" id="{783AD464-B39A-544C-BF87-4B34A39AC9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60648"/>
            <a:ext cx="6019800" cy="762000"/>
          </a:xfrm>
        </p:spPr>
        <p:txBody>
          <a:bodyPr anchor="t"/>
          <a:lstStyle/>
          <a:p>
            <a:r>
              <a:rPr lang="it-IT" altLang="it-IT" sz="40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Un’animazione per scoprire il teorema di Lagrange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E489893-D0D1-A846-8C2A-9130ECBF8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70" y="1628799"/>
            <a:ext cx="6427314" cy="487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85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>
            <a:extLst>
              <a:ext uri="{FF2B5EF4-FFF2-40B4-BE49-F238E27FC236}">
                <a16:creationId xmlns:a16="http://schemas.microsoft.com/office/drawing/2014/main" id="{FDAAE267-5DCE-8C40-8144-F0C0BCE5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33975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 e Daniela Valenti</a:t>
            </a:r>
          </a:p>
        </p:txBody>
      </p:sp>
      <p:sp>
        <p:nvSpPr>
          <p:cNvPr id="19459" name="Title 4">
            <a:extLst>
              <a:ext uri="{FF2B5EF4-FFF2-40B4-BE49-F238E27FC236}">
                <a16:creationId xmlns:a16="http://schemas.microsoft.com/office/drawing/2014/main" id="{885078A8-209C-FC40-9F7E-AAEE32D61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335" y="102394"/>
            <a:ext cx="8153400" cy="762000"/>
          </a:xfrm>
        </p:spPr>
        <p:txBody>
          <a:bodyPr anchor="t"/>
          <a:lstStyle/>
          <a:p>
            <a:r>
              <a:rPr lang="it-IT" altLang="it-IT" sz="40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Cosa mostra l’animazione</a:t>
            </a:r>
          </a:p>
        </p:txBody>
      </p:sp>
      <p:pic>
        <p:nvPicPr>
          <p:cNvPr id="19461" name="Picture 13" descr="Schermata 2015-08-22 alle 16.19.18.png">
            <a:extLst>
              <a:ext uri="{FF2B5EF4-FFF2-40B4-BE49-F238E27FC236}">
                <a16:creationId xmlns:a16="http://schemas.microsoft.com/office/drawing/2014/main" id="{A9972AB0-57D5-5F4E-89E7-B9F374498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59292"/>
            <a:ext cx="4392488" cy="369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4" descr="Schermata 2015-08-22 alle 16.28.09.png">
            <a:extLst>
              <a:ext uri="{FF2B5EF4-FFF2-40B4-BE49-F238E27FC236}">
                <a16:creationId xmlns:a16="http://schemas.microsoft.com/office/drawing/2014/main" id="{A5F136C0-7096-E84B-8585-37EA46482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47800"/>
            <a:ext cx="2374900" cy="1673225"/>
          </a:xfrm>
          <a:prstGeom prst="rect">
            <a:avLst/>
          </a:prstGeom>
          <a:solidFill>
            <a:srgbClr val="FDFFE9"/>
          </a:solidFill>
          <a:ln w="254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9463" name="Picture 15" descr="Schermata 2015-08-22 alle 16.37.31.png">
            <a:extLst>
              <a:ext uri="{FF2B5EF4-FFF2-40B4-BE49-F238E27FC236}">
                <a16:creationId xmlns:a16="http://schemas.microsoft.com/office/drawing/2014/main" id="{EA83FC48-67F3-C24E-B863-438DF1871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81400"/>
            <a:ext cx="1485900" cy="584200"/>
          </a:xfrm>
          <a:prstGeom prst="rect">
            <a:avLst/>
          </a:prstGeom>
          <a:solidFill>
            <a:srgbClr val="FDFFE9"/>
          </a:solidFill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9464" name="TextBox 16">
            <a:extLst>
              <a:ext uri="{FF2B5EF4-FFF2-40B4-BE49-F238E27FC236}">
                <a16:creationId xmlns:a16="http://schemas.microsoft.com/office/drawing/2014/main" id="{E3880EC5-6F18-CE43-8399-18E3E6691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95800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/>
              <a:t>Il punto C di ascissa 1 ha un’importante proprietà: la tangente </a:t>
            </a:r>
            <a:r>
              <a:rPr lang="it-IT" altLang="it-IT" b="1" i="1" dirty="0"/>
              <a:t>t</a:t>
            </a:r>
            <a:r>
              <a:rPr lang="it-IT" altLang="it-IT" b="1" dirty="0"/>
              <a:t> in C ha la stessa pendenza della secante </a:t>
            </a:r>
            <a:r>
              <a:rPr lang="it-IT" altLang="it-IT" b="1" i="1" dirty="0" err="1">
                <a:solidFill>
                  <a:srgbClr val="0000FF"/>
                </a:solidFill>
              </a:rPr>
              <a:t>s</a:t>
            </a:r>
            <a:endParaRPr lang="it-IT" altLang="it-IT" b="1" i="1" dirty="0">
              <a:solidFill>
                <a:srgbClr val="0000FF"/>
              </a:solidFill>
            </a:endParaRPr>
          </a:p>
        </p:txBody>
      </p:sp>
      <p:pic>
        <p:nvPicPr>
          <p:cNvPr id="19465" name="Picture 20" descr="Schermata 2015-08-22 alle 16.45.35.png">
            <a:extLst>
              <a:ext uri="{FF2B5EF4-FFF2-40B4-BE49-F238E27FC236}">
                <a16:creationId xmlns:a16="http://schemas.microsoft.com/office/drawing/2014/main" id="{9CE2A5B0-A8AC-E043-9943-AF16EA86B8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486400"/>
            <a:ext cx="3162300" cy="1066800"/>
          </a:xfrm>
          <a:prstGeom prst="rect">
            <a:avLst/>
          </a:prstGeom>
          <a:solidFill>
            <a:srgbClr val="FBFFB1"/>
          </a:solidFill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783192E-B718-674E-8937-E4060CD1E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60B5794-BE54-054E-8E39-F1E5E8DF1790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3">
            <a:extLst>
              <a:ext uri="{FF2B5EF4-FFF2-40B4-BE49-F238E27FC236}">
                <a16:creationId xmlns:a16="http://schemas.microsoft.com/office/drawing/2014/main" id="{E16E7921-6C12-9A4E-BBCC-E15DF4F0A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195736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 e Daniela Valenti</a:t>
            </a:r>
          </a:p>
        </p:txBody>
      </p:sp>
      <p:sp>
        <p:nvSpPr>
          <p:cNvPr id="20484" name="Title 4">
            <a:extLst>
              <a:ext uri="{FF2B5EF4-FFF2-40B4-BE49-F238E27FC236}">
                <a16:creationId xmlns:a16="http://schemas.microsoft.com/office/drawing/2014/main" id="{FAB090EA-6831-0248-BA0B-4BE478F27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64365"/>
            <a:ext cx="8153400" cy="762000"/>
          </a:xfrm>
        </p:spPr>
        <p:txBody>
          <a:bodyPr anchor="t"/>
          <a:lstStyle/>
          <a:p>
            <a:r>
              <a:rPr lang="it-IT" altLang="it-IT" sz="40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Teorema di Lagrange</a:t>
            </a:r>
          </a:p>
        </p:txBody>
      </p:sp>
      <p:sp>
        <p:nvSpPr>
          <p:cNvPr id="20485" name="TextBox 7">
            <a:extLst>
              <a:ext uri="{FF2B5EF4-FFF2-40B4-BE49-F238E27FC236}">
                <a16:creationId xmlns:a16="http://schemas.microsoft.com/office/drawing/2014/main" id="{AE0FFCE3-D629-1746-9F2E-5995850D9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72" y="860357"/>
            <a:ext cx="871212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una funzione </a:t>
            </a:r>
            <a:r>
              <a:rPr lang="it-IT" altLang="it-IT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è continua in un intervallo</a:t>
            </a:r>
          </a:p>
          <a:p>
            <a:pPr eaLnBrk="1" hangingPunct="1"/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e derivabile all’interno dell’intervallo, allora esiste nell’intervallo almeno un numero 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tale che risulti:</a:t>
            </a:r>
            <a:r>
              <a:rPr lang="it-IT" altLang="it-IT" sz="2800" b="1" dirty="0"/>
              <a:t>  </a:t>
            </a:r>
          </a:p>
        </p:txBody>
      </p:sp>
      <p:pic>
        <p:nvPicPr>
          <p:cNvPr id="20487" name="Picture 9" descr="Schermata 2015-08-23 alle 11.09.09.png">
            <a:extLst>
              <a:ext uri="{FF2B5EF4-FFF2-40B4-BE49-F238E27FC236}">
                <a16:creationId xmlns:a16="http://schemas.microsoft.com/office/drawing/2014/main" id="{B7661C2B-BA25-F246-B319-A90BD8050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14" y="3374419"/>
            <a:ext cx="4163676" cy="3347056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0F54051-19FC-BE4E-8194-C7F8784C6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E526B0E-C645-574A-B6F0-4C46CA971643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50547E48-EA04-9C4A-A7D0-D9B59BEA54AC}"/>
                  </a:ext>
                </a:extLst>
              </p:cNvPr>
              <p:cNvSpPr txBox="1"/>
              <p:nvPr/>
            </p:nvSpPr>
            <p:spPr>
              <a:xfrm>
                <a:off x="2699792" y="2291957"/>
                <a:ext cx="3312368" cy="928524"/>
              </a:xfrm>
              <a:prstGeom prst="rect">
                <a:avLst/>
              </a:prstGeom>
              <a:solidFill>
                <a:srgbClr val="FFF9CB"/>
              </a:solidFill>
              <a:ln w="254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50547E48-EA04-9C4A-A7D0-D9B59BEA5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291957"/>
                <a:ext cx="3312368" cy="928524"/>
              </a:xfrm>
              <a:prstGeom prst="rect">
                <a:avLst/>
              </a:prstGeom>
              <a:blipFill>
                <a:blip r:embed="rId3"/>
                <a:stretch>
                  <a:fillRect l="-380" b="-3896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>
            <a:extLst>
              <a:ext uri="{FF2B5EF4-FFF2-40B4-BE49-F238E27FC236}">
                <a16:creationId xmlns:a16="http://schemas.microsoft.com/office/drawing/2014/main" id="{3C33D9F6-C03F-F44D-BFF4-50FB68BD4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41176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 e Daniela Valenti</a:t>
            </a:r>
          </a:p>
        </p:txBody>
      </p:sp>
      <p:sp>
        <p:nvSpPr>
          <p:cNvPr id="21507" name="Title 4">
            <a:extLst>
              <a:ext uri="{FF2B5EF4-FFF2-40B4-BE49-F238E27FC236}">
                <a16:creationId xmlns:a16="http://schemas.microsoft.com/office/drawing/2014/main" id="{E08CD0E5-AF2A-BD4A-B419-B121673AA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762000"/>
          </a:xfrm>
        </p:spPr>
        <p:txBody>
          <a:bodyPr anchor="t"/>
          <a:lstStyle/>
          <a:p>
            <a:r>
              <a:rPr lang="it-IT" altLang="it-IT" sz="4000" b="1">
                <a:latin typeface="Arial Narrow" panose="020B0604020202020204" pitchFamily="34" charset="0"/>
                <a:ea typeface="ＭＳ Ｐゴシック" panose="020B0600070205080204" pitchFamily="34" charset="-128"/>
              </a:rPr>
              <a:t>Teorema di Lagrange e autovelox</a:t>
            </a:r>
            <a:br>
              <a:rPr lang="it-IT" altLang="it-IT" sz="4000" b="1">
                <a:latin typeface="Arial Narrow" panose="020B0604020202020204" pitchFamily="34" charset="0"/>
                <a:ea typeface="ＭＳ Ｐゴシック" panose="020B0600070205080204" pitchFamily="34" charset="-128"/>
              </a:rPr>
            </a:br>
            <a:endParaRPr lang="it-IT" altLang="it-IT" sz="4000" b="1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EF273E8-057C-7A41-8383-AAAE5F67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75118E3-9D07-D24F-815A-DF0FEA2917CD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1509" name="Picture 11" descr="Tutor.jpg">
            <a:extLst>
              <a:ext uri="{FF2B5EF4-FFF2-40B4-BE49-F238E27FC236}">
                <a16:creationId xmlns:a16="http://schemas.microsoft.com/office/drawing/2014/main" id="{B991D284-C12B-134F-87F4-867800FD6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2449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12">
            <a:extLst>
              <a:ext uri="{FF2B5EF4-FFF2-40B4-BE49-F238E27FC236}">
                <a16:creationId xmlns:a16="http://schemas.microsoft.com/office/drawing/2014/main" id="{0324DB50-F216-784A-AD8F-94F30104F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00200"/>
            <a:ext cx="3962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000" b="1">
                <a:solidFill>
                  <a:srgbClr val="0000FF"/>
                </a:solidFill>
                <a:latin typeface="Arial Narrow" panose="020B0604020202020204" pitchFamily="34" charset="0"/>
              </a:rPr>
              <a:t>Un modello di autovelox    (Tutor) misura la velocità media di un veicolo su una distanza di 15km.</a:t>
            </a:r>
          </a:p>
        </p:txBody>
      </p:sp>
      <p:sp>
        <p:nvSpPr>
          <p:cNvPr id="21511" name="TextBox 13">
            <a:extLst>
              <a:ext uri="{FF2B5EF4-FFF2-40B4-BE49-F238E27FC236}">
                <a16:creationId xmlns:a16="http://schemas.microsoft.com/office/drawing/2014/main" id="{8AF0D45D-1CE0-7A48-B7A3-678E3DA03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38600"/>
            <a:ext cx="3886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000" b="1">
                <a:latin typeface="Arial Narrow" panose="020B0604020202020204" pitchFamily="34" charset="0"/>
              </a:rPr>
              <a:t>Quali informazioni porta il teorema di Lagrange?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>
            <a:extLst>
              <a:ext uri="{FF2B5EF4-FFF2-40B4-BE49-F238E27FC236}">
                <a16:creationId xmlns:a16="http://schemas.microsoft.com/office/drawing/2014/main" id="{62C79D70-2834-364A-9E64-C50F21FE2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12372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 e Daniela Valenti</a:t>
            </a:r>
          </a:p>
        </p:txBody>
      </p:sp>
      <p:sp>
        <p:nvSpPr>
          <p:cNvPr id="22531" name="Title 4">
            <a:extLst>
              <a:ext uri="{FF2B5EF4-FFF2-40B4-BE49-F238E27FC236}">
                <a16:creationId xmlns:a16="http://schemas.microsoft.com/office/drawing/2014/main" id="{507675F8-E086-3C48-864D-6BDAA837F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762000"/>
          </a:xfrm>
        </p:spPr>
        <p:txBody>
          <a:bodyPr anchor="t"/>
          <a:lstStyle/>
          <a:p>
            <a:r>
              <a:rPr lang="it-IT" altLang="it-IT" sz="4000" b="1">
                <a:latin typeface="Arial Narrow" panose="020B0604020202020204" pitchFamily="34" charset="0"/>
                <a:ea typeface="ＭＳ Ｐゴシック" panose="020B0600070205080204" pitchFamily="34" charset="-128"/>
              </a:rPr>
              <a:t>Legge del moto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7581F8F-6682-9D4F-9B65-D1220712D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A7ED7C6-CFD5-E84B-9F37-5909E04D5D55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2533" name="Picture 5" descr="Tutor.jpg">
            <a:extLst>
              <a:ext uri="{FF2B5EF4-FFF2-40B4-BE49-F238E27FC236}">
                <a16:creationId xmlns:a16="http://schemas.microsoft.com/office/drawing/2014/main" id="{88F6FF29-C35D-E94C-A59F-A05060A43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52600"/>
            <a:ext cx="33543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93A028-5455-0145-B0B7-CA3F755767E9}"/>
              </a:ext>
            </a:extLst>
          </p:cNvPr>
          <p:cNvSpPr txBox="1"/>
          <p:nvPr/>
        </p:nvSpPr>
        <p:spPr>
          <a:xfrm>
            <a:off x="228600" y="1752600"/>
            <a:ext cx="5105400" cy="397031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Legge del moto dell’auto:</a:t>
            </a:r>
          </a:p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         </a:t>
            </a:r>
            <a:r>
              <a:rPr lang="it-IT" altLang="it-IT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dove</a:t>
            </a:r>
          </a:p>
          <a:p>
            <a:pPr marL="279400" indent="-265113" eaLnBrk="1" hangingPunct="1">
              <a:buFont typeface="Arial" panose="020B0604020202020204" pitchFamily="34" charset="0"/>
              <a:buChar char="•"/>
            </a:pP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altLang="it-IT" sz="2800" b="1" dirty="0">
                <a:latin typeface="Arial Narrow" panose="020B0604020202020204" pitchFamily="34" charset="0"/>
              </a:rPr>
              <a:t>  è il tempo che varia;</a:t>
            </a:r>
          </a:p>
          <a:p>
            <a:pPr marL="279400" indent="-265113" eaLnBrk="1" hangingPunct="1">
              <a:buFont typeface="Arial" panose="020B0604020202020204" pitchFamily="34" charset="0"/>
              <a:buChar char="•"/>
            </a:pPr>
            <a:r>
              <a:rPr lang="it-IT" altLang="it-IT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altLang="it-IT" sz="2800" b="1" dirty="0">
                <a:latin typeface="Arial Narrow" panose="020B0604020202020204" pitchFamily="34" charset="0"/>
              </a:rPr>
              <a:t> è la distanza che varia al variare del tempo 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altLang="it-IT" sz="2800" b="1" dirty="0">
                <a:latin typeface="Arial Narrow" panose="020B0604020202020204" pitchFamily="34" charset="0"/>
              </a:rPr>
              <a:t>  </a:t>
            </a:r>
          </a:p>
          <a:p>
            <a:pPr marL="279400" indent="-265113" eaLnBrk="1" hangingPunct="1">
              <a:buFont typeface="Arial" panose="020B0604020202020204" pitchFamily="34" charset="0"/>
              <a:buChar char="•"/>
            </a:pPr>
            <a:r>
              <a:rPr lang="it-IT" altLang="it-IT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altLang="it-IT" sz="2800" b="1" dirty="0">
                <a:latin typeface="Arial Narrow" panose="020B0604020202020204" pitchFamily="34" charset="0"/>
              </a:rPr>
              <a:t> è una funzione derivabile perché l’auto in ogni istante ha una sua velocità istantanea </a:t>
            </a:r>
            <a:r>
              <a:rPr lang="it-IT" altLang="it-IT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it-IT" altLang="it-IT" sz="2800" b="1" dirty="0">
                <a:latin typeface="Arial Narrow" panose="020B0604020202020204" pitchFamily="34" charset="0"/>
              </a:rPr>
              <a:t>  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altLang="it-IT" sz="2800" b="1" dirty="0">
              <a:latin typeface="Arial Narrow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20950</TotalTime>
  <Words>924</Words>
  <Application>Microsoft Macintosh PowerPoint</Application>
  <PresentationFormat>Presentazione su schermo (4:3)</PresentationFormat>
  <Paragraphs>120</Paragraphs>
  <Slides>25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3" baseType="lpstr">
      <vt:lpstr>ＭＳ Ｐゴシック</vt:lpstr>
      <vt:lpstr>Arial</vt:lpstr>
      <vt:lpstr>Arial Narrow</vt:lpstr>
      <vt:lpstr>Calibri</vt:lpstr>
      <vt:lpstr>Cambria Math</vt:lpstr>
      <vt:lpstr>Times New Roman</vt:lpstr>
      <vt:lpstr>Tema di Office</vt:lpstr>
      <vt:lpstr>Equation</vt:lpstr>
      <vt:lpstr>Tre teoremi sulle funzioni derivabili</vt:lpstr>
      <vt:lpstr>Tre teoremi</vt:lpstr>
      <vt:lpstr>1. Teorema di Lagrange </vt:lpstr>
      <vt:lpstr>Una figura per osservare e riflettere</vt:lpstr>
      <vt:lpstr>Un’animazione per scoprire il teorema di Lagrange</vt:lpstr>
      <vt:lpstr>Cosa mostra l’animazione</vt:lpstr>
      <vt:lpstr>Teorema di Lagrange</vt:lpstr>
      <vt:lpstr>Teorema di Lagrange e autovelox </vt:lpstr>
      <vt:lpstr>Legge del moto</vt:lpstr>
      <vt:lpstr>Velocità media e velocità istantanea </vt:lpstr>
      <vt:lpstr>Teorema di Lagrange e velocità </vt:lpstr>
      <vt:lpstr>2. Teorema di Rolle </vt:lpstr>
      <vt:lpstr>Dal teorema di Lagrange al teorema di Rolle</vt:lpstr>
      <vt:lpstr>Teorema di Rolle</vt:lpstr>
      <vt:lpstr>Teorema di Rolle e velocità </vt:lpstr>
      <vt:lpstr>3. Continuità di funzioni derivabili</vt:lpstr>
      <vt:lpstr>Continuità</vt:lpstr>
      <vt:lpstr>Esempi di funzioni discontinue</vt:lpstr>
      <vt:lpstr>Esempi di funzioni continue</vt:lpstr>
      <vt:lpstr>Derivabilità</vt:lpstr>
      <vt:lpstr>Esempi di funzioni continue e derivabili </vt:lpstr>
      <vt:lpstr>Esempi di funzioni continue, ma non derivabili nel punto O </vt:lpstr>
      <vt:lpstr>Posso trovare esempi di funzioni derivabili, ma non continue in un punto? </vt:lpstr>
      <vt:lpstr>Continuità delle funzioni derivabili</vt:lpstr>
      <vt:lpstr>Continuità delle funzioni derivabili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TEoremi funzioni derivabili</dc:title>
  <dc:subject/>
  <dc:creator>User</dc:creator>
  <cp:keywords/>
  <dc:description/>
  <cp:lastModifiedBy>Microsoft Office User</cp:lastModifiedBy>
  <cp:revision>585</cp:revision>
  <cp:lastPrinted>2015-04-17T17:40:59Z</cp:lastPrinted>
  <dcterms:created xsi:type="dcterms:W3CDTF">2015-09-06T08:29:46Z</dcterms:created>
  <dcterms:modified xsi:type="dcterms:W3CDTF">2022-07-23T11:04:15Z</dcterms:modified>
  <cp:category/>
</cp:coreProperties>
</file>