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0" r:id="rId2"/>
    <p:sldId id="304" r:id="rId3"/>
    <p:sldId id="356" r:id="rId4"/>
    <p:sldId id="351" r:id="rId5"/>
    <p:sldId id="352" r:id="rId6"/>
    <p:sldId id="306" r:id="rId7"/>
    <p:sldId id="335" r:id="rId8"/>
    <p:sldId id="336" r:id="rId9"/>
    <p:sldId id="361" r:id="rId10"/>
    <p:sldId id="357" r:id="rId11"/>
    <p:sldId id="337" r:id="rId12"/>
    <p:sldId id="338" r:id="rId13"/>
    <p:sldId id="341" r:id="rId14"/>
    <p:sldId id="342" r:id="rId15"/>
    <p:sldId id="343" r:id="rId16"/>
    <p:sldId id="362" r:id="rId17"/>
    <p:sldId id="363" r:id="rId18"/>
    <p:sldId id="346" r:id="rId19"/>
    <p:sldId id="353" r:id="rId20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10" Type="http://schemas.openxmlformats.org/officeDocument/2006/relationships/slide" Target="slides/slide14.xml"/><Relationship Id="rId4" Type="http://schemas.openxmlformats.org/officeDocument/2006/relationships/slide" Target="slides/slide8.xml"/><Relationship Id="rId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8D5B016-EB50-D149-B626-58D9B9788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DBD882E-8ECA-1E45-B3AB-10676B4DB2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6280FA40-1320-DA41-ACB7-D25DADB997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47F10090-A64C-5C40-92F4-15E5BAC4D6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CFA9C0-B8A9-7B45-9226-6DA45ED6F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94D155-0919-DD43-9636-6C2262E773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072D4DB-037D-014D-B30B-5FF73DD329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B208953-C0C0-414C-9AA5-5AB9AC58AA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311CCF8-90C1-A543-B0CF-2ACD9674F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3A3449C-7B18-B443-B0CB-1276114FE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800CA920-D497-3941-89F5-95835D1D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BA96D7-369A-BB43-8132-D7898426C3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C08CA0EB-8FC1-9A49-B2A5-189FF5593016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745CE39-C060-3C4B-A466-E019D100B0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48A03474-85A3-7544-8AC7-241BA8B64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17A0F87-D118-394A-A0F9-F7E6BA86A7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7CF055A-734B-9B45-AFD6-36B25DDEEA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1C119C63-C1C3-E04F-B2E8-CDD5BBA499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64917D07-3FFE-DD49-8A90-6B9EC972D5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F42F3B52-008B-7F45-8921-4105B7F39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B5220EC1-B73F-C141-93C7-78D4F8DC79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0905D23F-5FC9-8C4B-9A82-3D36CA4F6C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54F5D93B-5FE7-4D4F-83A4-9393CCF73A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4DBEACE-A48E-0049-AD70-60BA2F2DFC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D646DEAB-207D-C940-AB56-D6E0DF149C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7AE9715-E265-0B4B-AAF4-2AD480881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E672B41-DFE3-364E-9193-71C41E4FF8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3EE13C3-2829-1A4D-900D-402037A7F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07871C45-8C13-D14C-BB25-8B8F1FE39B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7AC02D91-EDFD-3349-8444-771E79DC53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B35BF7B-2D2E-2A42-AA8F-092A3A534A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8B4A5B1D-236C-874C-8345-0BC14A140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3992ADEC-299C-EF42-8677-597F05330D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E524D1B-1A2F-5843-B5DB-534D790818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4BA59319-41E3-2A4D-AF1E-B2DA2D7794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0C45C356-3004-EB4A-89A5-BE17AFCEDB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20B376BC-3CAE-E24F-BA97-6344A966D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AF2855E-5873-A140-84B0-E88BBBABC0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5445DF10-9B3A-4D4A-87F7-4DBF396F68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A2140C25-F45A-3849-B40B-3B64BC270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FAD8A980-54E4-E348-BA2D-27A98E10CF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183DEDBE-C6DD-B642-B10D-5E1B3CB078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5D37E0F-19B5-234D-9AFC-AA5E87530F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8A7EC146-CF48-3943-AE1C-3578CEA916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91CB0D8-10D8-B740-9B32-4D7A8CF90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76CE607B-A878-CF45-9A7C-9462844C54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DFD2A51-429D-2C4E-B3A5-4D3A56715D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F064BD7-E49C-F343-BAC4-A2271F5D8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AA1DF5AA-FA87-EE48-8D86-C8DB5F3AF4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3A2D8834-9009-0D4C-AF09-432808358B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19275E3D-E058-CD47-B666-DD4822FAB2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1A3E24BB-BB77-0540-BA92-67CB97C371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E3992351-18EC-594B-BE1E-B0257BE228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A51CC3CD-5825-654B-B67E-4601728DD8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840D2449-8DA7-8047-8BD8-37E25AC375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4103298B-2E83-E548-8461-5A1AE9A4B7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415CAD1-728E-BE44-BEDE-CC179E02DC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FCBFA8DC-44E8-AD47-8279-B181147E02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F3515C6-9F2B-F84D-8146-B90AAF4BC0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0746DE48-E27D-904A-B7D8-470B811FC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F87FE4F3-0984-4640-9F78-9D4C0AD3A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C52BAA7C-3E66-8549-AB68-6F24DCD9B8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DEB6C9AE-B96E-4F40-A680-E9CAE5EF71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9B537862-E61D-B249-96B1-92BA344E24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FA8C9A6C-8D8F-D649-8C35-6050DC5317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5890503E-F1F5-6141-B751-F570800E48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01CB4819-994B-CF40-80C3-484C4E64A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61DA9C27-FBAB-A146-93E2-4B010A63BB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8895DEAA-C79D-0043-B57E-0FA2DE6220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6B51917A-3894-F74C-8997-7EDA224CC2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41EEDA06-7EAE-504A-AD6E-E65847561A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146EB37F-50C3-DE4F-8137-F47EBC115A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519AC54D-4ADE-E94D-B417-CFB0C6A28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FF237290-6450-0745-964F-6A5E432E4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066C2973-1B31-B24A-A4D3-B76E5384C0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497EDAA1-65A6-7440-A618-57E268A5CF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1C692E96-0C51-8C41-ACAB-2C3F9F057A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0DFE71C2-FC09-5B4E-947F-E222D44F21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451E1979-B2D1-5B4A-9168-66E899928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F5EE0E32-7D21-8347-AF87-6656AF3319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31F3C7DE-69C5-9A48-8339-D0B38729FE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B363312C-1298-634C-BA2D-ECE344CD6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5EC505D8-4634-D148-97A6-35071B4DED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027D7748-001B-1D49-A70D-FE04771696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6FF5C6A0-0969-374A-8598-7E245343EB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B3054861-A426-5848-A105-396190456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DE8D1F6-102C-DF4E-B631-FC1BA45A69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77B4EDE5-8C25-CA4C-A45C-63DE28D50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3936B0CD-E8A0-1B4E-9FC6-B1470B58E5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18C9075-83F4-EB43-9091-A0FD39D024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1CE8A4A0-67C7-CA4D-BF0C-848C95851A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98175DC1-A5E6-884C-8CD7-00A860A084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05A098C5-2B2A-774A-B7A3-2503CC8A68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7A233E3F-D5F1-0D47-B829-450421C723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747F53EC-5DD9-9C41-BFD1-47F35E1FDA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34D0EC5A-3F18-E74C-BB52-C63B59F673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4"/>
              <a:ext cx="5577" cy="1276"/>
              <a:chOff x="76" y="1884"/>
              <a:chExt cx="5577" cy="1276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EC0377EA-73C9-A44E-A388-5D9ECDEF6D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F6E237A-0D1E-F64A-9667-A99C938F3E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DCD14279-4608-1347-BDA9-A09A3FE76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F1BD4641-B6B4-4D4D-B929-A784BCB6A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DBA0810C-561E-E844-8C2F-52D45A43F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8D65046-4F32-B046-92D0-F119E041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52682AE-4A2A-A44D-A0C9-B29C49280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B3705F80-C7BA-0A48-9CDD-00381584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1"/>
                <a:ext cx="1025" cy="952"/>
                <a:chOff x="1091" y="915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8FB10798-29DD-9247-B8CD-D588881C1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940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F19D8557-0A90-2A4B-BB59-2F89B43BB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958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26047DEC-1E50-7449-87B0-D8D88EBB9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91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1F1D9CC7-E6F3-4D41-B162-8106E2571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618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3F72B81F-B517-FD44-90BA-B8C412724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1439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52CF9DB1-FBE8-754F-A7A8-69947E8F61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08E668D-89B6-9349-98A4-3F2F2DEA6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811DE509-F0DD-E045-98FA-CF65F7106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EEF54-937D-2649-A1A2-37A53E0113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9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56A5-00AA-3C47-B7E9-60D77F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E006-853C-CB47-B3A9-E7298C4E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9553-FB22-8A4E-B1D0-9458D7F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29049-7841-FE4F-BC2D-5677BD1C69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90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0786-01F4-804C-A721-828A556F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B57D9-1FA5-2846-8B75-AE504C42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04CF-EF4E-E84B-ABFB-3426BD73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9D5DB-A04D-414C-A85E-F0CDCE1181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5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D540-DC7C-764F-B245-D3BB66D1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5CA9-0146-4646-822D-EAE70E19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ACE1-584F-B44B-999F-CC83AE19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60A7E-ECFA-BA4E-B1B9-B4A4A3ED28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46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586D-F949-4448-A12C-A6FBF4B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2CE8-122F-7A4F-81C0-DEDE575D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C0F1-5512-3547-BF46-2F976969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37C1B-42DA-304B-96E8-6B8CFCD828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89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4EAC7-ED8C-C14E-801A-90B5A38A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C9C30-B6F1-A346-B001-8FCAA298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0C238-A976-BC42-BC49-E77BCA69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4B098-178C-FF45-BB64-AC046A45B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9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7B4A-74EB-BF49-9C44-0BF01AFD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BA319-F22A-0040-BDAB-0960DB52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58ACA-5C89-AF40-969D-D46CB7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50AC1-F479-1A40-ABEB-9D12FCCE2F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4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BB7DC-E3B1-D846-8785-174E2FD4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979D-112F-F648-AA74-BD398128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ABFEE-1457-8C43-B1F8-4477272C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C0C7A-BCB1-894C-82B6-2D39FDCE3C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9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FCDE2-5FBC-4649-92D9-EEB31EE7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0571A-BB26-054E-94AD-914514ED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BA5DB-0A86-6E4E-9BAE-2F2C8A0E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AD6A8-E847-B04B-8A19-8401FEE4C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3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FD866-4BC5-1A4A-B126-19B762C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F2524-70D5-3842-A52E-3F2055A6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9F036-ACC1-7442-AC9A-986AABCA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D4C70-71C2-EE4C-9426-ECE15A5BC1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76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2C655-8AEA-204D-B51A-E2033965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000A-AE64-924D-804A-B4FC8D3B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03599-2D88-F04F-B7CF-9A75DCAF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50914-A67F-D140-9646-495FAE143C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14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0FEBB526-3281-E841-B119-E89A3E5A50CE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1D5F5F5-E52B-C542-B0F3-982630495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FD3C8BFD-8DCD-5549-890D-6D98A08E13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AD9E10FE-F0F5-0A48-9875-020D67B76A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ACFDA50C-2986-1A4F-AA71-F0C95C4A9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E1BC6408-C854-3041-9632-6D4694EE3B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DD6BA76-8472-E94E-BDC7-B3D5AD8C2C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4DB2538F-96EB-1B4F-9CCF-F2770889D5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32F50E53-62F8-7241-AA95-6192763DF2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54682BED-EECD-AD40-8ED1-DE84D3EEF1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0B26E6FB-6B5B-EC45-95D1-CEC1E6DB94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3AF9466C-11C4-9B47-BCB2-DE203E3CD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BA6A13A-3259-9F4C-9A8C-D8A9764BF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1877A50D-B5CE-B54E-9E28-0E4AA6E4AF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CBE3338E-1AC3-5048-B6C2-BA95DD6BE4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55D7D9DB-5F96-B242-AA65-08E0077E7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57EE6444-9AB3-6940-9AAF-0D04CB15A7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1651E09B-9BDF-FD4D-953F-385A02F2A3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0E2E105B-B179-A644-B9B9-131311F086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C2D7AD95-219B-E544-AC55-EA3592162D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9E52449E-BF69-E54C-A3F1-0806DD5D0F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68190242-0C0D-5044-9EB1-5470D61B0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D72DB586-7E57-364E-988D-7B321820C3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9B9A7E2-C0C7-8641-98F8-DAC8810B84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EEFC7AB0-1823-7F4F-A7F5-44811EB091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EF8B3096-AB3F-814C-8926-D990252B47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22C01C32-858E-ED48-8A2B-E8769DD58C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00B8F815-0088-6748-8B08-7515DDFF1B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8494B38F-9776-FB4B-AD26-5DAC747623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D876A65-DB06-F840-92B2-C294074782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6CCD3BB1-C6C3-EF42-A069-BF7B6ED333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E47411E3-ADB5-E24C-89FF-E703CD0A72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EA30CDFF-2AD5-4941-8CB5-1453A90F2C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073B79BA-6F77-D348-A343-B0CBBAC5DD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94793CA6-3CC9-174F-8169-921FB32E22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80637A6-15AA-E54E-8268-9DE549D014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1D273D3-AED3-E643-8202-CFD5941D3E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CF4334F-3556-7A47-8483-6B996DD20D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B0A06B7C-4770-2B47-B92F-9B2B06276E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BC8A5EF-DBC6-8A4A-8070-8337380C2A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CC21BF5-FDD4-624E-9A76-933C51C00D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B6C0B197-08CA-544B-929D-692FD1525D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8E6AA50F-FEB8-6E4A-AA1A-E734007455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25D7E80E-30F3-5F4A-A6D8-BB0FBB1C0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F9F5B108-7E49-E54D-A5C0-B0577CA987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C9066FDD-0BAE-F349-9541-5A38716C3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4ED607A5-BFDE-1C48-A805-C3EE3377CD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21946085-8216-0941-B770-3E79735BF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5252DE43-CA73-744C-93CF-6B4B2CCF4C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5B528D3C-A279-0746-B32D-9D9A7CEAA1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B0809CCB-31EF-E846-91DC-633945F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DA354E22-FBAA-A845-82E9-AB7BCB427C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FB42051-1090-7E4D-A00B-D0969F583D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D2D2E027-AAE7-814A-A1D3-023F1AD669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49DB6FA4-5C95-D547-996C-9240B128A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982FEC1D-C033-504C-935C-1F99B2AF6C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FAB55850-A3FF-1F43-9AAF-54666F3062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13ACA99C-8F94-8242-A1F4-2FD479B79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D504FA3C-1B7C-EA45-A020-C361D59FB2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54A6F3FC-8772-9745-B986-A4076018A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C9350CAF-2630-E547-8923-B9728B4718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2ED6633-A18A-A946-A78F-FB7EE41EF8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41CD086B-5AEF-6D42-943E-9085107AAF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D8F40996-5662-CA46-99B4-5DEFC353CD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73DF31D4-E8A5-7D43-8684-421C9F4063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EC6B2C50-9ABF-674C-817C-2A895B845E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61415DF4-5206-C74E-A37F-73549E24C2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43880541-6EF6-1946-847C-7684FC2152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7A8A1ECF-A1F5-6640-93F6-02B5358302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AE379840-721D-CE41-8D4A-521DBFCAC9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545D6D73-A20F-BE46-8FA7-C3A473ACE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EB56EB3-59DB-9D46-A00E-BE95040D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8E44ED-D94E-6E4E-ADA4-E249610F76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39BB4713-3300-844C-850C-9642FA8DE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E66165AC-BC66-DF4B-87FA-248312D4C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7031CBAA-0650-1E4A-AF46-A61B0E5A6F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320D4B5B-FA6C-E843-89CE-1EE954F12C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01A30D09-9978-674F-89BE-4B01D0A09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47C48C04-C3A9-C949-BF36-132B7C17D0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4875A150-9679-664D-B4DB-E0F3870663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B110C79-5C9B-574D-9366-90972C1985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E2F75193-32C3-CF4D-A42E-FA413051E2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35D831D6-A7E7-E743-BBCA-6DAB90EBDA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CF8B196A-CB50-4D44-8F11-4FFFC10036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6F796D07-5674-1840-8BB6-742B67BCB19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43D225C6-A39E-1342-B98E-AEB905B0DBA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DC449E23-80F7-C442-B3B7-2113B85F6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063D4F8-86D0-334D-B17C-2DC251A6D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0622CF34-0B1D-2045-8EB4-AAD92266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9BE5DE-10F9-304F-8F07-D2AB7D597B4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D3FD1D10-E20A-2F42-93B5-4B30FF5B80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73EA8C0C-973C-684E-9E74-25FCEF62B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05F35819-D93B-CF47-90BA-647442472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8FCC7C5B-1355-3F45-9FCE-96494102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06AA6975-C9F1-484F-A97A-C99D8A9AD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0E521740-28E2-5646-AB28-BB06F980C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6FE0BF46-1833-6D4D-B15A-97107D096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DC8AA70F-B08C-5940-83C6-F484D5F5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AACC5F3D-EF2F-8944-9E39-70BC198070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CDA52106-DE5E-5041-A858-6685F499D0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D1B3D0C-9040-2D44-B4F4-0531E10A7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8DCD3DD-E43B-0846-A552-E6DD47CBD2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998" y="2120952"/>
            <a:ext cx="4049018" cy="1270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e</a:t>
            </a:r>
            <a:br>
              <a:rPr lang="it-IT" altLang="it-IT" sz="32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approssimazioni</a:t>
            </a:r>
            <a:br>
              <a:rPr lang="it-IT" altLang="it-IT" sz="32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it-IT" altLang="it-IT" sz="3200" b="1" dirty="0">
              <a:solidFill>
                <a:srgbClr val="FFFEE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1281B0-5FFF-F044-9E31-00A6DBB8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12" y="753950"/>
            <a:ext cx="3334160" cy="42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2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8437" name="Title 11">
            <a:extLst>
              <a:ext uri="{FF2B5EF4-FFF2-40B4-BE49-F238E27FC236}">
                <a16:creationId xmlns:a16="http://schemas.microsoft.com/office/drawing/2014/main" id="{38C28DAE-E117-E24F-A1E8-C911F20D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567" y="406400"/>
            <a:ext cx="8240233" cy="8636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Calcolo di espressioni frazionarie con calcolatrice o con cellulare + </a:t>
            </a:r>
            <a:r>
              <a:rPr lang="it-IT" altLang="it-IT" sz="3600" b="1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app</a:t>
            </a:r>
            <a:br>
              <a:rPr lang="it-IT" altLang="it-IT" sz="3600" b="1" i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64869ED-0884-A24E-A212-2214D812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342" y="2274004"/>
            <a:ext cx="562565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Chalkboard" panose="03050602040202020205" pitchFamily="66" charset="77"/>
            </a:endParaRPr>
          </a:p>
          <a:p>
            <a:pPr marL="319088" indent="-2778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sz="2600" b="1" dirty="0">
                <a:latin typeface="Chalkboard" panose="03050602040202020205" pitchFamily="66" charset="77"/>
              </a:rPr>
              <a:t>Il display mostra un numero finito di cifre (da 8 a 15);</a:t>
            </a:r>
          </a:p>
          <a:p>
            <a:pPr marL="319088" indent="-2778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sz="2600" b="1" dirty="0">
                <a:latin typeface="Chalkboard" panose="03050602040202020205" pitchFamily="66" charset="77"/>
              </a:rPr>
              <a:t>Il numero da mostrare viene approssimato, se ha più cifre di quelle del display;</a:t>
            </a:r>
          </a:p>
          <a:p>
            <a:pPr marL="319088" indent="-2778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sz="2600" b="1" dirty="0">
                <a:latin typeface="Chalkboard" panose="03050602040202020205" pitchFamily="66" charset="77"/>
              </a:rPr>
              <a:t>Il punto è al posto della virgola.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67B872E-BB99-A94E-88BF-D05500BDB8CE}"/>
              </a:ext>
            </a:extLst>
          </p:cNvPr>
          <p:cNvGrpSpPr/>
          <p:nvPr/>
        </p:nvGrpSpPr>
        <p:grpSpPr>
          <a:xfrm>
            <a:off x="710013" y="1694280"/>
            <a:ext cx="8310274" cy="4253023"/>
            <a:chOff x="710013" y="1683522"/>
            <a:chExt cx="8310274" cy="4253023"/>
          </a:xfrm>
        </p:grpSpPr>
        <p:sp>
          <p:nvSpPr>
            <p:cNvPr id="18439" name="TextBox 9">
              <a:extLst>
                <a:ext uri="{FF2B5EF4-FFF2-40B4-BE49-F238E27FC236}">
                  <a16:creationId xmlns:a16="http://schemas.microsoft.com/office/drawing/2014/main" id="{0D49062A-B62B-7A41-86C1-2A714DC3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631" y="1703619"/>
              <a:ext cx="56256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Caratteristiche delle calcolatrici</a:t>
              </a:r>
              <a:endParaRPr lang="it-IT" altLang="it-IT" sz="2800" b="1" dirty="0">
                <a:solidFill>
                  <a:srgbClr val="0000FF"/>
                </a:solidFill>
                <a:latin typeface="Chalkboard" panose="03050602040202020205" pitchFamily="66" charset="77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C676280-A904-374A-83D9-BAFDBE9EF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13" y="1683522"/>
              <a:ext cx="2389973" cy="4253023"/>
            </a:xfrm>
            <a:prstGeom prst="rect">
              <a:avLst/>
            </a:prstGeom>
          </p:spPr>
        </p:pic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0B28D5A3-7D1D-9E4C-8697-CDE20D6FC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7507" y="2179674"/>
              <a:ext cx="956930" cy="44656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8B15F779-F7C7-3749-A8AE-50EB03CF21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30549" y="2274004"/>
              <a:ext cx="1073888" cy="1125412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A0A00513-F534-424D-870A-FA9855D0EE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2865" y="2333394"/>
              <a:ext cx="2211572" cy="229239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3097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ADE7FBFB-7772-BD4D-A04A-D77E810F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06" y="548640"/>
            <a:ext cx="8240233" cy="9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/>
            <a:r>
              <a:rPr lang="it-IT" altLang="it-IT" sz="36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Calcolo di espressioni frazionarie con calcolatrice o con cellulare + </a:t>
            </a:r>
            <a:r>
              <a:rPr lang="it-IT" altLang="it-IT" sz="36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app</a:t>
            </a:r>
            <a:br>
              <a:rPr lang="it-IT" altLang="it-IT" sz="3600" b="1" i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kern="0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4FD9028-D859-294C-B75A-F0FC97687BED}"/>
              </a:ext>
            </a:extLst>
          </p:cNvPr>
          <p:cNvGrpSpPr/>
          <p:nvPr/>
        </p:nvGrpSpPr>
        <p:grpSpPr>
          <a:xfrm>
            <a:off x="96819" y="1340455"/>
            <a:ext cx="8928848" cy="4725063"/>
            <a:chOff x="96819" y="1340455"/>
            <a:chExt cx="8928848" cy="4725063"/>
          </a:xfrm>
        </p:grpSpPr>
        <p:sp>
          <p:nvSpPr>
            <p:cNvPr id="19463" name="TextBox 9">
              <a:extLst>
                <a:ext uri="{FF2B5EF4-FFF2-40B4-BE49-F238E27FC236}">
                  <a16:creationId xmlns:a16="http://schemas.microsoft.com/office/drawing/2014/main" id="{8C9933A4-3C5E-FD4A-80D3-1A9A28E3A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19" y="1340455"/>
              <a:ext cx="8928848" cy="2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Caratteristiche delle calcolatrici scientifiche più comuni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800" b="1" dirty="0">
                <a:solidFill>
                  <a:srgbClr val="FF0000"/>
                </a:solidFill>
                <a:latin typeface="Chalkboard" panose="03050602040202020205" pitchFamily="66" charset="77"/>
              </a:endParaRPr>
            </a:p>
            <a:p>
              <a:pPr marL="457200" indent="-457200"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it-IT" altLang="it-IT" sz="28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Non lavorano con frazioni, ma solo con numeri decimali finiti.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lang="it-IT" altLang="it-IT" sz="800" b="1" dirty="0">
                <a:latin typeface="Chalkboard" panose="03050602040202020205" pitchFamily="66" charset="7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Chalkboard" panose="03050602040202020205" pitchFamily="66" charset="77"/>
                </a:rPr>
                <a:t>Perciò non posso inserire un’espressione frazionaria, ma devo riscriverla come divisione, con </a:t>
              </a:r>
              <a:r>
                <a:rPr lang="it-IT" altLang="it-IT" sz="28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÷</a:t>
              </a:r>
              <a:r>
                <a:rPr lang="it-IT" altLang="it-IT" sz="2800" b="1" dirty="0">
                  <a:latin typeface="Chalkboard" panose="03050602040202020205" pitchFamily="66" charset="77"/>
                </a:rPr>
                <a:t> e parentesi.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8FBD203-B644-2148-9D9A-55DE28358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" t="44920" r="587" b="21211"/>
            <a:stretch/>
          </p:blipFill>
          <p:spPr>
            <a:xfrm>
              <a:off x="1239660" y="4625518"/>
              <a:ext cx="2376000" cy="1440000"/>
            </a:xfrm>
            <a:prstGeom prst="rect">
              <a:avLst/>
            </a:prstGeom>
          </p:spPr>
        </p:pic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D432320E-841E-E64F-853D-5844C6531D1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46567" y="4090669"/>
              <a:ext cx="2701719" cy="174728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69052035-7A52-484F-8396-5CC144AC868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237592" y="4152452"/>
              <a:ext cx="333486" cy="76379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2">
            <a:extLst>
              <a:ext uri="{FF2B5EF4-FFF2-40B4-BE49-F238E27FC236}">
                <a16:creationId xmlns:a16="http://schemas.microsoft.com/office/drawing/2014/main" id="{C2EC109E-D641-0F46-8AC2-34FCA2A2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2" name="Rectangle 1034">
            <a:extLst>
              <a:ext uri="{FF2B5EF4-FFF2-40B4-BE49-F238E27FC236}">
                <a16:creationId xmlns:a16="http://schemas.microsoft.com/office/drawing/2014/main" id="{C26D798A-A364-524B-B8CE-A1E17376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3" name="Footer Placeholder 6">
            <a:extLst>
              <a:ext uri="{FF2B5EF4-FFF2-40B4-BE49-F238E27FC236}">
                <a16:creationId xmlns:a16="http://schemas.microsoft.com/office/drawing/2014/main" id="{B77F55E9-4C6A-0241-A094-535BBAB1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9">
            <a:extLst>
              <a:ext uri="{FF2B5EF4-FFF2-40B4-BE49-F238E27FC236}">
                <a16:creationId xmlns:a16="http://schemas.microsoft.com/office/drawing/2014/main" id="{300EBDFC-4973-2441-83FE-9FB9FA37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91BEC-5AE1-F045-8A89-8C25A54CF7F6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20486" name="Picture 12" descr="Immagine 3.png">
            <a:extLst>
              <a:ext uri="{FF2B5EF4-FFF2-40B4-BE49-F238E27FC236}">
                <a16:creationId xmlns:a16="http://schemas.microsoft.com/office/drawing/2014/main" id="{5FB9A537-3E64-5A43-B4F2-10464957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3163"/>
            <a:ext cx="75914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1">
            <a:extLst>
              <a:ext uri="{FF2B5EF4-FFF2-40B4-BE49-F238E27FC236}">
                <a16:creationId xmlns:a16="http://schemas.microsoft.com/office/drawing/2014/main" id="{6B36CDC2-136B-2840-961D-CC326A6C2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567" y="406400"/>
            <a:ext cx="8240233" cy="8636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Calcolo di espressioni frazionarie con calcolatrice o con cellulare + </a:t>
            </a:r>
            <a:r>
              <a:rPr lang="it-IT" altLang="it-IT" sz="3600" b="1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app</a:t>
            </a:r>
            <a:br>
              <a:rPr lang="it-IT" altLang="it-IT" sz="3600" b="1" i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2">
            <a:extLst>
              <a:ext uri="{FF2B5EF4-FFF2-40B4-BE49-F238E27FC236}">
                <a16:creationId xmlns:a16="http://schemas.microsoft.com/office/drawing/2014/main" id="{9409D016-16F7-444C-A348-26FFF21B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3554" name="Rectangle 1034">
            <a:extLst>
              <a:ext uri="{FF2B5EF4-FFF2-40B4-BE49-F238E27FC236}">
                <a16:creationId xmlns:a16="http://schemas.microsoft.com/office/drawing/2014/main" id="{C9170E19-AEF1-174A-92CA-78421655A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6">
            <a:extLst>
              <a:ext uri="{FF2B5EF4-FFF2-40B4-BE49-F238E27FC236}">
                <a16:creationId xmlns:a16="http://schemas.microsoft.com/office/drawing/2014/main" id="{05C67112-F092-D54C-9C2D-57E94CC4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9">
            <a:extLst>
              <a:ext uri="{FF2B5EF4-FFF2-40B4-BE49-F238E27FC236}">
                <a16:creationId xmlns:a16="http://schemas.microsoft.com/office/drawing/2014/main" id="{31625D7C-4057-6E47-BB09-D934E915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AF227-C26E-DB4E-BC7D-CA745145CFC0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3557" name="Title 11">
            <a:extLst>
              <a:ext uri="{FF2B5EF4-FFF2-40B4-BE49-F238E27FC236}">
                <a16:creationId xmlns:a16="http://schemas.microsoft.com/office/drawing/2014/main" id="{0A8901BD-500E-FA4B-BC68-55D296D9E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57150"/>
            <a:ext cx="8788400" cy="863600"/>
          </a:xfrm>
        </p:spPr>
        <p:txBody>
          <a:bodyPr/>
          <a:lstStyle/>
          <a:p>
            <a:pPr algn="ctr"/>
            <a:r>
              <a:rPr lang="it-IT" altLang="it-IT" sz="32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Divisioni con la calcolatrice</a:t>
            </a:r>
            <a:endParaRPr lang="it-IT" altLang="it-IT" sz="3200" dirty="0">
              <a:ea typeface="ＭＳ Ｐゴシック" panose="020B0600070205080204" pitchFamily="34" charset="-128"/>
            </a:endParaRP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6746AE2B-F119-824A-8FE1-7C4CAB4E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965200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In quali casi la calcolatrice dà un risultato esatto?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2C6367D-9FA5-524A-B2A9-6A77E3565331}"/>
              </a:ext>
            </a:extLst>
          </p:cNvPr>
          <p:cNvGrpSpPr/>
          <p:nvPr/>
        </p:nvGrpSpPr>
        <p:grpSpPr>
          <a:xfrm>
            <a:off x="317500" y="1624083"/>
            <a:ext cx="8553450" cy="4485884"/>
            <a:chOff x="317500" y="1624083"/>
            <a:chExt cx="8553450" cy="4485884"/>
          </a:xfrm>
        </p:grpSpPr>
        <p:sp>
          <p:nvSpPr>
            <p:cNvPr id="23566" name="TextBox 46">
              <a:extLst>
                <a:ext uri="{FF2B5EF4-FFF2-40B4-BE49-F238E27FC236}">
                  <a16:creationId xmlns:a16="http://schemas.microsoft.com/office/drawing/2014/main" id="{AAFEECBA-5FE1-A048-96E7-7A91845FA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05" y="5155860"/>
              <a:ext cx="829118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Il quoziente NON è periodico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Il numero di cifre del display è sufficiente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975BF2CE-EB09-6342-AF06-63B915DAE49E}"/>
                </a:ext>
              </a:extLst>
            </p:cNvPr>
            <p:cNvGrpSpPr/>
            <p:nvPr/>
          </p:nvGrpSpPr>
          <p:grpSpPr>
            <a:xfrm>
              <a:off x="317500" y="1624083"/>
              <a:ext cx="8553450" cy="4008830"/>
              <a:chOff x="317500" y="1624083"/>
              <a:chExt cx="8553450" cy="4008830"/>
            </a:xfrm>
          </p:grpSpPr>
          <p:sp>
            <p:nvSpPr>
              <p:cNvPr id="23559" name="TextBox 8">
                <a:extLst>
                  <a:ext uri="{FF2B5EF4-FFF2-40B4-BE49-F238E27FC236}">
                    <a16:creationId xmlns:a16="http://schemas.microsoft.com/office/drawing/2014/main" id="{7C1E0FB8-B6A9-FC4A-9EF4-D2F70666A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300" y="2350689"/>
                <a:ext cx="12969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/>
                  <a:t>ESEMPI</a:t>
                </a:r>
              </a:p>
            </p:txBody>
          </p:sp>
          <p:pic>
            <p:nvPicPr>
              <p:cNvPr id="23560" name="Picture 36" descr="Immagine 9.png">
                <a:extLst>
                  <a:ext uri="{FF2B5EF4-FFF2-40B4-BE49-F238E27FC236}">
                    <a16:creationId xmlns:a16="http://schemas.microsoft.com/office/drawing/2014/main" id="{DFA84413-DA8B-5F46-A31C-ECADA0F73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" y="2104626"/>
                <a:ext cx="8553450" cy="272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3BD056-5442-F948-A250-D1495938F0B0}"/>
                  </a:ext>
                </a:extLst>
              </p:cNvPr>
              <p:cNvSpPr txBox="1"/>
              <p:nvPr/>
            </p:nvSpPr>
            <p:spPr>
              <a:xfrm>
                <a:off x="571500" y="4299460"/>
                <a:ext cx="2667000" cy="646113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altLang="it-IT" sz="1800" b="1" dirty="0"/>
                  <a:t>Denominatore composto solo con 2 o 5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5B152CF-0969-2945-BB40-D03C03DAAC3C}"/>
                  </a:ext>
                </a:extLst>
              </p:cNvPr>
              <p:cNvCxnSpPr>
                <a:stCxn id="38" idx="3"/>
              </p:cNvCxnSpPr>
              <p:nvPr/>
            </p:nvCxnSpPr>
            <p:spPr bwMode="auto">
              <a:xfrm flipV="1">
                <a:off x="3238500" y="4553460"/>
                <a:ext cx="863600" cy="6985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931846-40A7-F84F-937D-50B5DFDC1BCF}"/>
                  </a:ext>
                </a:extLst>
              </p:cNvPr>
              <p:cNvSpPr txBox="1"/>
              <p:nvPr/>
            </p:nvSpPr>
            <p:spPr>
              <a:xfrm>
                <a:off x="5985835" y="4338438"/>
                <a:ext cx="2698750" cy="64611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altLang="it-IT" sz="1800" b="1"/>
                  <a:t>Quoziente decimale finito</a:t>
                </a:r>
              </a:p>
              <a:p>
                <a:pPr algn="ctr" eaLnBrk="1" hangingPunct="1">
                  <a:defRPr/>
                </a:pPr>
                <a:r>
                  <a:rPr lang="it-IT" altLang="it-IT" sz="1800" b="1"/>
                  <a:t>scritto con 10 cifre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51F9A49-F77B-0147-9762-CED1925A1A7B}"/>
                  </a:ext>
                </a:extLst>
              </p:cNvPr>
              <p:cNvCxnSpPr/>
              <p:nvPr/>
            </p:nvCxnSpPr>
            <p:spPr bwMode="auto">
              <a:xfrm rot="10800000">
                <a:off x="6455735" y="4008238"/>
                <a:ext cx="1536700" cy="33020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6752B54-F8CF-5047-8F92-C20414F4527C}"/>
                  </a:ext>
                </a:extLst>
              </p:cNvPr>
              <p:cNvCxnSpPr/>
              <p:nvPr/>
            </p:nvCxnSpPr>
            <p:spPr bwMode="auto">
              <a:xfrm rot="16200000" flipV="1">
                <a:off x="6570035" y="2890638"/>
                <a:ext cx="1752600" cy="114300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A42DB436-7134-AE40-94C2-EDADA08E7A30}"/>
                  </a:ext>
                </a:extLst>
              </p:cNvPr>
              <p:cNvSpPr/>
              <p:nvPr/>
            </p:nvSpPr>
            <p:spPr>
              <a:xfrm>
                <a:off x="3256298" y="1624083"/>
                <a:ext cx="15392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alt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ESEMPI</a:t>
                </a:r>
              </a:p>
            </p:txBody>
          </p: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7C90BCC-10AF-B64E-8D71-87A8057EC6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56298" y="4917416"/>
                <a:ext cx="656483" cy="390315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9" name="Connettore 1 18">
                <a:extLst>
                  <a:ext uri="{FF2B5EF4-FFF2-40B4-BE49-F238E27FC236}">
                    <a16:creationId xmlns:a16="http://schemas.microsoft.com/office/drawing/2014/main" id="{BE49CFDA-8A4E-E14F-9A8D-5FF00710A4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837274" y="5017427"/>
                <a:ext cx="148562" cy="615486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00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2">
            <a:extLst>
              <a:ext uri="{FF2B5EF4-FFF2-40B4-BE49-F238E27FC236}">
                <a16:creationId xmlns:a16="http://schemas.microsoft.com/office/drawing/2014/main" id="{65CB3C70-83D5-644F-9B30-21EA3AA3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4578" name="Rectangle 1034">
            <a:extLst>
              <a:ext uri="{FF2B5EF4-FFF2-40B4-BE49-F238E27FC236}">
                <a16:creationId xmlns:a16="http://schemas.microsoft.com/office/drawing/2014/main" id="{9B9FFF91-8374-3145-92C5-C830C3AB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4579" name="Footer Placeholder 6">
            <a:extLst>
              <a:ext uri="{FF2B5EF4-FFF2-40B4-BE49-F238E27FC236}">
                <a16:creationId xmlns:a16="http://schemas.microsoft.com/office/drawing/2014/main" id="{D8ABF3EC-8D30-4D4C-8738-B44637EB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4580" name="Slide Number Placeholder 9">
            <a:extLst>
              <a:ext uri="{FF2B5EF4-FFF2-40B4-BE49-F238E27FC236}">
                <a16:creationId xmlns:a16="http://schemas.microsoft.com/office/drawing/2014/main" id="{B3A98B93-7CE5-3845-AB8C-0FDEF3D1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D21AE-0BB2-4D46-AD5B-15F5C63F12E0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4581" name="Title 11">
            <a:extLst>
              <a:ext uri="{FF2B5EF4-FFF2-40B4-BE49-F238E27FC236}">
                <a16:creationId xmlns:a16="http://schemas.microsoft.com/office/drawing/2014/main" id="{1856ED0A-1649-E84F-9567-C19347768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06" y="211137"/>
            <a:ext cx="8788400" cy="863600"/>
          </a:xfrm>
        </p:spPr>
        <p:txBody>
          <a:bodyPr/>
          <a:lstStyle/>
          <a:p>
            <a:pPr algn="ctr"/>
            <a:r>
              <a:rPr lang="it-IT" altLang="it-IT" sz="32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Divisioni con la calcolatrice</a:t>
            </a:r>
            <a:endParaRPr lang="it-IT" altLang="it-IT" sz="3200" dirty="0">
              <a:ea typeface="ＭＳ Ｐゴシック" panose="020B0600070205080204" pitchFamily="34" charset="-128"/>
            </a:endParaRPr>
          </a:p>
        </p:txBody>
      </p:sp>
      <p:sp>
        <p:nvSpPr>
          <p:cNvPr id="24582" name="TextBox 7">
            <a:extLst>
              <a:ext uri="{FF2B5EF4-FFF2-40B4-BE49-F238E27FC236}">
                <a16:creationId xmlns:a16="http://schemas.microsoft.com/office/drawing/2014/main" id="{C66EFA18-ACC2-2E4B-BD9E-914DD450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744" y="1074133"/>
            <a:ext cx="390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Se il risultato è periodico?</a:t>
            </a:r>
          </a:p>
        </p:txBody>
      </p:sp>
      <p:sp>
        <p:nvSpPr>
          <p:cNvPr id="24583" name="TextBox 8">
            <a:extLst>
              <a:ext uri="{FF2B5EF4-FFF2-40B4-BE49-F238E27FC236}">
                <a16:creationId xmlns:a16="http://schemas.microsoft.com/office/drawing/2014/main" id="{8F85C6C6-9911-D74C-830E-E69D4953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754071"/>
            <a:ext cx="129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ESEMPI</a:t>
            </a:r>
          </a:p>
        </p:txBody>
      </p:sp>
      <p:sp>
        <p:nvSpPr>
          <p:cNvPr id="24584" name="TextBox 46">
            <a:extLst>
              <a:ext uri="{FF2B5EF4-FFF2-40B4-BE49-F238E27FC236}">
                <a16:creationId xmlns:a16="http://schemas.microsoft.com/office/drawing/2014/main" id="{48F6E524-E7CB-0D46-AE6A-55A512C8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" y="5337188"/>
            <a:ext cx="8729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La calcolatrice dà un RISULTATO APPROSSIMATO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666FC57-8A31-FB42-B9CE-4E5B07D5AC4C}"/>
              </a:ext>
            </a:extLst>
          </p:cNvPr>
          <p:cNvGrpSpPr/>
          <p:nvPr/>
        </p:nvGrpSpPr>
        <p:grpSpPr>
          <a:xfrm>
            <a:off x="730250" y="2135071"/>
            <a:ext cx="7631113" cy="2863850"/>
            <a:chOff x="730250" y="2135071"/>
            <a:chExt cx="7631113" cy="2863850"/>
          </a:xfrm>
        </p:grpSpPr>
        <p:pic>
          <p:nvPicPr>
            <p:cNvPr id="24585" name="Picture 15" descr="Immagine 4.png">
              <a:extLst>
                <a:ext uri="{FF2B5EF4-FFF2-40B4-BE49-F238E27FC236}">
                  <a16:creationId xmlns:a16="http://schemas.microsoft.com/office/drawing/2014/main" id="{11958950-20F8-C546-8B28-E7AA157C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" y="2268421"/>
              <a:ext cx="7631113" cy="273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C4423D-3684-274E-BD99-57D7091466BB}"/>
                </a:ext>
              </a:extLst>
            </p:cNvPr>
            <p:cNvSpPr txBox="1"/>
            <p:nvPr/>
          </p:nvSpPr>
          <p:spPr>
            <a:xfrm>
              <a:off x="3378200" y="4332171"/>
              <a:ext cx="2667000" cy="64611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sz="1800" b="1"/>
                <a:t>Denominatore </a:t>
              </a:r>
              <a:r>
                <a:rPr lang="it-IT" altLang="it-IT" sz="1800" b="1">
                  <a:solidFill>
                    <a:srgbClr val="FF0000"/>
                  </a:solidFill>
                </a:rPr>
                <a:t>NON</a:t>
              </a:r>
              <a:r>
                <a:rPr lang="it-IT" altLang="it-IT" sz="1800" b="1"/>
                <a:t> composto solo con 2 o 5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EE69D3-A5C8-774A-A8CB-AB0F6949877B}"/>
                </a:ext>
              </a:extLst>
            </p:cNvPr>
            <p:cNvCxnSpPr>
              <a:stCxn id="17" idx="1"/>
            </p:cNvCxnSpPr>
            <p:nvPr/>
          </p:nvCxnSpPr>
          <p:spPr bwMode="auto">
            <a:xfrm rot="10800000">
              <a:off x="2997200" y="4090871"/>
              <a:ext cx="381000" cy="5651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E25FCF-E7D8-A24C-A321-0BFF22EA95F2}"/>
                </a:ext>
              </a:extLst>
            </p:cNvPr>
            <p:cNvCxnSpPr>
              <a:stCxn id="17" idx="3"/>
            </p:cNvCxnSpPr>
            <p:nvPr/>
          </p:nvCxnSpPr>
          <p:spPr bwMode="auto">
            <a:xfrm flipV="1">
              <a:off x="6045200" y="4116271"/>
              <a:ext cx="330200" cy="5397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50F96A-B7DE-9F47-A747-22D06FB82C4E}"/>
                </a:ext>
              </a:extLst>
            </p:cNvPr>
            <p:cNvSpPr txBox="1"/>
            <p:nvPr/>
          </p:nvSpPr>
          <p:spPr>
            <a:xfrm>
              <a:off x="3435350" y="2135071"/>
              <a:ext cx="2974975" cy="369888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sz="1800" b="1"/>
                <a:t>QUOZIENTE PERIODICO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7CCFA01-B7FE-6047-8166-3C0FEE7D0F10}"/>
                </a:ext>
              </a:extLst>
            </p:cNvPr>
            <p:cNvCxnSpPr/>
            <p:nvPr/>
          </p:nvCxnSpPr>
          <p:spPr bwMode="auto">
            <a:xfrm>
              <a:off x="6409532" y="2509721"/>
              <a:ext cx="1562100" cy="6921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B0AFCFB-0724-7C43-84F0-AACDA9A016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35350" y="2504959"/>
              <a:ext cx="1187450" cy="69691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3162"/>
            <a:ext cx="8288767" cy="7620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Come approssima la calcolatrice?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83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5604" name="TextBox 6">
            <a:extLst>
              <a:ext uri="{FF2B5EF4-FFF2-40B4-BE49-F238E27FC236}">
                <a16:creationId xmlns:a16="http://schemas.microsoft.com/office/drawing/2014/main" id="{A6CA376F-AEB4-1B48-AD1D-526905FD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6868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: 3 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0,3333</a:t>
            </a:r>
            <a:endParaRPr lang="it-IT" altLang="it-IT" sz="800" dirty="0">
              <a:latin typeface="Times New Roman" panose="02020603050405020304" pitchFamily="18" charset="0"/>
            </a:endParaRPr>
          </a:p>
        </p:txBody>
      </p:sp>
      <p:pic>
        <p:nvPicPr>
          <p:cNvPr id="25605" name="Picture 7" descr="tagliare-albero3.jpg">
            <a:extLst>
              <a:ext uri="{FF2B5EF4-FFF2-40B4-BE49-F238E27FC236}">
                <a16:creationId xmlns:a16="http://schemas.microsoft.com/office/drawing/2014/main" id="{0867AF2E-CA2C-8146-A02E-C1F197EC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879600"/>
            <a:ext cx="28797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>
            <a:extLst>
              <a:ext uri="{FF2B5EF4-FFF2-40B4-BE49-F238E27FC236}">
                <a16:creationId xmlns:a16="http://schemas.microsoft.com/office/drawing/2014/main" id="{8D189C08-F917-5640-B00E-334AE82E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4267200" cy="369331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Questo è chiaro: </a:t>
            </a:r>
            <a:r>
              <a:rPr lang="it-IT" altLang="it-IT" sz="2600" b="1" dirty="0">
                <a:cs typeface="Arial Narrow" panose="020B0604020202020204" pitchFamily="34" charset="0"/>
              </a:rPr>
              <a:t>sappiamo che il decimale ha infiniti 3 dopo la virgola, ma la calcolatrice può mostrare solo le prime cifre, perciò arresta la divisione quando le ha ottenute tutte.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cs typeface="Arial Narrow" panose="020B0604020202020204" pitchFamily="34" charset="0"/>
              </a:rPr>
              <a:t>Le cifre successive  non sono visualizzate, come se fossero tagliate via, o meglio </a:t>
            </a:r>
            <a:r>
              <a:rPr lang="it-IT" altLang="it-IT" sz="2600" b="1" dirty="0">
                <a:solidFill>
                  <a:srgbClr val="FF0000"/>
                </a:solidFill>
                <a:cs typeface="Arial Narrow" panose="020B0604020202020204" pitchFamily="34" charset="0"/>
              </a:rPr>
              <a:t>troncate.</a:t>
            </a:r>
          </a:p>
        </p:txBody>
      </p:sp>
    </p:spTree>
    <p:extLst>
      <p:ext uri="{BB962C8B-B14F-4D97-AF65-F5344CB8AC3E}">
        <p14:creationId xmlns:p14="http://schemas.microsoft.com/office/powerpoint/2010/main" val="245572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E2E4947-64A9-864D-9641-7DDF139CA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Arrotondare</a:t>
            </a:r>
          </a:p>
        </p:txBody>
      </p:sp>
      <p:sp>
        <p:nvSpPr>
          <p:cNvPr id="26626" name="Slide Number Placeholder 8">
            <a:extLst>
              <a:ext uri="{FF2B5EF4-FFF2-40B4-BE49-F238E27FC236}">
                <a16:creationId xmlns:a16="http://schemas.microsoft.com/office/drawing/2014/main" id="{6E9728D2-D6FF-EA4B-BC92-64DE3A2C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17CEEB-F37D-C74B-8314-EE8958F0A1B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6627" name="Footer Placeholder 9">
            <a:extLst>
              <a:ext uri="{FF2B5EF4-FFF2-40B4-BE49-F238E27FC236}">
                <a16:creationId xmlns:a16="http://schemas.microsoft.com/office/drawing/2014/main" id="{2A2F5EE8-CEDD-1B44-B884-4BBD1D9B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91013D09-CBA0-D14D-A71A-CE187AD8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76" y="1104886"/>
            <a:ext cx="8001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: 3  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0,6666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dirty="0">
              <a:latin typeface="Times New Roman" panose="02020603050405020304" pitchFamily="18" charset="0"/>
            </a:endParaRP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65543033-1C70-354E-99CA-6D79C3D3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76" y="2263824"/>
            <a:ext cx="8534400" cy="261610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781300" indent="-2781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1275" indent="-41275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FF0000"/>
                </a:solidFill>
                <a:cs typeface="Arial Narrow" panose="020B0604020202020204" pitchFamily="34" charset="0"/>
              </a:rPr>
              <a:t>Questo non è chiaro: </a:t>
            </a:r>
            <a:r>
              <a:rPr lang="it-IT" altLang="it-IT" sz="2600" b="1" dirty="0">
                <a:cs typeface="Arial Narrow" panose="020B0604020202020204" pitchFamily="34" charset="0"/>
              </a:rPr>
              <a:t>sappiamo che il decimale ha infiniti 6 dopo la virgola; non ha nessun 7! </a:t>
            </a: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Ecco la spiegazione.</a:t>
            </a:r>
          </a:p>
          <a:p>
            <a:pPr marL="41275" indent="-41275"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cs typeface="Arial Narrow" panose="020B0604020202020204" pitchFamily="34" charset="0"/>
            </a:endParaRPr>
          </a:p>
          <a:p>
            <a:pPr marL="55563" indent="-55563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cs typeface="Arial Narrow" panose="020B0604020202020204" pitchFamily="34" charset="0"/>
              </a:rPr>
              <a:t>La calcolatrice ha arrotondato il numero per un motivo facile da capire se </a:t>
            </a: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pensiamo di mantenere una sola cifra decimale:</a:t>
            </a:r>
          </a:p>
          <a:p>
            <a:pPr marL="96838" indent="-41275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cs typeface="Arial Narrow" panose="020B0604020202020204" pitchFamily="34" charset="0"/>
              </a:rPr>
              <a:t>0,66 è più vicino a 0,70 che a 0,60, quindi scrivo 0,7</a:t>
            </a:r>
          </a:p>
          <a:p>
            <a:pPr marL="96838" indent="-41275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cs typeface="Arial Narrow" panose="020B0604020202020204" pitchFamily="34" charset="0"/>
              </a:rPr>
              <a:t>0,33 è più vicino a 0,30 che a 0,40, quindi scrivo 0,3.</a:t>
            </a:r>
          </a:p>
        </p:txBody>
      </p:sp>
    </p:spTree>
    <p:extLst>
      <p:ext uri="{BB962C8B-B14F-4D97-AF65-F5344CB8AC3E}">
        <p14:creationId xmlns:p14="http://schemas.microsoft.com/office/powerpoint/2010/main" val="308083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04DFBE7-8CD8-AB46-8954-075BC0995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 e arrotondare</a:t>
            </a:r>
          </a:p>
        </p:txBody>
      </p:sp>
      <p:sp>
        <p:nvSpPr>
          <p:cNvPr id="27650" name="Slide Number Placeholder 8">
            <a:extLst>
              <a:ext uri="{FF2B5EF4-FFF2-40B4-BE49-F238E27FC236}">
                <a16:creationId xmlns:a16="http://schemas.microsoft.com/office/drawing/2014/main" id="{EAC829FB-92BE-1149-91C8-2C2E20CB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5AEA9-26D6-9E43-88CD-FFAD16E5844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27651" name="Footer Placeholder 9">
            <a:extLst>
              <a:ext uri="{FF2B5EF4-FFF2-40B4-BE49-F238E27FC236}">
                <a16:creationId xmlns:a16="http://schemas.microsoft.com/office/drawing/2014/main" id="{25A532D9-8C48-7C47-AFFD-A22928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anose="02020603050405020304" pitchFamily="18" charset="0"/>
              </a:rPr>
              <a:t>Daniela Valenti, 2021</a:t>
            </a:r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27652" name="Picture 8" descr="Immagine 6.png">
            <a:extLst>
              <a:ext uri="{FF2B5EF4-FFF2-40B4-BE49-F238E27FC236}">
                <a16:creationId xmlns:a16="http://schemas.microsoft.com/office/drawing/2014/main" id="{BA60F65C-68FF-994A-986E-EB32A0869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5" y="3621768"/>
            <a:ext cx="82899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0A8629A7-1845-2749-9478-79C21F34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45" y="1092158"/>
            <a:ext cx="8534400" cy="1692771"/>
          </a:xfrm>
          <a:prstGeom prst="rect">
            <a:avLst/>
          </a:prstGeom>
          <a:solidFill>
            <a:srgbClr val="FFFFCC"/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00FF"/>
                </a:solidFill>
                <a:latin typeface="+mn-lt"/>
              </a:rPr>
              <a:t>Procedimento per arrotondare un numero decimale</a:t>
            </a:r>
          </a:p>
          <a:p>
            <a:pPr marL="180975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600" b="1" i="1" dirty="0">
                <a:latin typeface="+mn-lt"/>
              </a:rPr>
              <a:t>se la prima cifra da cancellare è 0, 1, 2, 3 o 4, tronco il numero;</a:t>
            </a:r>
          </a:p>
          <a:p>
            <a:pPr marL="180975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600" b="1" i="1" dirty="0">
                <a:latin typeface="+mn-lt"/>
              </a:rPr>
              <a:t>altrimenti tronco il numero, ma aumento di un’unità l’ultima cifra rimasta</a:t>
            </a:r>
            <a:r>
              <a:rPr lang="it-IT" altLang="it-IT" sz="2600" i="1" dirty="0">
                <a:latin typeface="+mn-lt"/>
              </a:rPr>
              <a:t>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778E82-0E26-1943-8EBC-E89E8CFA911F}"/>
              </a:ext>
            </a:extLst>
          </p:cNvPr>
          <p:cNvSpPr txBox="1"/>
          <p:nvPr/>
        </p:nvSpPr>
        <p:spPr>
          <a:xfrm>
            <a:off x="3388659" y="2910961"/>
            <a:ext cx="1731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98809D5-ABEC-9C45-A4B0-ECF410E0C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3132" y="464372"/>
            <a:ext cx="5672568" cy="7620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Riflessioni sul lavoro svolto</a:t>
            </a:r>
          </a:p>
        </p:txBody>
      </p:sp>
      <p:sp>
        <p:nvSpPr>
          <p:cNvPr id="29698" name="Slide Number Placeholder 8">
            <a:extLst>
              <a:ext uri="{FF2B5EF4-FFF2-40B4-BE49-F238E27FC236}">
                <a16:creationId xmlns:a16="http://schemas.microsoft.com/office/drawing/2014/main" id="{6A319910-10FF-0B4A-8298-FB8BF446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9F5CD-9855-094A-8D32-2D6D447CAF5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9699" name="Footer Placeholder 9">
            <a:extLst>
              <a:ext uri="{FF2B5EF4-FFF2-40B4-BE49-F238E27FC236}">
                <a16:creationId xmlns:a16="http://schemas.microsoft.com/office/drawing/2014/main" id="{EF72DDDE-75C3-5E47-9878-A22D6B15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9700" name="TextBox 7">
            <a:extLst>
              <a:ext uri="{FF2B5EF4-FFF2-40B4-BE49-F238E27FC236}">
                <a16:creationId xmlns:a16="http://schemas.microsoft.com/office/drawing/2014/main" id="{BEBBB8EF-B253-554D-AE4D-1E4E11C2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89" y="1226372"/>
            <a:ext cx="83439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Divisione e approssimazione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Con la divisione incontri un processo di approssimazione.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Il quoziente si può scrivere in due forme: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+mn-lt"/>
              </a:rPr>
              <a:t> con una frazione;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+mn-lt"/>
              </a:rPr>
              <a:t> con un numero decimale.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Solo con una frazione scrivo sempre il quoziente esatto.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Con un numero decimale finito scrivo in alcuni casi il quoziente approssimato, ma con il calcolo ‘a mano’ posso decidere a piacere quante cifre dopo la virgola voglio scrivere.</a:t>
            </a:r>
          </a:p>
        </p:txBody>
      </p:sp>
    </p:spTree>
    <p:extLst>
      <p:ext uri="{BB962C8B-B14F-4D97-AF65-F5344CB8AC3E}">
        <p14:creationId xmlns:p14="http://schemas.microsoft.com/office/powerpoint/2010/main" val="205003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330200"/>
            <a:ext cx="8369300" cy="861291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decimali e frazioni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3E272A-5C4C-9D42-A950-3A36D7EED115}"/>
              </a:ext>
            </a:extLst>
          </p:cNvPr>
          <p:cNvSpPr txBox="1"/>
          <p:nvPr/>
        </p:nvSpPr>
        <p:spPr>
          <a:xfrm>
            <a:off x="5007935" y="2558461"/>
            <a:ext cx="3322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Eseguire calcoli è una delle attività matematiche più diffuse dai tempi antichi fino a oggi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CF4D2D-3706-1C43-B15C-8132DB7B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90" y="1555334"/>
            <a:ext cx="3334160" cy="42530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330200"/>
            <a:ext cx="8369300" cy="861291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decimali e frazioni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3E272A-5C4C-9D42-A950-3A36D7EED115}"/>
              </a:ext>
            </a:extLst>
          </p:cNvPr>
          <p:cNvSpPr txBox="1"/>
          <p:nvPr/>
        </p:nvSpPr>
        <p:spPr>
          <a:xfrm>
            <a:off x="5287035" y="1657988"/>
            <a:ext cx="3160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Oggi si possono eseguire i calcoli a mano o con mezzi di calcolo elettronici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D6F408A-6476-EA4F-B3DC-74B013B3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307882"/>
            <a:ext cx="788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Ecco una scheda che ti porterà a richiamare e arricchire quello che già sai e sai fare.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C9F670-310C-2D43-A151-1C69A9A4E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7" y="1191491"/>
            <a:ext cx="4127345" cy="27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817" y="514873"/>
            <a:ext cx="7177661" cy="1270000"/>
          </a:xfrm>
        </p:spPr>
        <p:txBody>
          <a:bodyPr/>
          <a:lstStyle/>
          <a:p>
            <a:pPr marL="1119188" indent="-1109663"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Attività: esplorare calcoli con decimali e frazioni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507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7" y="63246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36455C08-C7AD-5A43-8808-559373019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97" y="2905125"/>
            <a:ext cx="8320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0" indent="-857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 Narrow" panose="020B0604020202020204" pitchFamily="34" charset="0"/>
              <a:buAutoNum type="romanUcPeriod"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Calcoli con carta e penna</a:t>
            </a:r>
          </a:p>
          <a:p>
            <a:pPr eaLnBrk="1" hangingPunct="1">
              <a:spcBef>
                <a:spcPct val="0"/>
              </a:spcBef>
              <a:buFont typeface="Arial Narrow" panose="020B0604020202020204" pitchFamily="34" charset="0"/>
              <a:buAutoNum type="romanUcPeriod"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Calcoli con calcolatrice e approssimazioni</a:t>
            </a: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9BB02DA8-10DE-1F40-AAD5-5FA526B6A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5" y="2083061"/>
            <a:ext cx="788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L’attività è divisa in due parti:</a:t>
            </a:r>
          </a:p>
        </p:txBody>
      </p:sp>
    </p:spTree>
    <p:extLst>
      <p:ext uri="{BB962C8B-B14F-4D97-AF65-F5344CB8AC3E}">
        <p14:creationId xmlns:p14="http://schemas.microsoft.com/office/powerpoint/2010/main" val="30284033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8">
            <a:extLst>
              <a:ext uri="{FF2B5EF4-FFF2-40B4-BE49-F238E27FC236}">
                <a16:creationId xmlns:a16="http://schemas.microsoft.com/office/drawing/2014/main" id="{051FBA4F-D171-0F45-96B6-7CCEAA89E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218" y="2259944"/>
            <a:ext cx="5858227" cy="819150"/>
          </a:xfrm>
        </p:spPr>
        <p:txBody>
          <a:bodyPr/>
          <a:lstStyle/>
          <a:p>
            <a:pPr marL="1612900" indent="-1612900"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</a:t>
            </a:r>
          </a:p>
        </p:txBody>
      </p:sp>
      <p:sp>
        <p:nvSpPr>
          <p:cNvPr id="16386" name="Rectangle 1032">
            <a:extLst>
              <a:ext uri="{FF2B5EF4-FFF2-40B4-BE49-F238E27FC236}">
                <a16:creationId xmlns:a16="http://schemas.microsoft.com/office/drawing/2014/main" id="{D8F0E4A9-8E1E-6D4E-A616-3CF05D33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7" name="Rectangle 1034">
            <a:extLst>
              <a:ext uri="{FF2B5EF4-FFF2-40B4-BE49-F238E27FC236}">
                <a16:creationId xmlns:a16="http://schemas.microsoft.com/office/drawing/2014/main" id="{DACF8DFF-9889-0A4F-9262-5B6BEAEF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8" name="Footer Placeholder 6">
            <a:extLst>
              <a:ext uri="{FF2B5EF4-FFF2-40B4-BE49-F238E27FC236}">
                <a16:creationId xmlns:a16="http://schemas.microsoft.com/office/drawing/2014/main" id="{AB17973B-3561-9C43-8B2A-7151DA87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6389" name="Slide Number Placeholder 9">
            <a:extLst>
              <a:ext uri="{FF2B5EF4-FFF2-40B4-BE49-F238E27FC236}">
                <a16:creationId xmlns:a16="http://schemas.microsoft.com/office/drawing/2014/main" id="{3ADC2542-F571-134F-98B9-60AECA88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E62E9-EA06-EC4E-8C9E-1F36F57A873B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2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2">
            <a:extLst>
              <a:ext uri="{FF2B5EF4-FFF2-40B4-BE49-F238E27FC236}">
                <a16:creationId xmlns:a16="http://schemas.microsoft.com/office/drawing/2014/main" id="{D8F0E4A9-8E1E-6D4E-A616-3CF05D33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7" name="Rectangle 1034">
            <a:extLst>
              <a:ext uri="{FF2B5EF4-FFF2-40B4-BE49-F238E27FC236}">
                <a16:creationId xmlns:a16="http://schemas.microsoft.com/office/drawing/2014/main" id="{DACF8DFF-9889-0A4F-9262-5B6BEAEF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6388" name="Footer Placeholder 6">
            <a:extLst>
              <a:ext uri="{FF2B5EF4-FFF2-40B4-BE49-F238E27FC236}">
                <a16:creationId xmlns:a16="http://schemas.microsoft.com/office/drawing/2014/main" id="{AB17973B-3561-9C43-8B2A-7151DA87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6389" name="Slide Number Placeholder 9">
            <a:extLst>
              <a:ext uri="{FF2B5EF4-FFF2-40B4-BE49-F238E27FC236}">
                <a16:creationId xmlns:a16="http://schemas.microsoft.com/office/drawing/2014/main" id="{3ADC2542-F571-134F-98B9-60AECA88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E62E9-EA06-EC4E-8C9E-1F36F57A873B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6390" name="TextBox 4">
            <a:extLst>
              <a:ext uri="{FF2B5EF4-FFF2-40B4-BE49-F238E27FC236}">
                <a16:creationId xmlns:a16="http://schemas.microsoft.com/office/drawing/2014/main" id="{B58792DD-157A-1B4B-925A-4F62A25F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38" y="901346"/>
            <a:ext cx="472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0" indent="-857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Calcoli con carta e penna</a:t>
            </a:r>
            <a:endParaRPr lang="it-IT" altLang="it-IT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3FAC5201-5C7A-B44B-B291-F818F28E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787599"/>
            <a:ext cx="7607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Times New Roman" panose="02020603050405020304" pitchFamily="18" charset="0"/>
              </a:rPr>
              <a:t>La scrittura di molte espressioni con frazioni ‘a più piani’ è basata sulla seguente idea.</a:t>
            </a:r>
          </a:p>
        </p:txBody>
      </p:sp>
      <p:sp>
        <p:nvSpPr>
          <p:cNvPr id="16393" name="Rectangle 10">
            <a:extLst>
              <a:ext uri="{FF2B5EF4-FFF2-40B4-BE49-F238E27FC236}">
                <a16:creationId xmlns:a16="http://schemas.microsoft.com/office/drawing/2014/main" id="{0F3ECD35-17E7-AA48-832C-65FE41B4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086225"/>
            <a:ext cx="8318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Times New Roman" panose="02020603050405020304" pitchFamily="18" charset="0"/>
              </a:rPr>
              <a:t>Così indico la divisione con un simbolo frazionario, anche quando sostituisco ad </a:t>
            </a:r>
            <a:r>
              <a:rPr lang="it-IT" altLang="it-IT" sz="2800" b="1" i="1" dirty="0">
                <a:latin typeface="Times New Roman" panose="02020603050405020304" pitchFamily="18" charset="0"/>
              </a:rPr>
              <a:t>a</a:t>
            </a:r>
            <a:r>
              <a:rPr lang="it-IT" altLang="it-IT" sz="2800" b="1" dirty="0">
                <a:latin typeface="Times New Roman" panose="02020603050405020304" pitchFamily="18" charset="0"/>
              </a:rPr>
              <a:t> e </a:t>
            </a:r>
            <a:r>
              <a:rPr lang="it-IT" altLang="it-IT" sz="2800" b="1" i="1" dirty="0">
                <a:latin typeface="Times New Roman" panose="02020603050405020304" pitchFamily="18" charset="0"/>
              </a:rPr>
              <a:t>b</a:t>
            </a:r>
            <a:r>
              <a:rPr lang="it-IT" altLang="it-IT" sz="2800" b="1" dirty="0">
                <a:latin typeface="Times New Roman" panose="02020603050405020304" pitchFamily="18" charset="0"/>
              </a:rPr>
              <a:t> delle frazioni o delle espressioni con frazioni.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209ED8-D127-0C41-B8D8-0896BFFD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65537"/>
            <a:ext cx="66294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0" y="221673"/>
            <a:ext cx="4813300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Calcoli con carta e penna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17414" name="TextBox 13">
            <a:extLst>
              <a:ext uri="{FF2B5EF4-FFF2-40B4-BE49-F238E27FC236}">
                <a16:creationId xmlns:a16="http://schemas.microsoft.com/office/drawing/2014/main" id="{15995687-67AD-974C-8121-F05F23DBC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45" y="5704319"/>
            <a:ext cx="8737600" cy="461963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halkboard" panose="03050602040202020205" pitchFamily="66" charset="77"/>
              </a:rPr>
              <a:t>La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linea di frazione lunga</a:t>
            </a:r>
            <a:r>
              <a:rPr lang="it-IT" altLang="it-IT" sz="2400" b="1" dirty="0">
                <a:latin typeface="Chalkboard" panose="03050602040202020205" pitchFamily="66" charset="77"/>
              </a:rPr>
              <a:t> prende il posto delle parentesi.</a:t>
            </a:r>
          </a:p>
        </p:txBody>
      </p:sp>
      <p:pic>
        <p:nvPicPr>
          <p:cNvPr id="17415" name="Picture 16" descr="Immagine 4.png">
            <a:extLst>
              <a:ext uri="{FF2B5EF4-FFF2-40B4-BE49-F238E27FC236}">
                <a16:creationId xmlns:a16="http://schemas.microsoft.com/office/drawing/2014/main" id="{11523DD3-4A94-9C46-84CE-327D1F34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38213"/>
            <a:ext cx="771525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8439" name="TextBox 9">
            <a:extLst>
              <a:ext uri="{FF2B5EF4-FFF2-40B4-BE49-F238E27FC236}">
                <a16:creationId xmlns:a16="http://schemas.microsoft.com/office/drawing/2014/main" id="{0D49062A-B62B-7A41-86C1-2A714DC3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282" y="1040458"/>
            <a:ext cx="41271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Calcolatore, Computer, PC, Portatile</a:t>
            </a:r>
            <a:endParaRPr lang="it-IT" altLang="it-IT" sz="2800" b="1" dirty="0">
              <a:solidFill>
                <a:srgbClr val="0000FF"/>
              </a:solidFill>
              <a:latin typeface="Chalkboard" panose="03050602040202020205" pitchFamily="66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9" y="3810115"/>
            <a:ext cx="1957395" cy="2247847"/>
          </a:xfrm>
          <a:prstGeom prst="rect">
            <a:avLst/>
          </a:prstGeom>
        </p:spPr>
      </p:pic>
      <p:sp>
        <p:nvSpPr>
          <p:cNvPr id="29" name="Title 11">
            <a:extLst>
              <a:ext uri="{FF2B5EF4-FFF2-40B4-BE49-F238E27FC236}">
                <a16:creationId xmlns:a16="http://schemas.microsoft.com/office/drawing/2014/main" id="{F1CD031F-DB02-A642-9CE2-9DF748102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140466"/>
            <a:ext cx="7620000" cy="11430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Significato delle parole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88EFF4F-DD63-7840-A1A3-647E204C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0" y="1146739"/>
            <a:ext cx="2652595" cy="1752816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7202548C-E7BA-5F48-9A50-75E601BD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161" y="2953252"/>
            <a:ext cx="412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Calcolatrice, Tascabile</a:t>
            </a:r>
            <a:endParaRPr lang="it-IT" altLang="it-IT" sz="2800" b="1" dirty="0">
              <a:solidFill>
                <a:srgbClr val="0000FF"/>
              </a:solidFill>
              <a:latin typeface="Chalkboard" panose="03050602040202020205" pitchFamily="66" charset="77"/>
            </a:endParaRP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FD490215-8D1A-3C4C-81F0-998CF815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435" y="4628233"/>
            <a:ext cx="412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App</a:t>
            </a:r>
            <a:r>
              <a:rPr lang="it-IT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 per cellulare</a:t>
            </a:r>
            <a:endParaRPr lang="it-IT" altLang="it-IT" sz="2800" b="1" dirty="0">
              <a:solidFill>
                <a:srgbClr val="0000FF"/>
              </a:solidFill>
              <a:latin typeface="Chalkboard" panose="03050602040202020205" pitchFamily="66" charset="77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29A7B462-F0FD-4046-A3CE-A407E98CA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414" y="1885543"/>
            <a:ext cx="1459656" cy="27866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8437" name="Title 11">
            <a:extLst>
              <a:ext uri="{FF2B5EF4-FFF2-40B4-BE49-F238E27FC236}">
                <a16:creationId xmlns:a16="http://schemas.microsoft.com/office/drawing/2014/main" id="{38C28DAE-E117-E24F-A1E8-C911F20D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567" y="558800"/>
            <a:ext cx="8240233" cy="440916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Calcolatrice o </a:t>
            </a:r>
            <a:r>
              <a:rPr lang="it-IT" altLang="it-IT" sz="3600" b="1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app</a:t>
            </a:r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per cellulare:</a:t>
            </a:r>
            <a:b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ti serve una calcolatrice scientifica</a:t>
            </a:r>
            <a:br>
              <a:rPr lang="it-IT" altLang="it-IT" sz="3600" b="1" i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18439" name="TextBox 9">
            <a:extLst>
              <a:ext uri="{FF2B5EF4-FFF2-40B4-BE49-F238E27FC236}">
                <a16:creationId xmlns:a16="http://schemas.microsoft.com/office/drawing/2014/main" id="{0D49062A-B62B-7A41-86C1-2A714DC3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80" y="4438881"/>
            <a:ext cx="3213624" cy="12926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 err="1">
                <a:latin typeface="Chalkboard" panose="03050602040202020205" pitchFamily="66" charset="77"/>
              </a:rPr>
              <a:t>App</a:t>
            </a:r>
            <a:r>
              <a:rPr lang="it-IT" altLang="it-IT" sz="2600" b="1" dirty="0">
                <a:latin typeface="Chalkboard" panose="03050602040202020205" pitchFamily="66" charset="77"/>
              </a:rPr>
              <a:t> di calcolatrice</a:t>
            </a:r>
            <a:r>
              <a:rPr lang="it-IT" altLang="it-IT" sz="2600" b="1" dirty="0">
                <a:solidFill>
                  <a:srgbClr val="FF0000"/>
                </a:solidFill>
                <a:latin typeface="Chalkboard" panose="03050602040202020205" pitchFamily="66" charset="77"/>
              </a:rPr>
              <a:t> non scientifica</a:t>
            </a:r>
            <a:r>
              <a:rPr lang="it-IT" altLang="it-IT" sz="2600" b="1" dirty="0">
                <a:latin typeface="Chalkboard" panose="03050602040202020205" pitchFamily="66" charset="77"/>
              </a:rPr>
              <a:t>:</a:t>
            </a:r>
            <a:r>
              <a:rPr lang="it-IT" altLang="it-IT" sz="2600" b="1" dirty="0">
                <a:solidFill>
                  <a:srgbClr val="FF0000"/>
                </a:solidFill>
                <a:latin typeface="Chalkboard" panose="03050602040202020205" pitchFamily="66" charset="77"/>
              </a:rPr>
              <a:t> non ha le parentesi</a:t>
            </a:r>
            <a:endParaRPr lang="it-IT" altLang="it-IT" sz="2600" b="1" dirty="0">
              <a:solidFill>
                <a:srgbClr val="0000FF"/>
              </a:solidFill>
              <a:latin typeface="Chalkboard" panose="03050602040202020205" pitchFamily="66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46"/>
          <a:stretch/>
        </p:blipFill>
        <p:spPr>
          <a:xfrm>
            <a:off x="298187" y="1260988"/>
            <a:ext cx="2930009" cy="309403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640176AD-01F6-174B-BDC3-4997B1E12595}"/>
              </a:ext>
            </a:extLst>
          </p:cNvPr>
          <p:cNvGrpSpPr/>
          <p:nvPr/>
        </p:nvGrpSpPr>
        <p:grpSpPr>
          <a:xfrm>
            <a:off x="4281610" y="1260988"/>
            <a:ext cx="4358973" cy="4563447"/>
            <a:chOff x="4281610" y="1260988"/>
            <a:chExt cx="4358973" cy="4563447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A02C4034-46E5-6C47-9949-116105F68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610" y="4531773"/>
              <a:ext cx="4358973" cy="1292662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 err="1">
                  <a:solidFill>
                    <a:schemeClr val="accent4"/>
                  </a:solidFill>
                  <a:latin typeface="Chalkboard" panose="03050602040202020205" pitchFamily="66" charset="77"/>
                </a:rPr>
                <a:t>App</a:t>
              </a:r>
              <a:r>
                <a:rPr lang="it-IT" altLang="it-IT" sz="2600" b="1" dirty="0">
                  <a:solidFill>
                    <a:schemeClr val="accent4"/>
                  </a:solidFill>
                  <a:latin typeface="Chalkboard" panose="03050602040202020205" pitchFamily="66" charset="77"/>
                </a:rPr>
                <a:t> di calcolatrice </a:t>
              </a:r>
              <a: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scientifica: ha le parentesi </a:t>
              </a:r>
              <a:r>
                <a:rPr lang="it-IT" altLang="it-IT" sz="2600" b="1" dirty="0">
                  <a:solidFill>
                    <a:schemeClr val="accent4"/>
                  </a:solidFill>
                  <a:latin typeface="Chalkboard" panose="03050602040202020205" pitchFamily="66" charset="77"/>
                </a:rPr>
                <a:t>e molte altre funzioni.</a:t>
              </a: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51BEE8B2-29A5-9149-804A-E54658A2862A}"/>
                </a:ext>
              </a:extLst>
            </p:cNvPr>
            <p:cNvGrpSpPr/>
            <p:nvPr/>
          </p:nvGrpSpPr>
          <p:grpSpPr>
            <a:xfrm>
              <a:off x="4566683" y="1260988"/>
              <a:ext cx="3788828" cy="3140703"/>
              <a:chOff x="4566683" y="1260988"/>
              <a:chExt cx="3788828" cy="3140703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0580C218-AA44-DF49-A193-DB44D1DB2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6683" y="1978028"/>
                <a:ext cx="3788828" cy="2423663"/>
              </a:xfrm>
              <a:prstGeom prst="rect">
                <a:avLst/>
              </a:prstGeom>
            </p:spPr>
          </p:pic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6477CC55-F5F9-4646-A4B9-47B68BD0CF63}"/>
                  </a:ext>
                </a:extLst>
              </p:cNvPr>
              <p:cNvGrpSpPr/>
              <p:nvPr/>
            </p:nvGrpSpPr>
            <p:grpSpPr>
              <a:xfrm>
                <a:off x="6073766" y="1260988"/>
                <a:ext cx="1826657" cy="915009"/>
                <a:chOff x="6073766" y="1260988"/>
                <a:chExt cx="1826657" cy="915009"/>
              </a:xfrm>
            </p:grpSpPr>
            <p:sp>
              <p:nvSpPr>
                <p:cNvPr id="16" name="TextBox 9">
                  <a:extLst>
                    <a:ext uri="{FF2B5EF4-FFF2-40B4-BE49-F238E27FC236}">
                      <a16:creationId xmlns:a16="http://schemas.microsoft.com/office/drawing/2014/main" id="{D5A76ADE-58BD-CF43-84D9-23CB599150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73766" y="1260988"/>
                  <a:ext cx="182665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800" b="1" dirty="0">
                      <a:solidFill>
                        <a:srgbClr val="FF0000"/>
                      </a:solidFill>
                      <a:latin typeface="Chalkboard" panose="03050602040202020205" pitchFamily="66" charset="77"/>
                    </a:rPr>
                    <a:t>Parentesi</a:t>
                  </a:r>
                  <a:endParaRPr lang="it-IT" altLang="it-IT" sz="2800" b="1" dirty="0">
                    <a:solidFill>
                      <a:srgbClr val="0000FF"/>
                    </a:solidFill>
                    <a:latin typeface="Chalkboard" panose="03050602040202020205" pitchFamily="66" charset="77"/>
                  </a:endParaRPr>
                </a:p>
              </p:txBody>
            </p:sp>
            <p:cxnSp>
              <p:nvCxnSpPr>
                <p:cNvPr id="17" name="Connettore 1 16">
                  <a:extLst>
                    <a:ext uri="{FF2B5EF4-FFF2-40B4-BE49-F238E27FC236}">
                      <a16:creationId xmlns:a16="http://schemas.microsoft.com/office/drawing/2014/main" id="{B1B3A7A3-EB25-054C-8AE8-D8CD2207A7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6755803" y="1670221"/>
                  <a:ext cx="231291" cy="505776"/>
                </a:xfrm>
                <a:prstGeom prst="line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874806525"/>
      </p:ext>
    </p:extLst>
  </p:cSld>
  <p:clrMapOvr>
    <a:masterClrMapping/>
  </p:clrMapOvr>
</p:sld>
</file>

<file path=ppt/theme/theme1.xml><?xml version="1.0" encoding="utf-8"?>
<a:theme xmlns:a="http://schemas.openxmlformats.org/drawingml/2006/main" name="Boomerang">
  <a:themeElements>
    <a:clrScheme name="Custom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11751</TotalTime>
  <Words>747</Words>
  <Application>Microsoft Macintosh PowerPoint</Application>
  <PresentationFormat>Presentazione su schermo (4:3)</PresentationFormat>
  <Paragraphs>119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  <vt:variant>
        <vt:lpstr>Presentazioni personalizzate</vt:lpstr>
      </vt:variant>
      <vt:variant>
        <vt:i4>4</vt:i4>
      </vt:variant>
    </vt:vector>
  </HeadingPairs>
  <TitlesOfParts>
    <vt:vector size="30" baseType="lpstr">
      <vt:lpstr>ＭＳ Ｐゴシック</vt:lpstr>
      <vt:lpstr>Arial</vt:lpstr>
      <vt:lpstr>Arial Narrow</vt:lpstr>
      <vt:lpstr>Chalkboard</vt:lpstr>
      <vt:lpstr>Times New Roman</vt:lpstr>
      <vt:lpstr>Wingdings</vt:lpstr>
      <vt:lpstr>Boomerang</vt:lpstr>
      <vt:lpstr>Calcoli e approssimazioni </vt:lpstr>
      <vt:lpstr>Calcoli con decimali e frazioni</vt:lpstr>
      <vt:lpstr>Calcoli con decimali e frazioni</vt:lpstr>
      <vt:lpstr>Attività: esplorare calcoli con decimali e frazioni</vt:lpstr>
      <vt:lpstr>Che cosa hai trovato</vt:lpstr>
      <vt:lpstr>Presentazione standard di PowerPoint</vt:lpstr>
      <vt:lpstr>Calcoli con carta e penna</vt:lpstr>
      <vt:lpstr>Significato delle parole</vt:lpstr>
      <vt:lpstr>Calcolatrice o app per cellulare: ti serve una calcolatrice scientifica </vt:lpstr>
      <vt:lpstr>Calcolo di espressioni frazionarie con calcolatrice o con cellulare + app </vt:lpstr>
      <vt:lpstr>Presentazione standard di PowerPoint</vt:lpstr>
      <vt:lpstr>Calcolo di espressioni frazionarie con calcolatrice o con cellulare + app </vt:lpstr>
      <vt:lpstr>Divisioni con la calcolatrice</vt:lpstr>
      <vt:lpstr>Divisioni con la calcolatrice</vt:lpstr>
      <vt:lpstr>Come approssima la calcolatrice?</vt:lpstr>
      <vt:lpstr>Troncare</vt:lpstr>
      <vt:lpstr>Arrotondare</vt:lpstr>
      <vt:lpstr>Troncare e arrotondare</vt:lpstr>
      <vt:lpstr>Riflessioni sul lavoro svolto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498</cp:revision>
  <cp:lastPrinted>2020-09-08T15:18:20Z</cp:lastPrinted>
  <dcterms:created xsi:type="dcterms:W3CDTF">2013-03-24T18:58:51Z</dcterms:created>
  <dcterms:modified xsi:type="dcterms:W3CDTF">2023-10-08T10:04:16Z</dcterms:modified>
</cp:coreProperties>
</file>