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6" r:id="rId3"/>
    <p:sldId id="320" r:id="rId4"/>
    <p:sldId id="298" r:id="rId5"/>
    <p:sldId id="321" r:id="rId6"/>
    <p:sldId id="322" r:id="rId7"/>
    <p:sldId id="317" r:id="rId8"/>
    <p:sldId id="316" r:id="rId9"/>
    <p:sldId id="351" r:id="rId10"/>
    <p:sldId id="318" r:id="rId11"/>
    <p:sldId id="319" r:id="rId12"/>
    <p:sldId id="323" r:id="rId13"/>
    <p:sldId id="324" r:id="rId14"/>
    <p:sldId id="325" r:id="rId15"/>
    <p:sldId id="297" r:id="rId16"/>
    <p:sldId id="332" r:id="rId17"/>
    <p:sldId id="352" r:id="rId18"/>
    <p:sldId id="326" r:id="rId19"/>
    <p:sldId id="327" r:id="rId20"/>
    <p:sldId id="328" r:id="rId21"/>
    <p:sldId id="329" r:id="rId22"/>
    <p:sldId id="330" r:id="rId23"/>
    <p:sldId id="331" r:id="rId24"/>
    <p:sldId id="353" r:id="rId25"/>
  </p:sldIdLst>
  <p:sldSz cx="9144000" cy="6858000" type="screen4x3"/>
  <p:notesSz cx="6650038" cy="97837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42"/>
    <a:srgbClr val="F1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/>
    <p:restoredTop sz="94607"/>
  </p:normalViewPr>
  <p:slideViewPr>
    <p:cSldViewPr>
      <p:cViewPr varScale="1">
        <p:scale>
          <a:sx n="124" d="100"/>
          <a:sy n="124" d="100"/>
        </p:scale>
        <p:origin x="151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3B0607-5F70-FF48-84E9-34DE128943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262EBB-53E8-0F4A-A762-EAE5B0B62E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9602A2-2F6E-614E-8AC1-DB70F8A5D1A9}" type="datetime1">
              <a:rPr lang="it-IT" altLang="it-IT"/>
              <a:pPr/>
              <a:t>17/09/23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96F28-25C4-C744-AFF8-7395DB77ED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E973B-73B3-164F-B896-F879699C7B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5C8BAB-9045-1147-BDD4-FB77FFF03A0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105F25-0E32-2B49-A50B-6ABACD9384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2E356-1CB5-4B45-87ED-F6FDD90E08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8329E2-4ABE-B04C-B6B0-7B3E57BC065E}" type="datetime1">
              <a:rPr lang="it-IT" altLang="it-IT"/>
              <a:pPr/>
              <a:t>17/09/23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DA2FD26-D9A9-7944-A2C4-B57BC0BE90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301562-2BB7-A144-9C47-B99CE784B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15630-516C-544C-B903-F2CA2FAB2D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48AE5-D3A8-5344-BFFE-D4D5D608D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A744CA-1621-6445-AEEA-5ADEDE2971F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D2DB69-E7A7-DD48-827D-4A8CD919EB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3F4A32-124B-BE4D-A221-4725DA4E4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C2DC89-9342-7448-96FD-A23F333D9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947C9-B3B5-3243-822A-2319EE1EA5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506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5997DA-EA7A-0640-84F8-E522201F00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600443-801B-C244-B62F-8105615F1B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409C74-545F-F949-9CEE-C1157184A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4E1B9B-8BC6-D543-B0BF-400727BF461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020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93249B-88F7-534F-B8ED-C294ABEC2E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DE15DE-DAC3-9044-92FC-F8B77D890F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95B90D-51F3-584C-9093-0C1E71F491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7672B-FD6F-D945-9AA2-263BD2D0B40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9615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40CEDE-0A58-2F48-B08C-52CFA4EA9B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5ACDA3-1BE5-6F47-A32D-78046F6C4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130AC8-7CD8-4E43-82D5-33DBD5823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698C9-3F78-C74F-84E0-F21276C419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0417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DFF4070-177E-3948-BE48-986936175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ECB34C5-570C-1946-837E-B7D7167F3B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D00CE4-46B0-314B-9E04-E8CD0B778B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B0EE1-86C7-E848-9588-4FD636E1ABD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8769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C72BFC-0236-E74F-9F8E-3769A49B7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39D27C-5390-F846-810A-E61A876FA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90D6484-CD30-C54E-8B5E-00588CF632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FAB31-C3A2-0641-8BBE-6F2E3E284C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237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864094-EFE6-4A44-9AE5-882EBDF19E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D0F29B-EEC1-4A4C-8238-0E12E699EE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362662-F57A-6F4B-BBC6-43E829F3CE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238ED-EB20-AA43-884F-771746123BE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661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0DF778-2238-7541-879F-43B077F323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C34276-437F-9540-A4B9-D9C059919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E19B19-E0EC-8043-8129-DC9DA17FE2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8EC79-0A48-AF47-9C9C-EF49477EFE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507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5CD9A9-2061-0D44-AD91-A567023190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199CA0-6B3F-FD4F-9A76-F7A699C418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C9462F-36D6-004B-9E88-B5F0A2E4E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08A632-69C3-714E-BFD9-F0F3191BF5B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610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FBC4CD-720F-5944-895A-7EDEF20EE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E71596-454E-6040-A963-8F3DF43F17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C25D69-D78B-0C46-B6C3-FF6D4206C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462CA-9C3D-934F-80C7-4ECAD8356BA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156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9C4F9E-FD4E-9643-AFA5-F20C434BD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5BA259-3EBF-6D47-9D9F-00E7440A0C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C90DC9-7394-2E4F-B7B9-9AD9209B4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7A4634-5A4A-4044-8F1B-73CE179916A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809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2CED4A-B1DA-514B-9026-938D403C1F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0FAB50F-74F1-694D-B0BF-3062468165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68938B-859C-0148-A54A-7FE69004D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FC78B-860D-0447-86EB-AF7669010C4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761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06C657-9516-7845-BB5C-783AF3ABBD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13C11-4E85-6C4E-9117-8277C6818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A6F0F-E0B1-4747-B274-328387864E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A3C56-9D8B-A843-8F7B-C8D09DBB63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447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A37E54-0AA2-0448-9798-FC70D31CD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EC60E2-E51C-DA4E-9200-510757C348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6042DA-135E-2A42-A6F7-3296C5E3D5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D0AA8-D10C-6446-B88C-3E8D287FAE6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216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4287FD6-DB02-A04D-B704-B82410F3D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DDFB15-7D07-7042-80A1-1200E532F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4045C2-A7E1-8A4E-BFCA-86CEF15B03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189DAC0-E775-BC4F-A1EC-80F76B5F9F3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C30562E-01DA-B94E-992B-94B377F91F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D38054-5111-BD44-ABDA-9BD36D97A61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2.Log1_SCHEDA.docx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C861B2A-8D68-3A41-A0DF-7F2B5FEB74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6800" y="1371600"/>
            <a:ext cx="7543800" cy="216058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Dalla realtà al logaritmo</a:t>
            </a:r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2DBC061A-8CE2-FD4D-AB21-A7B5C879E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dirty="0"/>
              <a:t>Daniela Valenti, 2020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BF739BBE-F484-314D-A263-DF36045C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B7798A8-5ABA-AE4C-A34F-5DF43F0870A9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>
            <a:extLst>
              <a:ext uri="{FF2B5EF4-FFF2-40B4-BE49-F238E27FC236}">
                <a16:creationId xmlns:a16="http://schemas.microsoft.com/office/drawing/2014/main" id="{7E4FBA40-67AB-5048-B84D-C62F0DF984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11760" y="237778"/>
            <a:ext cx="4876800" cy="5334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Linguaggio e simboli</a:t>
            </a:r>
          </a:p>
        </p:txBody>
      </p:sp>
      <p:sp>
        <p:nvSpPr>
          <p:cNvPr id="24580" name="Footer Placeholder 4">
            <a:extLst>
              <a:ext uri="{FF2B5EF4-FFF2-40B4-BE49-F238E27FC236}">
                <a16:creationId xmlns:a16="http://schemas.microsoft.com/office/drawing/2014/main" id="{88C40BB2-22B2-ED41-8F6C-CCBCB812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47" y="632924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dirty="0"/>
              <a:t>Daniela Valenti, 2020</a:t>
            </a:r>
          </a:p>
        </p:txBody>
      </p:sp>
      <p:sp>
        <p:nvSpPr>
          <p:cNvPr id="24581" name="Slide Number Placeholder 5">
            <a:extLst>
              <a:ext uri="{FF2B5EF4-FFF2-40B4-BE49-F238E27FC236}">
                <a16:creationId xmlns:a16="http://schemas.microsoft.com/office/drawing/2014/main" id="{F9D9A69F-28C6-6F4B-8CE8-A1AFFE4F9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FC88AC8-15C1-824B-B392-5A84ADF30727}" type="slidenum">
              <a:rPr lang="it-IT" altLang="it-IT" sz="1400"/>
              <a:pPr eaLnBrk="1" hangingPunct="1"/>
              <a:t>10</a:t>
            </a:fld>
            <a:endParaRPr lang="it-IT" alt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CB77CBA-8145-4740-903B-FB2B430B9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81" b="-1"/>
          <a:stretch/>
        </p:blipFill>
        <p:spPr>
          <a:xfrm>
            <a:off x="303003" y="2001147"/>
            <a:ext cx="8663428" cy="438356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6B28919-8A2F-0141-BF9A-ED32AB13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103" y="934065"/>
            <a:ext cx="4497228" cy="8344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E0594E5-1E89-184C-AE3D-E94065A481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3520" y="304800"/>
            <a:ext cx="6406480" cy="9144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Un’osservazione importante</a:t>
            </a:r>
          </a:p>
        </p:txBody>
      </p:sp>
      <p:sp>
        <p:nvSpPr>
          <p:cNvPr id="25605" name="Footer Placeholder 4">
            <a:extLst>
              <a:ext uri="{FF2B5EF4-FFF2-40B4-BE49-F238E27FC236}">
                <a16:creationId xmlns:a16="http://schemas.microsoft.com/office/drawing/2014/main" id="{0F75EAE3-49F9-054B-AAF6-1AC755BE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5606" name="Slide Number Placeholder 5">
            <a:extLst>
              <a:ext uri="{FF2B5EF4-FFF2-40B4-BE49-F238E27FC236}">
                <a16:creationId xmlns:a16="http://schemas.microsoft.com/office/drawing/2014/main" id="{C42E133A-B8B5-CB41-A8AA-77C6F692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DE5FFE-3688-9249-834A-FCEABDBCEC36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sp>
        <p:nvSpPr>
          <p:cNvPr id="25607" name="TextBox 7">
            <a:extLst>
              <a:ext uri="{FF2B5EF4-FFF2-40B4-BE49-F238E27FC236}">
                <a16:creationId xmlns:a16="http://schemas.microsoft.com/office/drawing/2014/main" id="{9C3225FB-83C3-5345-B512-83B307F05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708" y="1392484"/>
            <a:ext cx="7239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Il simbolo ‘</a:t>
            </a:r>
            <a:r>
              <a:rPr lang="it-IT" altLang="it-IT" b="1" i="1" dirty="0" err="1"/>
              <a:t>log</a:t>
            </a:r>
            <a:r>
              <a:rPr lang="it-IT" altLang="it-IT" b="1" i="1" baseline="-25000" dirty="0" err="1"/>
              <a:t>b</a:t>
            </a:r>
            <a:r>
              <a:rPr lang="it-IT" altLang="it-IT" b="1" i="1" dirty="0" err="1"/>
              <a:t>x</a:t>
            </a:r>
            <a:r>
              <a:rPr lang="it-IT" altLang="it-IT" b="1" dirty="0"/>
              <a:t>’  è una sigla (come SIM) ed è abbreviazione di </a:t>
            </a:r>
            <a:r>
              <a:rPr lang="it-IT" altLang="it-IT" b="1" i="1" dirty="0"/>
              <a:t>‘logaritmo in base </a:t>
            </a:r>
            <a:r>
              <a:rPr lang="it-IT" altLang="it-IT" b="1" dirty="0"/>
              <a:t>b</a:t>
            </a:r>
            <a:r>
              <a:rPr lang="it-IT" altLang="it-IT" b="1" i="1" dirty="0"/>
              <a:t> di x’</a:t>
            </a:r>
            <a:r>
              <a:rPr lang="it-IT" altLang="it-IT" b="1" dirty="0"/>
              <a:t>.</a:t>
            </a:r>
            <a:br>
              <a:rPr lang="it-IT" altLang="it-IT" b="1" dirty="0"/>
            </a:br>
            <a:r>
              <a:rPr lang="it-IT" altLang="it-IT" b="1" dirty="0"/>
              <a:t>Perciò </a:t>
            </a:r>
            <a:r>
              <a:rPr lang="it-IT" altLang="it-IT" b="1" dirty="0">
                <a:solidFill>
                  <a:srgbClr val="FF0000"/>
                </a:solidFill>
              </a:rPr>
              <a:t>non ci sono moltiplicazioni sottintese </a:t>
            </a:r>
            <a:r>
              <a:rPr lang="it-IT" altLang="it-IT" b="1" dirty="0"/>
              <a:t>fra </a:t>
            </a:r>
            <a:r>
              <a:rPr lang="it-IT" altLang="it-IT" b="1" i="1" dirty="0"/>
              <a:t>log</a:t>
            </a:r>
            <a:r>
              <a:rPr lang="it-IT" altLang="it-IT" b="1" dirty="0"/>
              <a:t>, </a:t>
            </a:r>
            <a:r>
              <a:rPr lang="it-IT" altLang="it-IT" b="1" i="1" dirty="0"/>
              <a:t>b</a:t>
            </a:r>
            <a:r>
              <a:rPr lang="it-IT" altLang="it-IT" b="1" dirty="0"/>
              <a:t> ed </a:t>
            </a:r>
            <a:r>
              <a:rPr lang="it-IT" altLang="it-IT" b="1" i="1" dirty="0"/>
              <a:t>x</a:t>
            </a:r>
            <a:r>
              <a:rPr lang="it-IT" altLang="it-IT" b="1" dirty="0"/>
              <a:t>, come invece siamo abituati a vedere nel calcolo letterale.  </a:t>
            </a:r>
            <a:endParaRPr lang="it-IT" altLang="it-IT" b="1" i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F97FFF-DAB7-B845-8322-D5D4FA07B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207" y="3562348"/>
            <a:ext cx="7696423" cy="1882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ED5938D2-119B-A54C-8296-D93A3398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0484" name="Title 4">
            <a:extLst>
              <a:ext uri="{FF2B5EF4-FFF2-40B4-BE49-F238E27FC236}">
                <a16:creationId xmlns:a16="http://schemas.microsoft.com/office/drawing/2014/main" id="{80F200CD-7596-E349-B0C9-499C10F74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640960" cy="1512168"/>
          </a:xfrm>
          <a:solidFill>
            <a:schemeClr val="bg1"/>
          </a:solidFill>
        </p:spPr>
        <p:txBody>
          <a:bodyPr/>
          <a:lstStyle/>
          <a:p>
            <a:r>
              <a:rPr lang="it-IT" altLang="it-IT" sz="36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Grafico della funzione logaritmica</a:t>
            </a:r>
          </a:p>
        </p:txBody>
      </p:sp>
      <p:sp>
        <p:nvSpPr>
          <p:cNvPr id="20485" name="Slide Number Placeholder 5">
            <a:extLst>
              <a:ext uri="{FF2B5EF4-FFF2-40B4-BE49-F238E27FC236}">
                <a16:creationId xmlns:a16="http://schemas.microsoft.com/office/drawing/2014/main" id="{3F9046EE-1220-EA47-B05C-CF937121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A849A6-4DC9-8E41-8C61-55FD12EC090B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23FE2866-EDB0-C741-A7C1-718F9F67DF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1524000"/>
          <a:ext cx="17526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Microsoft Equation" r:id="rId3" imgW="16891000" imgH="4622800" progId="Equation.DSMT4">
                  <p:embed/>
                </p:oleObj>
              </mc:Choice>
              <mc:Fallback>
                <p:oleObj name="Microsoft Equation" r:id="rId3" imgW="16891000" imgH="4622800" progId="Equation.DSMT4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23FE2866-EDB0-C741-A7C1-718F9F67D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524000"/>
                        <a:ext cx="17526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354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ooter Placeholder 4">
            <a:extLst>
              <a:ext uri="{FF2B5EF4-FFF2-40B4-BE49-F238E27FC236}">
                <a16:creationId xmlns:a16="http://schemas.microsoft.com/office/drawing/2014/main" id="{EC9D6F92-84B8-504D-B169-971766EDA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2532" name="Title 5">
            <a:extLst>
              <a:ext uri="{FF2B5EF4-FFF2-40B4-BE49-F238E27FC236}">
                <a16:creationId xmlns:a16="http://schemas.microsoft.com/office/drawing/2014/main" id="{868B336E-C6D2-1C4C-A5B6-DE54EBAF8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8003232" cy="9144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Attenzione alla base </a:t>
            </a:r>
            <a:r>
              <a:rPr lang="it-IT" altLang="it-IT" sz="36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della funzione logaritmica</a:t>
            </a:r>
            <a:endParaRPr lang="it-IT" altLang="it-IT" sz="3600" b="1" baseline="300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2533" name="Slide Number Placeholder 9">
            <a:extLst>
              <a:ext uri="{FF2B5EF4-FFF2-40B4-BE49-F238E27FC236}">
                <a16:creationId xmlns:a16="http://schemas.microsoft.com/office/drawing/2014/main" id="{2B3696BB-ED9A-8E4B-B526-4416FF99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1988F6-5A64-9E4F-8E8A-9625698DEEC3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22534" name="TextBox 10">
            <a:extLst>
              <a:ext uri="{FF2B5EF4-FFF2-40B4-BE49-F238E27FC236}">
                <a16:creationId xmlns:a16="http://schemas.microsoft.com/office/drawing/2014/main" id="{D3AB45B3-C1B2-9E48-B280-5109237A7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56" y="3807241"/>
            <a:ext cx="7924800" cy="1631950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</a:rPr>
              <a:t>No </a:t>
            </a:r>
            <a:r>
              <a:rPr lang="it-IT" altLang="it-IT" sz="3200" b="1" i="1" dirty="0">
                <a:solidFill>
                  <a:srgbClr val="FF0000"/>
                </a:solidFill>
              </a:rPr>
              <a:t>b ≤ 0</a:t>
            </a:r>
          </a:p>
          <a:p>
            <a:pPr algn="ctr" eaLnBrk="1" hangingPunct="1"/>
            <a:endParaRPr lang="it-IT" altLang="it-IT" sz="1200" b="1" dirty="0">
              <a:solidFill>
                <a:srgbClr val="003300"/>
              </a:solidFill>
            </a:endParaRPr>
          </a:p>
          <a:p>
            <a:pPr algn="ctr" eaLnBrk="1" hangingPunct="1"/>
            <a:r>
              <a:rPr lang="it-IT" altLang="it-IT" sz="2800" b="1" dirty="0">
                <a:solidFill>
                  <a:srgbClr val="003300"/>
                </a:solidFill>
              </a:rPr>
              <a:t> </a:t>
            </a:r>
            <a:r>
              <a:rPr lang="it-IT" altLang="it-IT" sz="2800" b="1" dirty="0"/>
              <a:t>come già sappiamo per la legge esponenziale</a:t>
            </a:r>
          </a:p>
        </p:txBody>
      </p:sp>
      <p:sp>
        <p:nvSpPr>
          <p:cNvPr id="22535" name="Rectangle 11">
            <a:extLst>
              <a:ext uri="{FF2B5EF4-FFF2-40B4-BE49-F238E27FC236}">
                <a16:creationId xmlns:a16="http://schemas.microsoft.com/office/drawing/2014/main" id="{E25E4403-6F14-6840-8887-4CD20A705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410200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it-IT" altLang="it-IT" b="1"/>
              <a:t> </a:t>
            </a:r>
          </a:p>
        </p:txBody>
      </p:sp>
      <p:graphicFrame>
        <p:nvGraphicFramePr>
          <p:cNvPr id="22530" name="Object 2">
            <a:extLst>
              <a:ext uri="{FF2B5EF4-FFF2-40B4-BE49-F238E27FC236}">
                <a16:creationId xmlns:a16="http://schemas.microsoft.com/office/drawing/2014/main" id="{2FFEA5C7-D6AD-D24E-8E69-D8247256F2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914400"/>
          <a:ext cx="17526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7" name="Equation" r:id="rId3" imgW="16891000" imgH="4622800" progId="Equation.3">
                  <p:embed/>
                </p:oleObj>
              </mc:Choice>
              <mc:Fallback>
                <p:oleObj name="Equation" r:id="rId3" imgW="16891000" imgH="4622800" progId="Equation.3">
                  <p:embed/>
                  <p:pic>
                    <p:nvPicPr>
                      <p:cNvPr id="22530" name="Object 2">
                        <a:extLst>
                          <a:ext uri="{FF2B5EF4-FFF2-40B4-BE49-F238E27FC236}">
                            <a16:creationId xmlns:a16="http://schemas.microsoft.com/office/drawing/2014/main" id="{2FFEA5C7-D6AD-D24E-8E69-D8247256F2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914400"/>
                        <a:ext cx="17526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>
            <a:extLst>
              <a:ext uri="{FF2B5EF4-FFF2-40B4-BE49-F238E27FC236}">
                <a16:creationId xmlns:a16="http://schemas.microsoft.com/office/drawing/2014/main" id="{E9F0A9EB-F674-D249-BC70-A8C735458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12" y="2020452"/>
            <a:ext cx="8001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it-IT" altLang="it-IT" sz="2800" b="1" dirty="0"/>
              <a:t>La funzione logaritmica ha un particolare andamento legato anche scelta della base </a:t>
            </a:r>
            <a:r>
              <a:rPr lang="it-IT" altLang="it-IT" sz="2800" b="1" i="1" dirty="0">
                <a:solidFill>
                  <a:srgbClr val="FF0000"/>
                </a:solidFill>
              </a:rPr>
              <a:t>b</a:t>
            </a:r>
            <a:r>
              <a:rPr lang="it-IT" altLang="it-IT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9103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Footer Placeholder 4">
            <a:extLst>
              <a:ext uri="{FF2B5EF4-FFF2-40B4-BE49-F238E27FC236}">
                <a16:creationId xmlns:a16="http://schemas.microsoft.com/office/drawing/2014/main" id="{954BAE7A-CC4E-E048-BCCA-BDA3BEE27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3556" name="Title 5">
            <a:extLst>
              <a:ext uri="{FF2B5EF4-FFF2-40B4-BE49-F238E27FC236}">
                <a16:creationId xmlns:a16="http://schemas.microsoft.com/office/drawing/2014/main" id="{EE59F228-5990-8741-9F75-94E0EF05A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9144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Attenzione alla base </a:t>
            </a:r>
            <a:r>
              <a:rPr lang="it-IT" altLang="it-IT" sz="36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della funzione logaritmica</a:t>
            </a:r>
            <a:endParaRPr lang="it-IT" altLang="it-IT" sz="3600" baseline="30000" dirty="0">
              <a:solidFill>
                <a:srgbClr val="FF00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557" name="Slide Number Placeholder 9">
            <a:extLst>
              <a:ext uri="{FF2B5EF4-FFF2-40B4-BE49-F238E27FC236}">
                <a16:creationId xmlns:a16="http://schemas.microsoft.com/office/drawing/2014/main" id="{8A606AD6-6F57-794D-8FB3-103031CC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F8B5FF2-B625-8C4F-8956-BCBBE2CF01DB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sp>
        <p:nvSpPr>
          <p:cNvPr id="23558" name="Rectangle 11">
            <a:extLst>
              <a:ext uri="{FF2B5EF4-FFF2-40B4-BE49-F238E27FC236}">
                <a16:creationId xmlns:a16="http://schemas.microsoft.com/office/drawing/2014/main" id="{5F22DFB5-BD34-A249-A7FA-4C4746E48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410200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it-IT" altLang="it-IT" b="1"/>
              <a:t> </a:t>
            </a:r>
          </a:p>
        </p:txBody>
      </p:sp>
      <p:graphicFrame>
        <p:nvGraphicFramePr>
          <p:cNvPr id="23554" name="Object 2">
            <a:extLst>
              <a:ext uri="{FF2B5EF4-FFF2-40B4-BE49-F238E27FC236}">
                <a16:creationId xmlns:a16="http://schemas.microsoft.com/office/drawing/2014/main" id="{041CD968-8673-714A-A9C8-7E1796227F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914400"/>
          <a:ext cx="17526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1" name="Equation" r:id="rId3" imgW="16891000" imgH="4622800" progId="Equation.3">
                  <p:embed/>
                </p:oleObj>
              </mc:Choice>
              <mc:Fallback>
                <p:oleObj name="Equation" r:id="rId3" imgW="16891000" imgH="4622800" progId="Equation.3">
                  <p:embed/>
                  <p:pic>
                    <p:nvPicPr>
                      <p:cNvPr id="23554" name="Object 2">
                        <a:extLst>
                          <a:ext uri="{FF2B5EF4-FFF2-40B4-BE49-F238E27FC236}">
                            <a16:creationId xmlns:a16="http://schemas.microsoft.com/office/drawing/2014/main" id="{041CD968-8673-714A-A9C8-7E1796227F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914400"/>
                        <a:ext cx="17526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9" name="Picture 10">
            <a:extLst>
              <a:ext uri="{FF2B5EF4-FFF2-40B4-BE49-F238E27FC236}">
                <a16:creationId xmlns:a16="http://schemas.microsoft.com/office/drawing/2014/main" id="{D8597526-3EF7-864C-971A-1EFE3AF9E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56150"/>
            <a:ext cx="3303588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1">
            <a:extLst>
              <a:ext uri="{FF2B5EF4-FFF2-40B4-BE49-F238E27FC236}">
                <a16:creationId xmlns:a16="http://schemas.microsoft.com/office/drawing/2014/main" id="{68C1F524-D4D3-A84F-ABC0-D93F97ECF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56150"/>
            <a:ext cx="3382963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Box 12">
            <a:extLst>
              <a:ext uri="{FF2B5EF4-FFF2-40B4-BE49-F238E27FC236}">
                <a16:creationId xmlns:a16="http://schemas.microsoft.com/office/drawing/2014/main" id="{293726AF-EF70-1448-9415-ED09AF056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2389044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dirty="0">
                <a:solidFill>
                  <a:srgbClr val="0000FF"/>
                </a:solidFill>
              </a:rPr>
              <a:t>ESPONENZIALE</a:t>
            </a:r>
          </a:p>
          <a:p>
            <a:pPr algn="ctr" eaLnBrk="1" hangingPunct="1"/>
            <a:r>
              <a:rPr lang="it-IT" altLang="it-IT" sz="2000" b="1" dirty="0">
                <a:solidFill>
                  <a:srgbClr val="0000FF"/>
                </a:solidFill>
              </a:rPr>
              <a:t>y = 1</a:t>
            </a:r>
            <a:r>
              <a:rPr lang="it-IT" altLang="it-IT" sz="2000" b="1" baseline="30000" dirty="0">
                <a:solidFill>
                  <a:srgbClr val="0000FF"/>
                </a:solidFill>
              </a:rPr>
              <a:t>x</a:t>
            </a:r>
            <a:r>
              <a:rPr lang="it-IT" altLang="it-IT" sz="2000" b="1" dirty="0">
                <a:solidFill>
                  <a:srgbClr val="0000FF"/>
                </a:solidFill>
              </a:rPr>
              <a:t>    ossia     y = 1</a:t>
            </a:r>
          </a:p>
        </p:txBody>
      </p:sp>
      <p:sp>
        <p:nvSpPr>
          <p:cNvPr id="23562" name="TextBox 13">
            <a:extLst>
              <a:ext uri="{FF2B5EF4-FFF2-40B4-BE49-F238E27FC236}">
                <a16:creationId xmlns:a16="http://schemas.microsoft.com/office/drawing/2014/main" id="{7B93FEF7-B783-E342-A186-70D0AA418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330715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dirty="0">
                <a:solidFill>
                  <a:srgbClr val="FF0000"/>
                </a:solidFill>
              </a:rPr>
              <a:t>LOGARITMO</a:t>
            </a:r>
          </a:p>
          <a:p>
            <a:pPr algn="ctr" eaLnBrk="1" hangingPunct="1"/>
            <a:r>
              <a:rPr lang="it-IT" altLang="it-IT" sz="2000" b="1" dirty="0">
                <a:solidFill>
                  <a:srgbClr val="FF0000"/>
                </a:solidFill>
              </a:rPr>
              <a:t>x = 1</a:t>
            </a:r>
            <a:r>
              <a:rPr lang="it-IT" altLang="it-IT" sz="2000" b="1" baseline="30000" dirty="0">
                <a:solidFill>
                  <a:srgbClr val="FF0000"/>
                </a:solidFill>
              </a:rPr>
              <a:t>y</a:t>
            </a:r>
            <a:r>
              <a:rPr lang="it-IT" altLang="it-IT" sz="2000" b="1" dirty="0">
                <a:solidFill>
                  <a:srgbClr val="FF0000"/>
                </a:solidFill>
              </a:rPr>
              <a:t>    ossia     x = 1</a:t>
            </a:r>
          </a:p>
        </p:txBody>
      </p:sp>
      <p:sp>
        <p:nvSpPr>
          <p:cNvPr id="23563" name="TextBox 14">
            <a:extLst>
              <a:ext uri="{FF2B5EF4-FFF2-40B4-BE49-F238E27FC236}">
                <a16:creationId xmlns:a16="http://schemas.microsoft.com/office/drawing/2014/main" id="{2399FB64-EC6D-F542-BC44-DB32BF8BB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360950"/>
            <a:ext cx="1905000" cy="677863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/>
              <a:t>Non è il grafico </a:t>
            </a:r>
          </a:p>
          <a:p>
            <a:pPr eaLnBrk="1" hangingPunct="1"/>
            <a:r>
              <a:rPr lang="it-IT" altLang="it-IT" sz="1800" b="1" dirty="0"/>
              <a:t>di una funzion</a:t>
            </a:r>
            <a:r>
              <a:rPr lang="it-IT" altLang="it-IT" sz="2000" b="1" dirty="0"/>
              <a:t>e</a:t>
            </a:r>
          </a:p>
        </p:txBody>
      </p:sp>
      <p:sp>
        <p:nvSpPr>
          <p:cNvPr id="23564" name="Rectangle 15">
            <a:extLst>
              <a:ext uri="{FF2B5EF4-FFF2-40B4-BE49-F238E27FC236}">
                <a16:creationId xmlns:a16="http://schemas.microsoft.com/office/drawing/2014/main" id="{6A618EB7-BD16-F24C-810F-B03692AE5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288" y="1552936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00"/>
                </a:solidFill>
              </a:rPr>
              <a:t>Che cosa succede se scelgo b = 1?</a:t>
            </a:r>
            <a:endParaRPr lang="it-IT" altLang="it-IT" sz="2800" dirty="0"/>
          </a:p>
        </p:txBody>
      </p:sp>
      <p:sp>
        <p:nvSpPr>
          <p:cNvPr id="23565" name="TextBox 16">
            <a:extLst>
              <a:ext uri="{FF2B5EF4-FFF2-40B4-BE49-F238E27FC236}">
                <a16:creationId xmlns:a16="http://schemas.microsoft.com/office/drawing/2014/main" id="{498E9ACE-1655-E24B-96FD-FF8865116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723150"/>
            <a:ext cx="4114800" cy="830263"/>
          </a:xfrm>
          <a:prstGeom prst="rect">
            <a:avLst/>
          </a:prstGeom>
          <a:solidFill>
            <a:srgbClr val="FFFFCC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</a:rPr>
              <a:t>Non si può scegliere 1 come base di un logaritmo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41508-E59D-6C41-9AFC-BD2601BA21F6}"/>
              </a:ext>
            </a:extLst>
          </p:cNvPr>
          <p:cNvSpPr txBox="1"/>
          <p:nvPr/>
        </p:nvSpPr>
        <p:spPr>
          <a:xfrm>
            <a:off x="1143000" y="5723150"/>
            <a:ext cx="3124200" cy="33813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00FF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 b="1">
                <a:solidFill>
                  <a:srgbClr val="0000FF"/>
                </a:solidFill>
              </a:rPr>
              <a:t>Non è una curva esponenziale</a:t>
            </a:r>
          </a:p>
        </p:txBody>
      </p:sp>
    </p:spTree>
    <p:extLst>
      <p:ext uri="{BB962C8B-B14F-4D97-AF65-F5344CB8AC3E}">
        <p14:creationId xmlns:p14="http://schemas.microsoft.com/office/powerpoint/2010/main" val="538586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DCA7E723-C53D-EB48-8238-0722E1A8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1508" name="Title 5">
            <a:extLst>
              <a:ext uri="{FF2B5EF4-FFF2-40B4-BE49-F238E27FC236}">
                <a16:creationId xmlns:a16="http://schemas.microsoft.com/office/drawing/2014/main" id="{56E58CF2-C5B2-C04C-A8F1-7DEEBD612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518839"/>
            <a:ext cx="8229600" cy="4572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Grafici della funzione logaritmica</a:t>
            </a:r>
          </a:p>
        </p:txBody>
      </p:sp>
      <p:sp>
        <p:nvSpPr>
          <p:cNvPr id="21509" name="Slide Number Placeholder 9">
            <a:extLst>
              <a:ext uri="{FF2B5EF4-FFF2-40B4-BE49-F238E27FC236}">
                <a16:creationId xmlns:a16="http://schemas.microsoft.com/office/drawing/2014/main" id="{B4D7A34A-CE7B-3A43-8245-43EC4EE8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C6CA70-FAC1-E445-92FA-4CF0C2B4F5A5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6A406B5-E71B-414A-9DB2-DAE348223BC3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447800"/>
          <a:ext cx="8305800" cy="2809875"/>
        </p:xfrm>
        <a:graphic>
          <a:graphicData uri="http://schemas.openxmlformats.org/drawingml/2006/table">
            <a:tbl>
              <a:tblPr/>
              <a:tblGrid>
                <a:gridCol w="4002088">
                  <a:extLst>
                    <a:ext uri="{9D8B030D-6E8A-4147-A177-3AD203B41FA5}">
                      <a16:colId xmlns:a16="http://schemas.microsoft.com/office/drawing/2014/main" val="11183007"/>
                    </a:ext>
                  </a:extLst>
                </a:gridCol>
                <a:gridCol w="4303712">
                  <a:extLst>
                    <a:ext uri="{9D8B030D-6E8A-4147-A177-3AD203B41FA5}">
                      <a16:colId xmlns:a16="http://schemas.microsoft.com/office/drawing/2014/main" val="215483232"/>
                    </a:ext>
                  </a:extLst>
                </a:gridCol>
              </a:tblGrid>
              <a:tr h="39052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 &gt;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 &lt; b &lt;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1154268"/>
                  </a:ext>
                </a:extLst>
              </a:tr>
              <a:tr h="23526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518209"/>
                  </a:ext>
                </a:extLst>
              </a:tr>
            </a:tbl>
          </a:graphicData>
        </a:graphic>
      </p:graphicFrame>
      <p:sp>
        <p:nvSpPr>
          <p:cNvPr id="21521" name="Rectangle 11">
            <a:extLst>
              <a:ext uri="{FF2B5EF4-FFF2-40B4-BE49-F238E27FC236}">
                <a16:creationId xmlns:a16="http://schemas.microsoft.com/office/drawing/2014/main" id="{46B363BA-3EAC-3840-998F-1B52D8C2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410200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it-IT" altLang="it-IT" b="1"/>
              <a:t> </a:t>
            </a:r>
          </a:p>
        </p:txBody>
      </p:sp>
      <p:sp>
        <p:nvSpPr>
          <p:cNvPr id="21522" name="TextBox 14">
            <a:extLst>
              <a:ext uri="{FF2B5EF4-FFF2-40B4-BE49-F238E27FC236}">
                <a16:creationId xmlns:a16="http://schemas.microsoft.com/office/drawing/2014/main" id="{CE54D681-EC50-5640-A716-A0B78D0B8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882" y="5455780"/>
            <a:ext cx="5970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Tutte le curve passano per </a:t>
            </a:r>
            <a:r>
              <a:rPr lang="it-IT" altLang="it-IT" sz="2800" b="1" dirty="0">
                <a:solidFill>
                  <a:srgbClr val="FF0000"/>
                </a:solidFill>
              </a:rPr>
              <a:t>B(1; 0)</a:t>
            </a:r>
          </a:p>
        </p:txBody>
      </p:sp>
      <p:graphicFrame>
        <p:nvGraphicFramePr>
          <p:cNvPr id="21506" name="Object 2">
            <a:extLst>
              <a:ext uri="{FF2B5EF4-FFF2-40B4-BE49-F238E27FC236}">
                <a16:creationId xmlns:a16="http://schemas.microsoft.com/office/drawing/2014/main" id="{3A5461EF-5F98-DD48-936C-B108769963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762000"/>
          <a:ext cx="17526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3" name="Equation" r:id="rId3" imgW="16891000" imgH="4622800" progId="Equation.3">
                  <p:embed/>
                </p:oleObj>
              </mc:Choice>
              <mc:Fallback>
                <p:oleObj name="Equation" r:id="rId3" imgW="16891000" imgH="4622800" progId="Equation.3">
                  <p:embed/>
                  <p:pic>
                    <p:nvPicPr>
                      <p:cNvPr id="21506" name="Object 2">
                        <a:extLst>
                          <a:ext uri="{FF2B5EF4-FFF2-40B4-BE49-F238E27FC236}">
                            <a16:creationId xmlns:a16="http://schemas.microsoft.com/office/drawing/2014/main" id="{3A5461EF-5F98-DD48-936C-B108769963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762000"/>
                        <a:ext cx="17526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23" name="Picture 13">
            <a:extLst>
              <a:ext uri="{FF2B5EF4-FFF2-40B4-BE49-F238E27FC236}">
                <a16:creationId xmlns:a16="http://schemas.microsoft.com/office/drawing/2014/main" id="{C48B9750-76B6-0F4E-9B28-B44635255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7465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14">
            <a:extLst>
              <a:ext uri="{FF2B5EF4-FFF2-40B4-BE49-F238E27FC236}">
                <a16:creationId xmlns:a16="http://schemas.microsoft.com/office/drawing/2014/main" id="{C7A952EB-7FBC-F14B-96B5-68B81D165B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057400"/>
            <a:ext cx="38925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TextBox 15">
            <a:extLst>
              <a:ext uri="{FF2B5EF4-FFF2-40B4-BE49-F238E27FC236}">
                <a16:creationId xmlns:a16="http://schemas.microsoft.com/office/drawing/2014/main" id="{A1D817DC-DF49-3249-9A62-B6E718BEA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048" y="4390221"/>
            <a:ext cx="66225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Tutte le funzioni hanno come dominio l’insieme </a:t>
            </a:r>
            <a:r>
              <a:rPr lang="it-IT" altLang="it-IT" sz="2800" b="1" dirty="0" err="1"/>
              <a:t>R</a:t>
            </a:r>
            <a:r>
              <a:rPr lang="it-IT" altLang="it-IT" sz="2800" b="1" baseline="30000" dirty="0"/>
              <a:t>+</a:t>
            </a:r>
            <a:r>
              <a:rPr lang="it-IT" altLang="it-IT" sz="2800" b="1" dirty="0"/>
              <a:t> dei numeri reali positivi</a:t>
            </a:r>
          </a:p>
        </p:txBody>
      </p:sp>
    </p:spTree>
    <p:extLst>
      <p:ext uri="{BB962C8B-B14F-4D97-AF65-F5344CB8AC3E}">
        <p14:creationId xmlns:p14="http://schemas.microsoft.com/office/powerpoint/2010/main" val="4121084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ED5938D2-119B-A54C-8296-D93A3398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0484" name="Title 4">
            <a:extLst>
              <a:ext uri="{FF2B5EF4-FFF2-40B4-BE49-F238E27FC236}">
                <a16:creationId xmlns:a16="http://schemas.microsoft.com/office/drawing/2014/main" id="{80F200CD-7596-E349-B0C9-499C10F74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2003425"/>
            <a:ext cx="7272808" cy="1281559"/>
          </a:xfrm>
          <a:solidFill>
            <a:schemeClr val="bg1"/>
          </a:solidFill>
        </p:spPr>
        <p:txBody>
          <a:bodyPr/>
          <a:lstStyle/>
          <a:p>
            <a:r>
              <a:rPr lang="it-IT" altLang="it-IT" sz="40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Primi calcoli con i logaritmi</a:t>
            </a:r>
          </a:p>
        </p:txBody>
      </p:sp>
      <p:sp>
        <p:nvSpPr>
          <p:cNvPr id="20485" name="Slide Number Placeholder 5">
            <a:extLst>
              <a:ext uri="{FF2B5EF4-FFF2-40B4-BE49-F238E27FC236}">
                <a16:creationId xmlns:a16="http://schemas.microsoft.com/office/drawing/2014/main" id="{3F9046EE-1220-EA47-B05C-CF937121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A849A6-4DC9-8E41-8C61-55FD12EC090B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23FE2866-EDB0-C741-A7C1-718F9F67DF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1524000"/>
          <a:ext cx="17526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7" name="Microsoft Equation" r:id="rId3" imgW="16891000" imgH="4622800" progId="Equation.DSMT4">
                  <p:embed/>
                </p:oleObj>
              </mc:Choice>
              <mc:Fallback>
                <p:oleObj name="Microsoft Equation" r:id="rId3" imgW="16891000" imgH="4622800" progId="Equation.DSMT4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23FE2866-EDB0-C741-A7C1-718F9F67D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524000"/>
                        <a:ext cx="17526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6083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ED5938D2-119B-A54C-8296-D93A3398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0484" name="Title 4">
            <a:extLst>
              <a:ext uri="{FF2B5EF4-FFF2-40B4-BE49-F238E27FC236}">
                <a16:creationId xmlns:a16="http://schemas.microsoft.com/office/drawing/2014/main" id="{80F200CD-7596-E349-B0C9-499C10F74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083992"/>
            <a:ext cx="8640960" cy="6096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Calcolare logaritmi con carta e penna</a:t>
            </a:r>
          </a:p>
        </p:txBody>
      </p:sp>
      <p:sp>
        <p:nvSpPr>
          <p:cNvPr id="20485" name="Slide Number Placeholder 5">
            <a:extLst>
              <a:ext uri="{FF2B5EF4-FFF2-40B4-BE49-F238E27FC236}">
                <a16:creationId xmlns:a16="http://schemas.microsoft.com/office/drawing/2014/main" id="{3F9046EE-1220-EA47-B05C-CF937121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A849A6-4DC9-8E41-8C61-55FD12EC090B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23FE2866-EDB0-C741-A7C1-718F9F67DF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1524000"/>
          <a:ext cx="17526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Microsoft Equation" r:id="rId3" imgW="16891000" imgH="4622800" progId="Equation.DSMT4">
                  <p:embed/>
                </p:oleObj>
              </mc:Choice>
              <mc:Fallback>
                <p:oleObj name="Microsoft Equation" r:id="rId3" imgW="16891000" imgH="4622800" progId="Equation.DSMT4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23FE2866-EDB0-C741-A7C1-718F9F67D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524000"/>
                        <a:ext cx="17526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56272D-63E6-4044-9114-4FC7ECFD2AC6}"/>
              </a:ext>
            </a:extLst>
          </p:cNvPr>
          <p:cNvSpPr txBox="1"/>
          <p:nvPr/>
        </p:nvSpPr>
        <p:spPr>
          <a:xfrm>
            <a:off x="611560" y="2536661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In quali casi posso calcolare il logaritmo di un numero positivo con carta e penna?</a:t>
            </a:r>
          </a:p>
        </p:txBody>
      </p:sp>
    </p:spTree>
    <p:extLst>
      <p:ext uri="{BB962C8B-B14F-4D97-AF65-F5344CB8AC3E}">
        <p14:creationId xmlns:p14="http://schemas.microsoft.com/office/powerpoint/2010/main" val="254036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Footer Placeholder 4">
            <a:extLst>
              <a:ext uri="{FF2B5EF4-FFF2-40B4-BE49-F238E27FC236}">
                <a16:creationId xmlns:a16="http://schemas.microsoft.com/office/drawing/2014/main" id="{8D2D5953-1604-8A4B-B93D-9C25716D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5605" name="Title 5">
            <a:extLst>
              <a:ext uri="{FF2B5EF4-FFF2-40B4-BE49-F238E27FC236}">
                <a16:creationId xmlns:a16="http://schemas.microsoft.com/office/drawing/2014/main" id="{FAB0D980-1242-BF4F-8FA2-BE36E1658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1000"/>
            <a:ext cx="8915400" cy="4572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Calcolare il logaritmo con carta e penna </a:t>
            </a:r>
            <a:endParaRPr lang="it-IT" altLang="it-IT" sz="3600" b="1" baseline="300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5606" name="Slide Number Placeholder 9">
            <a:extLst>
              <a:ext uri="{FF2B5EF4-FFF2-40B4-BE49-F238E27FC236}">
                <a16:creationId xmlns:a16="http://schemas.microsoft.com/office/drawing/2014/main" id="{290E1CD0-EEA7-3542-832C-DE7EEF24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E1F11-B41E-2E49-8191-F38194568F0A}" type="slidenum">
              <a:rPr lang="it-IT" altLang="it-IT" sz="1400"/>
              <a:pPr eaLnBrk="1" hangingPunct="1"/>
              <a:t>18</a:t>
            </a:fld>
            <a:endParaRPr lang="it-IT" altLang="it-IT" sz="1400" dirty="0"/>
          </a:p>
        </p:txBody>
      </p:sp>
      <p:sp>
        <p:nvSpPr>
          <p:cNvPr id="25607" name="Rectangle 11">
            <a:extLst>
              <a:ext uri="{FF2B5EF4-FFF2-40B4-BE49-F238E27FC236}">
                <a16:creationId xmlns:a16="http://schemas.microsoft.com/office/drawing/2014/main" id="{A431C1AF-A0C9-9244-BDD2-673633154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410200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it-IT" altLang="it-IT" b="1" dirty="0"/>
              <a:t>La stessa risposta vale qualunque sia la base </a:t>
            </a:r>
            <a:r>
              <a:rPr lang="it-IT" altLang="it-IT" b="1" dirty="0">
                <a:solidFill>
                  <a:srgbClr val="0000FF"/>
                </a:solidFill>
              </a:rPr>
              <a:t>b</a:t>
            </a:r>
            <a:r>
              <a:rPr lang="it-IT" altLang="it-IT" b="1" dirty="0"/>
              <a:t> (razionale positiva e diversa da 1) che si sceglie per il logaritmo.</a:t>
            </a:r>
          </a:p>
        </p:txBody>
      </p:sp>
      <p:sp>
        <p:nvSpPr>
          <p:cNvPr id="25608" name="TextBox 7">
            <a:extLst>
              <a:ext uri="{FF2B5EF4-FFF2-40B4-BE49-F238E27FC236}">
                <a16:creationId xmlns:a16="http://schemas.microsoft.com/office/drawing/2014/main" id="{DCB16D9F-F94E-7545-A2FA-B911BCF3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084391"/>
            <a:ext cx="8534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La definizione di logaritmo suggerisce il procedimento</a:t>
            </a:r>
            <a:endParaRPr lang="it-IT" altLang="it-IT" dirty="0"/>
          </a:p>
        </p:txBody>
      </p:sp>
      <p:sp>
        <p:nvSpPr>
          <p:cNvPr id="25611" name="TextBox 11">
            <a:extLst>
              <a:ext uri="{FF2B5EF4-FFF2-40B4-BE49-F238E27FC236}">
                <a16:creationId xmlns:a16="http://schemas.microsoft.com/office/drawing/2014/main" id="{93C7ED44-5C4E-0A4F-A200-1E1E3A6E2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11" y="2629410"/>
            <a:ext cx="799288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Calcolo subito il logaritmo </a:t>
            </a:r>
            <a:r>
              <a:rPr lang="it-IT" altLang="it-IT" b="1" i="1" dirty="0">
                <a:solidFill>
                  <a:srgbClr val="FF0000"/>
                </a:solidFill>
              </a:rPr>
              <a:t>y</a:t>
            </a:r>
            <a:r>
              <a:rPr lang="it-IT" altLang="it-IT" b="1" dirty="0"/>
              <a:t> solo se il suo argomento </a:t>
            </a:r>
            <a:r>
              <a:rPr lang="it-IT" altLang="it-IT" b="1" i="1" dirty="0">
                <a:solidFill>
                  <a:srgbClr val="008000"/>
                </a:solidFill>
              </a:rPr>
              <a:t>x</a:t>
            </a:r>
            <a:r>
              <a:rPr lang="it-IT" altLang="it-IT" b="1" dirty="0"/>
              <a:t> è una potenza della base </a:t>
            </a:r>
            <a:r>
              <a:rPr lang="it-IT" altLang="it-IT" b="1" dirty="0">
                <a:solidFill>
                  <a:srgbClr val="0000FF"/>
                </a:solidFill>
              </a:rPr>
              <a:t>4</a:t>
            </a:r>
            <a:r>
              <a:rPr lang="it-IT" altLang="it-IT" b="1" dirty="0"/>
              <a:t> ad </a:t>
            </a:r>
            <a:r>
              <a:rPr lang="it-IT" altLang="it-IT" b="1" dirty="0">
                <a:solidFill>
                  <a:srgbClr val="FF0000"/>
                </a:solidFill>
              </a:rPr>
              <a:t>esponente razionale</a:t>
            </a:r>
            <a:r>
              <a:rPr lang="it-IT" altLang="it-IT" b="1" dirty="0"/>
              <a:t>. </a:t>
            </a:r>
          </a:p>
        </p:txBody>
      </p:sp>
      <p:sp>
        <p:nvSpPr>
          <p:cNvPr id="25612" name="TextBox 12">
            <a:extLst>
              <a:ext uri="{FF2B5EF4-FFF2-40B4-BE49-F238E27FC236}">
                <a16:creationId xmlns:a16="http://schemas.microsoft.com/office/drawing/2014/main" id="{0993B96F-FABD-EA4A-A0C4-974515772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64602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i="1" dirty="0"/>
              <a:t>Esempi:</a:t>
            </a:r>
            <a:br>
              <a:rPr lang="it-IT" altLang="it-IT" sz="1800" dirty="0"/>
            </a:br>
            <a:endParaRPr lang="it-IT" altLang="it-IT" sz="1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951023-1E9F-6A4C-8B32-7A99875A8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68" y="1629597"/>
            <a:ext cx="5462285" cy="9754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7AA7D9B-1633-E747-8478-07853DCCC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548228"/>
            <a:ext cx="4463407" cy="17085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26217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>
            <a:extLst>
              <a:ext uri="{FF2B5EF4-FFF2-40B4-BE49-F238E27FC236}">
                <a16:creationId xmlns:a16="http://schemas.microsoft.com/office/drawing/2014/main" id="{4FC16A15-B162-9F4F-BDF2-FD5E2C37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629" y="6475693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  <a:endParaRPr lang="it-IT" altLang="it-IT" sz="1200" i="1" dirty="0"/>
          </a:p>
        </p:txBody>
      </p:sp>
      <p:sp>
        <p:nvSpPr>
          <p:cNvPr id="26627" name="Title 5">
            <a:extLst>
              <a:ext uri="{FF2B5EF4-FFF2-40B4-BE49-F238E27FC236}">
                <a16:creationId xmlns:a16="http://schemas.microsoft.com/office/drawing/2014/main" id="{7B27E2FF-DF6F-2C46-A7F6-6267859E5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22" y="-65314"/>
            <a:ext cx="7924800" cy="1355094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 in tutti gli altri casi come si calcolano i logaritmi?</a:t>
            </a:r>
            <a:endParaRPr lang="it-IT" altLang="it-IT" sz="3600" b="1" baseline="300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6628" name="Slide Number Placeholder 9">
            <a:extLst>
              <a:ext uri="{FF2B5EF4-FFF2-40B4-BE49-F238E27FC236}">
                <a16:creationId xmlns:a16="http://schemas.microsoft.com/office/drawing/2014/main" id="{7502EDA7-3B63-BF40-AB97-0BAAF59A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6282B4-6D8F-0C4E-8C42-65B8694D4028}" type="slidenum">
              <a:rPr lang="it-IT" altLang="it-IT" sz="1400"/>
              <a:pPr eaLnBrk="1" hangingPunct="1"/>
              <a:t>19</a:t>
            </a:fld>
            <a:endParaRPr lang="it-IT" altLang="it-IT" sz="1400"/>
          </a:p>
        </p:txBody>
      </p:sp>
      <p:sp>
        <p:nvSpPr>
          <p:cNvPr id="26629" name="TextBox 14">
            <a:extLst>
              <a:ext uri="{FF2B5EF4-FFF2-40B4-BE49-F238E27FC236}">
                <a16:creationId xmlns:a16="http://schemas.microsoft.com/office/drawing/2014/main" id="{53A37FF0-D77E-B44B-B042-9D6A3C41F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248587"/>
            <a:ext cx="71646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Immediata risposta: con una calcolatrice </a:t>
            </a:r>
          </a:p>
        </p:txBody>
      </p:sp>
      <p:pic>
        <p:nvPicPr>
          <p:cNvPr id="26630" name="Picture 15" descr="Calcolatrice1.jpg">
            <a:extLst>
              <a:ext uri="{FF2B5EF4-FFF2-40B4-BE49-F238E27FC236}">
                <a16:creationId xmlns:a16="http://schemas.microsoft.com/office/drawing/2014/main" id="{0B652242-F0AD-564E-9842-55C4E4368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7850"/>
            <a:ext cx="5029200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lternate Process 16">
            <a:extLst>
              <a:ext uri="{FF2B5EF4-FFF2-40B4-BE49-F238E27FC236}">
                <a16:creationId xmlns:a16="http://schemas.microsoft.com/office/drawing/2014/main" id="{468F7704-6FDE-614C-81F6-9F5820E1C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981450"/>
            <a:ext cx="533400" cy="30480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7EE88D-00DD-9643-AD1E-AAA91725EBA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667000" y="4743450"/>
            <a:ext cx="1219200" cy="457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3" name="TextBox 22">
            <a:extLst>
              <a:ext uri="{FF2B5EF4-FFF2-40B4-BE49-F238E27FC236}">
                <a16:creationId xmlns:a16="http://schemas.microsoft.com/office/drawing/2014/main" id="{4C42AFCA-D367-2942-BF6E-7CD6CEC16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391244"/>
            <a:ext cx="78634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Con questo tasto si dovrebbero calcolare i logaritmi; ma in quale base? </a:t>
            </a:r>
            <a:r>
              <a:rPr lang="it-IT" altLang="it-IT" sz="2800" b="1" dirty="0">
                <a:solidFill>
                  <a:srgbClr val="FF0000"/>
                </a:solidFill>
              </a:rPr>
              <a:t>Solo la base 10.</a:t>
            </a:r>
          </a:p>
        </p:txBody>
      </p:sp>
    </p:spTree>
    <p:extLst>
      <p:ext uri="{BB962C8B-B14F-4D97-AF65-F5344CB8AC3E}">
        <p14:creationId xmlns:p14="http://schemas.microsoft.com/office/powerpoint/2010/main" val="3342013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66D07A4-357B-9040-BC12-C7120DBD07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1044644"/>
            <a:ext cx="8812088" cy="9906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problema scientifico da esplorare con ‘occhio matematico’</a:t>
            </a:r>
          </a:p>
        </p:txBody>
      </p:sp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FE8349EB-2E40-BA47-A83C-BA590A79E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18436" name="TextBox 3">
            <a:extLst>
              <a:ext uri="{FF2B5EF4-FFF2-40B4-BE49-F238E27FC236}">
                <a16:creationId xmlns:a16="http://schemas.microsoft.com/office/drawing/2014/main" id="{6C288513-5A8C-1C44-8EA3-2027F9C3D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799" y="3068960"/>
            <a:ext cx="63392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cs typeface="Arial" panose="020B0604020202020204" pitchFamily="34" charset="0"/>
              </a:rPr>
              <a:t>La </a:t>
            </a:r>
            <a:r>
              <a:rPr lang="it-IT" altLang="it-IT" sz="3200" b="1" i="1" dirty="0">
                <a:cs typeface="Arial" panose="020B0604020202020204" pitchFamily="34" charset="0"/>
              </a:rPr>
              <a:t>datazione dei fossili con il radiocarbonio</a:t>
            </a:r>
            <a:r>
              <a:rPr lang="it-IT" altLang="it-IT" sz="3200" b="1" dirty="0">
                <a:cs typeface="Arial" panose="020B0604020202020204" pitchFamily="34" charset="0"/>
              </a:rPr>
              <a:t>, presentata nel video seguente 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FB9A5F67-EDB2-7045-89E1-519F81C9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2629C5C-AA87-714B-984D-18DD98137463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>
            <a:extLst>
              <a:ext uri="{FF2B5EF4-FFF2-40B4-BE49-F238E27FC236}">
                <a16:creationId xmlns:a16="http://schemas.microsoft.com/office/drawing/2014/main" id="{F20CBD74-0381-5443-9E5F-67267C7AD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4" y="6445746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  <a:endParaRPr lang="it-IT" altLang="it-IT" sz="1200" i="1" dirty="0"/>
          </a:p>
        </p:txBody>
      </p:sp>
      <p:sp>
        <p:nvSpPr>
          <p:cNvPr id="27651" name="Title 5">
            <a:extLst>
              <a:ext uri="{FF2B5EF4-FFF2-40B4-BE49-F238E27FC236}">
                <a16:creationId xmlns:a16="http://schemas.microsoft.com/office/drawing/2014/main" id="{370E4A02-152C-9A4B-B550-9BC13DD13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60" y="150813"/>
            <a:ext cx="8435280" cy="801687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Difficoltà nell’uso della calcolatrice</a:t>
            </a:r>
            <a:endParaRPr lang="it-IT" altLang="it-IT" sz="3200" b="1" baseline="300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7652" name="Slide Number Placeholder 9">
            <a:extLst>
              <a:ext uri="{FF2B5EF4-FFF2-40B4-BE49-F238E27FC236}">
                <a16:creationId xmlns:a16="http://schemas.microsoft.com/office/drawing/2014/main" id="{8E18AC53-C4E4-5944-A958-60B6538E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B3996AC-5EF1-AC43-9207-15760E0929C3}" type="slidenum">
              <a:rPr lang="it-IT" altLang="it-IT" sz="1400"/>
              <a:pPr eaLnBrk="1" hangingPunct="1"/>
              <a:t>20</a:t>
            </a:fld>
            <a:endParaRPr lang="it-IT" altLang="it-IT" sz="1400" dirty="0"/>
          </a:p>
        </p:txBody>
      </p:sp>
      <p:pic>
        <p:nvPicPr>
          <p:cNvPr id="27653" name="Picture 9" descr="Immagine 2.png">
            <a:extLst>
              <a:ext uri="{FF2B5EF4-FFF2-40B4-BE49-F238E27FC236}">
                <a16:creationId xmlns:a16="http://schemas.microsoft.com/office/drawing/2014/main" id="{391FD90E-0B84-934F-BB66-E7AE31E0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920318"/>
            <a:ext cx="2913513" cy="186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10">
            <a:extLst>
              <a:ext uri="{FF2B5EF4-FFF2-40B4-BE49-F238E27FC236}">
                <a16:creationId xmlns:a16="http://schemas.microsoft.com/office/drawing/2014/main" id="{A2CCCDFE-5A2E-9045-8E43-03B63417A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971800"/>
            <a:ext cx="814194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+mj-lt"/>
              <a:buAutoNum type="arabicPeriod"/>
            </a:pPr>
            <a:r>
              <a:rPr lang="it-IT" altLang="it-IT" b="1" dirty="0">
                <a:solidFill>
                  <a:srgbClr val="0000FF"/>
                </a:solidFill>
              </a:rPr>
              <a:t>Non si calcolano i logaritmi in qualunque base: con il tasto </a:t>
            </a:r>
            <a:r>
              <a:rPr lang="it-IT" altLang="it-IT" b="1" i="1" dirty="0">
                <a:solidFill>
                  <a:srgbClr val="0000FF"/>
                </a:solidFill>
              </a:rPr>
              <a:t>‘log’</a:t>
            </a:r>
            <a:r>
              <a:rPr lang="it-IT" altLang="it-IT" b="1" dirty="0">
                <a:solidFill>
                  <a:srgbClr val="0000FF"/>
                </a:solidFill>
              </a:rPr>
              <a:t> calcolo solo i logaritmi in base 10.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it-IT" altLang="it-IT" sz="800" b="1" dirty="0">
              <a:solidFill>
                <a:srgbClr val="0000FF"/>
              </a:solidFill>
            </a:endParaRPr>
          </a:p>
          <a:p>
            <a:pPr eaLnBrk="1" hangingPunct="1">
              <a:buFont typeface="+mj-lt"/>
              <a:buAutoNum type="arabicPeriod"/>
            </a:pPr>
            <a:r>
              <a:rPr lang="it-IT" altLang="it-IT" b="1" dirty="0">
                <a:solidFill>
                  <a:srgbClr val="0000FF"/>
                </a:solidFill>
              </a:rPr>
              <a:t>Quando il logaritmo non ha un numero finito di cifre, se ne ottiene un valore approssimato.</a:t>
            </a:r>
            <a:r>
              <a:rPr lang="it-IT" altLang="it-IT" b="1" i="1" dirty="0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27655" name="TextBox 11">
            <a:extLst>
              <a:ext uri="{FF2B5EF4-FFF2-40B4-BE49-F238E27FC236}">
                <a16:creationId xmlns:a16="http://schemas.microsoft.com/office/drawing/2014/main" id="{5E661283-5AE4-CB44-983B-4E33719D1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724400"/>
            <a:ext cx="7543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3300"/>
                </a:solidFill>
              </a:rPr>
              <a:t>Il primo problema si risolve con le ‘Proprietà dei logaritmi’, che vedremo fra poco.</a:t>
            </a:r>
          </a:p>
          <a:p>
            <a:pPr eaLnBrk="1" hangingPunct="1"/>
            <a:br>
              <a:rPr lang="it-IT" altLang="it-IT" sz="800" b="1" dirty="0">
                <a:solidFill>
                  <a:srgbClr val="003300"/>
                </a:solidFill>
              </a:rPr>
            </a:br>
            <a:r>
              <a:rPr lang="it-IT" altLang="it-IT" b="1" dirty="0">
                <a:solidFill>
                  <a:srgbClr val="003300"/>
                </a:solidFill>
              </a:rPr>
              <a:t>Ma il secondo problema rimane e conduce a richiamare il linguaggio delle approssimazioni.</a:t>
            </a:r>
          </a:p>
        </p:txBody>
      </p:sp>
    </p:spTree>
    <p:extLst>
      <p:ext uri="{BB962C8B-B14F-4D97-AF65-F5344CB8AC3E}">
        <p14:creationId xmlns:p14="http://schemas.microsoft.com/office/powerpoint/2010/main" val="2374325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5B7E339A-7448-8C4F-8CD5-9AA29F16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8675" name="Title 5">
            <a:extLst>
              <a:ext uri="{FF2B5EF4-FFF2-40B4-BE49-F238E27FC236}">
                <a16:creationId xmlns:a16="http://schemas.microsoft.com/office/drawing/2014/main" id="{DFEBB061-9264-B24A-81B2-235697206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507288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Simboli e linguaggio delle approssimazioni</a:t>
            </a:r>
            <a:endParaRPr lang="it-IT" altLang="it-IT" sz="3200" b="1" baseline="300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8676" name="Slide Number Placeholder 9">
            <a:extLst>
              <a:ext uri="{FF2B5EF4-FFF2-40B4-BE49-F238E27FC236}">
                <a16:creationId xmlns:a16="http://schemas.microsoft.com/office/drawing/2014/main" id="{EB48F507-FFE5-5547-81BF-3EF5D533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72E7853-DD14-7349-9041-9E3C5998887B}" type="slidenum">
              <a:rPr lang="it-IT" altLang="it-IT" sz="1400"/>
              <a:pPr eaLnBrk="1" hangingPunct="1"/>
              <a:t>21</a:t>
            </a:fld>
            <a:endParaRPr lang="it-IT" altLang="it-IT" sz="1400"/>
          </a:p>
        </p:txBody>
      </p:sp>
      <p:pic>
        <p:nvPicPr>
          <p:cNvPr id="28677" name="Picture 8" descr="Immagine 2.png">
            <a:extLst>
              <a:ext uri="{FF2B5EF4-FFF2-40B4-BE49-F238E27FC236}">
                <a16:creationId xmlns:a16="http://schemas.microsoft.com/office/drawing/2014/main" id="{B92A1AF4-5C17-5940-8848-86ED81F3F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54483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9">
            <a:extLst>
              <a:ext uri="{FF2B5EF4-FFF2-40B4-BE49-F238E27FC236}">
                <a16:creationId xmlns:a16="http://schemas.microsoft.com/office/drawing/2014/main" id="{F905A7D4-F3BF-4B42-94B4-52C79FD9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1752600" cy="7080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log3</a:t>
            </a:r>
            <a:r>
              <a:rPr lang="it-IT" altLang="it-IT" sz="2000" b="1"/>
              <a:t> dato da calcolatrice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555C88-FE5C-6A4B-B729-FCED138CBE97}"/>
              </a:ext>
            </a:extLst>
          </p:cNvPr>
          <p:cNvCxnSpPr>
            <a:cxnSpLocks noChangeShapeType="1"/>
            <a:stCxn id="28678" idx="3"/>
          </p:cNvCxnSpPr>
          <p:nvPr/>
        </p:nvCxnSpPr>
        <p:spPr bwMode="auto">
          <a:xfrm flipV="1">
            <a:off x="2362200" y="1905000"/>
            <a:ext cx="3657600" cy="4921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0" name="TextBox 14">
            <a:extLst>
              <a:ext uri="{FF2B5EF4-FFF2-40B4-BE49-F238E27FC236}">
                <a16:creationId xmlns:a16="http://schemas.microsoft.com/office/drawing/2014/main" id="{AD089B6A-74CF-EF46-8F08-320008609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912836"/>
            <a:ext cx="817121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600" b="1" dirty="0"/>
              <a:t>È un </a:t>
            </a:r>
            <a:r>
              <a:rPr lang="it-IT" altLang="it-IT" sz="2600" b="1" i="1" dirty="0">
                <a:solidFill>
                  <a:srgbClr val="FF0000"/>
                </a:solidFill>
              </a:rPr>
              <a:t>risultato approssimato</a:t>
            </a:r>
            <a:r>
              <a:rPr lang="it-IT" altLang="it-IT" sz="2600" b="1" dirty="0"/>
              <a:t> scritto con 15 cifre decimali (dopo la virgola). </a:t>
            </a:r>
          </a:p>
          <a:p>
            <a:pPr eaLnBrk="1" hangingPunct="1"/>
            <a:r>
              <a:rPr lang="it-IT" altLang="it-IT" sz="2600" b="1" dirty="0"/>
              <a:t>Per gli abituali lavori scolastici </a:t>
            </a:r>
            <a:r>
              <a:rPr lang="it-IT" altLang="it-IT" sz="2600" b="1" dirty="0">
                <a:solidFill>
                  <a:srgbClr val="0000FF"/>
                </a:solidFill>
              </a:rPr>
              <a:t>bastano 2 cifre decimali</a:t>
            </a:r>
            <a:r>
              <a:rPr lang="it-IT" altLang="it-IT" sz="2600" b="1" dirty="0"/>
              <a:t>. Perciò si </a:t>
            </a:r>
            <a:r>
              <a:rPr lang="it-IT" altLang="it-IT" sz="2600" b="1" dirty="0">
                <a:solidFill>
                  <a:srgbClr val="0000FF"/>
                </a:solidFill>
              </a:rPr>
              <a:t>arrotonda</a:t>
            </a:r>
            <a:r>
              <a:rPr lang="it-IT" altLang="it-IT" sz="2600" b="1" dirty="0"/>
              <a:t> il numero e si scrive:</a:t>
            </a:r>
          </a:p>
        </p:txBody>
      </p:sp>
      <p:sp>
        <p:nvSpPr>
          <p:cNvPr id="28681" name="TextBox 17">
            <a:extLst>
              <a:ext uri="{FF2B5EF4-FFF2-40B4-BE49-F238E27FC236}">
                <a16:creationId xmlns:a16="http://schemas.microsoft.com/office/drawing/2014/main" id="{2EB6A5C3-0E97-B64E-8F33-10BEF3701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724400"/>
            <a:ext cx="2590800" cy="584200"/>
          </a:xfrm>
          <a:prstGeom prst="rect">
            <a:avLst/>
          </a:prstGeom>
          <a:solidFill>
            <a:srgbClr val="FFFFCC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 dirty="0">
                <a:solidFill>
                  <a:srgbClr val="0000FF"/>
                </a:solidFill>
              </a:rPr>
              <a:t>log3</a:t>
            </a:r>
            <a:r>
              <a:rPr lang="it-IT" altLang="it-IT" sz="2800" b="1" dirty="0">
                <a:solidFill>
                  <a:srgbClr val="0000FF"/>
                </a:solidFill>
              </a:rPr>
              <a:t> </a:t>
            </a:r>
            <a:r>
              <a:rPr lang="it-IT" altLang="it-IT" sz="32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</a:t>
            </a:r>
            <a:r>
              <a:rPr lang="it-IT" altLang="it-IT" sz="2800" b="1" dirty="0">
                <a:solidFill>
                  <a:srgbClr val="000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it-IT" altLang="it-IT" sz="2800" b="1" i="1" dirty="0">
                <a:solidFill>
                  <a:srgbClr val="0000FF"/>
                </a:solidFill>
              </a:rPr>
              <a:t>0,48</a:t>
            </a:r>
          </a:p>
        </p:txBody>
      </p:sp>
      <p:sp>
        <p:nvSpPr>
          <p:cNvPr id="19" name="Line Callout 1 18">
            <a:extLst>
              <a:ext uri="{FF2B5EF4-FFF2-40B4-BE49-F238E27FC236}">
                <a16:creationId xmlns:a16="http://schemas.microsoft.com/office/drawing/2014/main" id="{72154FE9-19AC-944F-A4B6-9AF9EAE1AEBB}"/>
              </a:ext>
            </a:extLst>
          </p:cNvPr>
          <p:cNvSpPr>
            <a:spLocks/>
          </p:cNvSpPr>
          <p:nvPr/>
        </p:nvSpPr>
        <p:spPr bwMode="auto">
          <a:xfrm>
            <a:off x="4038600" y="5784850"/>
            <a:ext cx="1757536" cy="460375"/>
          </a:xfrm>
          <a:prstGeom prst="borderCallout1">
            <a:avLst>
              <a:gd name="adj1" fmla="val 18750"/>
              <a:gd name="adj2" fmla="val -8333"/>
              <a:gd name="adj3" fmla="val -130324"/>
              <a:gd name="adj4" fmla="val 33333"/>
            </a:avLst>
          </a:prstGeom>
          <a:solidFill>
            <a:srgbClr val="FFFFCC"/>
          </a:solidFill>
          <a:ln w="15875">
            <a:solidFill>
              <a:srgbClr val="0033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dirty="0">
                <a:solidFill>
                  <a:srgbClr val="FF0000"/>
                </a:solidFill>
              </a:rPr>
              <a:t>circa uguale</a:t>
            </a:r>
          </a:p>
        </p:txBody>
      </p:sp>
    </p:spTree>
    <p:extLst>
      <p:ext uri="{BB962C8B-B14F-4D97-AF65-F5344CB8AC3E}">
        <p14:creationId xmlns:p14="http://schemas.microsoft.com/office/powerpoint/2010/main" val="154738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>
            <a:extLst>
              <a:ext uri="{FF2B5EF4-FFF2-40B4-BE49-F238E27FC236}">
                <a16:creationId xmlns:a16="http://schemas.microsoft.com/office/drawing/2014/main" id="{1ADF4E23-913F-4D48-8268-1EB709451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9699" name="Title 5">
            <a:extLst>
              <a:ext uri="{FF2B5EF4-FFF2-40B4-BE49-F238E27FC236}">
                <a16:creationId xmlns:a16="http://schemas.microsoft.com/office/drawing/2014/main" id="{3D86F090-D8BD-764A-82D1-54046E46A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8520" y="228600"/>
            <a:ext cx="9145016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Simboli e linguaggio delle approssimazioni</a:t>
            </a:r>
            <a:endParaRPr lang="it-IT" altLang="it-IT" sz="3200" b="1" baseline="300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9700" name="Slide Number Placeholder 9">
            <a:extLst>
              <a:ext uri="{FF2B5EF4-FFF2-40B4-BE49-F238E27FC236}">
                <a16:creationId xmlns:a16="http://schemas.microsoft.com/office/drawing/2014/main" id="{E75A6FC7-142C-5A47-AA2E-7D9E8864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986683-30CB-6E43-AAD4-35C8689468AD}" type="slidenum">
              <a:rPr lang="it-IT" altLang="it-IT" sz="1400"/>
              <a:pPr eaLnBrk="1" hangingPunct="1"/>
              <a:t>22</a:t>
            </a:fld>
            <a:endParaRPr lang="it-IT" altLang="it-IT" sz="1400"/>
          </a:p>
        </p:txBody>
      </p:sp>
      <p:sp>
        <p:nvSpPr>
          <p:cNvPr id="29701" name="TextBox 9">
            <a:extLst>
              <a:ext uri="{FF2B5EF4-FFF2-40B4-BE49-F238E27FC236}">
                <a16:creationId xmlns:a16="http://schemas.microsoft.com/office/drawing/2014/main" id="{F83DBC25-333F-5345-B451-97FF681A1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1981200" cy="7080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>
                <a:solidFill>
                  <a:srgbClr val="FF0000"/>
                </a:solidFill>
              </a:rPr>
              <a:t>log145</a:t>
            </a:r>
            <a:r>
              <a:rPr lang="it-IT" altLang="it-IT" sz="2000" b="1"/>
              <a:t> dato da calcolatrice</a:t>
            </a:r>
          </a:p>
        </p:txBody>
      </p:sp>
      <p:sp>
        <p:nvSpPr>
          <p:cNvPr id="29702" name="TextBox 14">
            <a:extLst>
              <a:ext uri="{FF2B5EF4-FFF2-40B4-BE49-F238E27FC236}">
                <a16:creationId xmlns:a16="http://schemas.microsoft.com/office/drawing/2014/main" id="{53865FB3-FCDC-C341-8C6A-177517BB3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/>
              <a:t>Il risultato </a:t>
            </a:r>
            <a:r>
              <a:rPr lang="it-IT" altLang="it-IT" b="1">
                <a:solidFill>
                  <a:srgbClr val="0000FF"/>
                </a:solidFill>
              </a:rPr>
              <a:t>arrotondato con due cifre decimali </a:t>
            </a:r>
            <a:r>
              <a:rPr lang="it-IT" altLang="it-IT" b="1"/>
              <a:t>si scrive</a:t>
            </a:r>
          </a:p>
        </p:txBody>
      </p:sp>
      <p:sp>
        <p:nvSpPr>
          <p:cNvPr id="29703" name="TextBox 17">
            <a:extLst>
              <a:ext uri="{FF2B5EF4-FFF2-40B4-BE49-F238E27FC236}">
                <a16:creationId xmlns:a16="http://schemas.microsoft.com/office/drawing/2014/main" id="{2C5921F9-C44C-8141-859D-63350DDEC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810000"/>
            <a:ext cx="2819400" cy="584200"/>
          </a:xfrm>
          <a:prstGeom prst="rect">
            <a:avLst/>
          </a:prstGeom>
          <a:solidFill>
            <a:srgbClr val="FFFFCC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>
                <a:solidFill>
                  <a:srgbClr val="0000FF"/>
                </a:solidFill>
              </a:rPr>
              <a:t>log145</a:t>
            </a:r>
            <a:r>
              <a:rPr lang="it-IT" altLang="it-IT" sz="2800" b="1">
                <a:solidFill>
                  <a:srgbClr val="0000FF"/>
                </a:solidFill>
              </a:rPr>
              <a:t> </a:t>
            </a:r>
            <a:r>
              <a:rPr lang="it-IT" altLang="it-IT" sz="3200" b="1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</a:t>
            </a:r>
            <a:r>
              <a:rPr lang="it-IT" altLang="it-IT" sz="2800" b="1">
                <a:solidFill>
                  <a:srgbClr val="000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it-IT" altLang="it-IT" sz="2800" b="1" i="1">
                <a:solidFill>
                  <a:srgbClr val="0000FF"/>
                </a:solidFill>
              </a:rPr>
              <a:t>2,16</a:t>
            </a:r>
          </a:p>
        </p:txBody>
      </p:sp>
      <p:pic>
        <p:nvPicPr>
          <p:cNvPr id="29704" name="Picture 11" descr="Immagine 3.png">
            <a:extLst>
              <a:ext uri="{FF2B5EF4-FFF2-40B4-BE49-F238E27FC236}">
                <a16:creationId xmlns:a16="http://schemas.microsoft.com/office/drawing/2014/main" id="{094762DD-B012-B44B-84B0-F629C5D37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5435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9BF0FC-35C6-DE44-B24A-B40B446E555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67000" y="1828800"/>
            <a:ext cx="3581400" cy="304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59750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>
            <a:extLst>
              <a:ext uri="{FF2B5EF4-FFF2-40B4-BE49-F238E27FC236}">
                <a16:creationId xmlns:a16="http://schemas.microsoft.com/office/drawing/2014/main" id="{3452430C-ADFD-1241-B3E7-21B5FA7A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30723" name="Title 5">
            <a:extLst>
              <a:ext uri="{FF2B5EF4-FFF2-40B4-BE49-F238E27FC236}">
                <a16:creationId xmlns:a16="http://schemas.microsoft.com/office/drawing/2014/main" id="{A4E1127C-3E3B-224A-B28A-4C398FF02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924800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Arrotondamento</a:t>
            </a:r>
            <a:endParaRPr lang="it-IT" altLang="it-IT" sz="3200" b="1" baseline="300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0724" name="Slide Number Placeholder 9">
            <a:extLst>
              <a:ext uri="{FF2B5EF4-FFF2-40B4-BE49-F238E27FC236}">
                <a16:creationId xmlns:a16="http://schemas.microsoft.com/office/drawing/2014/main" id="{5EC45892-D472-404C-9B68-D1DE26CB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AF0D999-3F57-9F48-B29E-E70D520D2FB3}" type="slidenum">
              <a:rPr lang="it-IT" altLang="it-IT" sz="1400"/>
              <a:pPr eaLnBrk="1" hangingPunct="1"/>
              <a:t>23</a:t>
            </a:fld>
            <a:endParaRPr lang="it-IT" altLang="it-IT" sz="1400"/>
          </a:p>
        </p:txBody>
      </p:sp>
      <p:sp>
        <p:nvSpPr>
          <p:cNvPr id="30725" name="TextBox 10">
            <a:extLst>
              <a:ext uri="{FF2B5EF4-FFF2-40B4-BE49-F238E27FC236}">
                <a16:creationId xmlns:a16="http://schemas.microsoft.com/office/drawing/2014/main" id="{28134F78-477B-114E-9719-E68B1AD57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066800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0,470</a:t>
            </a:r>
            <a:r>
              <a:rPr lang="it-IT" altLang="it-IT" sz="2800" b="1"/>
              <a:t> &lt; 0,477 &lt; </a:t>
            </a:r>
            <a:r>
              <a:rPr lang="it-IT" altLang="it-IT" sz="2800" b="1">
                <a:solidFill>
                  <a:srgbClr val="FF0000"/>
                </a:solidFill>
              </a:rPr>
              <a:t>0,480</a:t>
            </a:r>
          </a:p>
        </p:txBody>
      </p:sp>
      <p:sp>
        <p:nvSpPr>
          <p:cNvPr id="30726" name="TextBox 13">
            <a:extLst>
              <a:ext uri="{FF2B5EF4-FFF2-40B4-BE49-F238E27FC236}">
                <a16:creationId xmlns:a16="http://schemas.microsoft.com/office/drawing/2014/main" id="{0B677919-60F6-574D-BC60-C60C3AE66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05000"/>
            <a:ext cx="4038600" cy="461963"/>
          </a:xfrm>
          <a:prstGeom prst="rect">
            <a:avLst/>
          </a:prstGeom>
          <a:solidFill>
            <a:schemeClr val="bg1"/>
          </a:solidFill>
          <a:ln w="19050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00"/>
                </a:solidFill>
              </a:rPr>
              <a:t>0, 477 </a:t>
            </a:r>
            <a:r>
              <a:rPr lang="it-IT" altLang="it-IT" b="1">
                <a:solidFill>
                  <a:srgbClr val="FF0000"/>
                </a:solidFill>
              </a:rPr>
              <a:t>è più vicino a 0,480</a:t>
            </a:r>
          </a:p>
        </p:txBody>
      </p:sp>
      <p:sp>
        <p:nvSpPr>
          <p:cNvPr id="30727" name="TextBox 15">
            <a:extLst>
              <a:ext uri="{FF2B5EF4-FFF2-40B4-BE49-F238E27FC236}">
                <a16:creationId xmlns:a16="http://schemas.microsoft.com/office/drawing/2014/main" id="{8373C65A-CA48-6242-BF4E-D8FECD46F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0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2,160</a:t>
            </a:r>
            <a:r>
              <a:rPr lang="it-IT" altLang="it-IT" sz="2800" b="1"/>
              <a:t> &lt; 2,161&lt; </a:t>
            </a:r>
            <a:r>
              <a:rPr lang="it-IT" altLang="it-IT" sz="2800" b="1">
                <a:solidFill>
                  <a:srgbClr val="FF0000"/>
                </a:solidFill>
              </a:rPr>
              <a:t>2,170</a:t>
            </a:r>
          </a:p>
        </p:txBody>
      </p:sp>
      <p:sp>
        <p:nvSpPr>
          <p:cNvPr id="30728" name="TextBox 16">
            <a:extLst>
              <a:ext uri="{FF2B5EF4-FFF2-40B4-BE49-F238E27FC236}">
                <a16:creationId xmlns:a16="http://schemas.microsoft.com/office/drawing/2014/main" id="{32A73361-9406-F24A-8163-391882F93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962400"/>
            <a:ext cx="3810000" cy="461963"/>
          </a:xfrm>
          <a:prstGeom prst="rect">
            <a:avLst/>
          </a:prstGeom>
          <a:solidFill>
            <a:schemeClr val="bg1"/>
          </a:solidFill>
          <a:ln w="19050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00"/>
                </a:solidFill>
              </a:rPr>
              <a:t>2,161 </a:t>
            </a:r>
            <a:r>
              <a:rPr lang="it-IT" altLang="it-IT" b="1">
                <a:solidFill>
                  <a:srgbClr val="0000FF"/>
                </a:solidFill>
              </a:rPr>
              <a:t>è più vicino a 2,160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C7F6FE-3A42-0343-A67B-96D25D19F56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29400" y="1524000"/>
            <a:ext cx="685800" cy="381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20DE7F-E4E9-544F-AE5E-1B74EA1C8B5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600200" y="3581400"/>
            <a:ext cx="381000" cy="228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1" name="TextBox 26">
            <a:extLst>
              <a:ext uri="{FF2B5EF4-FFF2-40B4-BE49-F238E27FC236}">
                <a16:creationId xmlns:a16="http://schemas.microsoft.com/office/drawing/2014/main" id="{70B50D77-F2DD-6249-B556-6D9B1E082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80060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/>
              <a:t>Perciò si scrive:</a:t>
            </a:r>
          </a:p>
        </p:txBody>
      </p:sp>
      <p:sp>
        <p:nvSpPr>
          <p:cNvPr id="30732" name="TextBox 27">
            <a:extLst>
              <a:ext uri="{FF2B5EF4-FFF2-40B4-BE49-F238E27FC236}">
                <a16:creationId xmlns:a16="http://schemas.microsoft.com/office/drawing/2014/main" id="{3A47EA0A-5004-D241-AFF3-8FF65774E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34000"/>
            <a:ext cx="5715000" cy="523875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/>
              <a:t>0,477 </a:t>
            </a:r>
            <a:r>
              <a:rPr lang="it-IT" altLang="it-IT" sz="280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 </a:t>
            </a:r>
            <a:r>
              <a:rPr lang="it-IT" altLang="it-IT" sz="2800" b="1"/>
              <a:t>0,48      e      2,161 </a:t>
            </a:r>
            <a:r>
              <a:rPr lang="it-IT" altLang="it-IT" sz="280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 </a:t>
            </a:r>
            <a:r>
              <a:rPr lang="it-IT" altLang="it-IT" sz="2800" b="1"/>
              <a:t>2,16</a:t>
            </a:r>
          </a:p>
          <a:p>
            <a:pPr eaLnBrk="1" hangingPunct="1"/>
            <a:endParaRPr lang="it-IT" altLang="it-IT" sz="2800" b="1"/>
          </a:p>
        </p:txBody>
      </p:sp>
    </p:spTree>
    <p:extLst>
      <p:ext uri="{BB962C8B-B14F-4D97-AF65-F5344CB8AC3E}">
        <p14:creationId xmlns:p14="http://schemas.microsoft.com/office/powerpoint/2010/main" val="3507017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>
            <a:extLst>
              <a:ext uri="{FF2B5EF4-FFF2-40B4-BE49-F238E27FC236}">
                <a16:creationId xmlns:a16="http://schemas.microsoft.com/office/drawing/2014/main" id="{3452430C-ADFD-1241-B3E7-21B5FA7A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30723" name="Title 5">
            <a:extLst>
              <a:ext uri="{FF2B5EF4-FFF2-40B4-BE49-F238E27FC236}">
                <a16:creationId xmlns:a16="http://schemas.microsoft.com/office/drawing/2014/main" id="{A4E1127C-3E3B-224A-B28A-4C398FF02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7924800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Attività. Scheda di lavoro</a:t>
            </a:r>
            <a:endParaRPr lang="it-IT" altLang="it-IT" sz="3200" b="1" baseline="300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0724" name="Slide Number Placeholder 9">
            <a:extLst>
              <a:ext uri="{FF2B5EF4-FFF2-40B4-BE49-F238E27FC236}">
                <a16:creationId xmlns:a16="http://schemas.microsoft.com/office/drawing/2014/main" id="{5EC45892-D472-404C-9B68-D1DE26CB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AF0D999-3F57-9F48-B29E-E70D520D2FB3}" type="slidenum">
              <a:rPr lang="it-IT" altLang="it-IT" sz="1400"/>
              <a:pPr eaLnBrk="1" hangingPunct="1"/>
              <a:t>24</a:t>
            </a:fld>
            <a:endParaRPr lang="it-IT" altLang="it-IT" sz="1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73899B-AB9A-AE4C-8CB6-5BFAFEA40D04}"/>
              </a:ext>
            </a:extLst>
          </p:cNvPr>
          <p:cNvSpPr txBox="1"/>
          <p:nvPr/>
        </p:nvSpPr>
        <p:spPr>
          <a:xfrm>
            <a:off x="1691680" y="2708920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Completa la scheda di lavoro</a:t>
            </a:r>
            <a:r>
              <a:rPr lang="it-IT" sz="2800" b="1" dirty="0">
                <a:hlinkClick r:id="rId2"/>
              </a:rPr>
              <a:t> </a:t>
            </a:r>
            <a:r>
              <a:rPr lang="it-IT" sz="2800" b="1" dirty="0"/>
              <a:t>per consolidare i temi proposti dalla presentazione.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68F1ED-1AC8-AB4F-BB8E-AF77B5D7544E}"/>
              </a:ext>
            </a:extLst>
          </p:cNvPr>
          <p:cNvSpPr txBox="1"/>
          <p:nvPr/>
        </p:nvSpPr>
        <p:spPr>
          <a:xfrm>
            <a:off x="-619932" y="42310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0547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66D07A4-357B-9040-BC12-C7120DBD07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-243408"/>
            <a:ext cx="8812088" cy="9906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Datazione con il radiocarbonio</a:t>
            </a:r>
          </a:p>
        </p:txBody>
      </p:sp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FE8349EB-2E40-BA47-A83C-BA590A79E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5531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dirty="0"/>
              <a:t>Daniela Valenti, 2020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FB9A5F67-EDB2-7045-89E1-519F81C9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2629C5C-AA87-714B-984D-18DD98137463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pic>
        <p:nvPicPr>
          <p:cNvPr id="3" name="EspA2Video.mp4">
            <a:hlinkClick r:id="" action="ppaction://media"/>
            <a:extLst>
              <a:ext uri="{FF2B5EF4-FFF2-40B4-BE49-F238E27FC236}">
                <a16:creationId xmlns:a16="http://schemas.microsoft.com/office/drawing/2014/main" id="{493FEF00-69B6-214E-AA0E-C5EA14571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90839"/>
            <a:ext cx="7949748" cy="59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8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7064AD9-F387-8242-B46C-51514476A6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63686" y="143575"/>
            <a:ext cx="8153400" cy="9144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200" dirty="0">
                <a:solidFill>
                  <a:srgbClr val="FF00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  <a:t>Grafico di una legge matematica</a:t>
            </a:r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245CF51A-EB5D-584A-B41B-F8AADC49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0485" name="TextBox 5">
            <a:extLst>
              <a:ext uri="{FF2B5EF4-FFF2-40B4-BE49-F238E27FC236}">
                <a16:creationId xmlns:a16="http://schemas.microsoft.com/office/drawing/2014/main" id="{F3331D9F-7A00-0148-8834-BE8B81A05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836712"/>
            <a:ext cx="69330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cs typeface="Arial" panose="020B0604020202020204" pitchFamily="34" charset="0"/>
              </a:rPr>
              <a:t>Il video mostra un grafico che illustra il decadimento radioattivo.</a:t>
            </a:r>
          </a:p>
        </p:txBody>
      </p:sp>
      <p:sp>
        <p:nvSpPr>
          <p:cNvPr id="21510" name="Slide Number Placeholder 5">
            <a:extLst>
              <a:ext uri="{FF2B5EF4-FFF2-40B4-BE49-F238E27FC236}">
                <a16:creationId xmlns:a16="http://schemas.microsoft.com/office/drawing/2014/main" id="{396FBBB9-9B0F-FF4B-9674-46E6F58D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EDE2E1-D4F0-B345-9FDC-F77C4791145C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06DE3B-0296-6743-B6BB-4D5B4781B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95597"/>
            <a:ext cx="6085346" cy="42976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25023C-D95F-134C-BB20-355F2DE9AB17}"/>
              </a:ext>
            </a:extLst>
          </p:cNvPr>
          <p:cNvSpPr txBox="1"/>
          <p:nvPr/>
        </p:nvSpPr>
        <p:spPr>
          <a:xfrm>
            <a:off x="7164288" y="4184102"/>
            <a:ext cx="173214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Tempo di dimezzamento approssimato: 6000 anni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7064AD9-F387-8242-B46C-51514476A6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1720" y="188640"/>
            <a:ext cx="5436096" cy="9144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Una legge esponenziale</a:t>
            </a:r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245CF51A-EB5D-584A-B41B-F8AADC49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1510" name="Slide Number Placeholder 5">
            <a:extLst>
              <a:ext uri="{FF2B5EF4-FFF2-40B4-BE49-F238E27FC236}">
                <a16:creationId xmlns:a16="http://schemas.microsoft.com/office/drawing/2014/main" id="{396FBBB9-9B0F-FF4B-9674-46E6F58D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EDE2E1-D4F0-B345-9FDC-F77C4791145C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4EB428-409E-EB40-8F82-B4A66CD09C69}"/>
              </a:ext>
            </a:extLst>
          </p:cNvPr>
          <p:cNvSpPr txBox="1"/>
          <p:nvPr/>
        </p:nvSpPr>
        <p:spPr>
          <a:xfrm>
            <a:off x="666704" y="1156769"/>
            <a:ext cx="8055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cs typeface="Arial" panose="020B0604020202020204" pitchFamily="34" charset="0"/>
              </a:rPr>
              <a:t>Il grafico rappresenta una legge esponenziale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A01606-1C0C-A344-AFEF-9CA9DB498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0"/>
          <a:stretch/>
        </p:blipFill>
        <p:spPr>
          <a:xfrm>
            <a:off x="971599" y="1844823"/>
            <a:ext cx="7468133" cy="44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44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7064AD9-F387-8242-B46C-51514476A6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96306" y="188640"/>
            <a:ext cx="7704856" cy="914400"/>
          </a:xfrm>
        </p:spPr>
        <p:txBody>
          <a:bodyPr/>
          <a:lstStyle/>
          <a:p>
            <a:pPr marL="55563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Risolvere problemi sul decadimento radioattivo</a:t>
            </a:r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245CF51A-EB5D-584A-B41B-F8AADC49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1510" name="Slide Number Placeholder 5">
            <a:extLst>
              <a:ext uri="{FF2B5EF4-FFF2-40B4-BE49-F238E27FC236}">
                <a16:creationId xmlns:a16="http://schemas.microsoft.com/office/drawing/2014/main" id="{396FBBB9-9B0F-FF4B-9674-46E6F58D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EDE2E1-D4F0-B345-9FDC-F77C4791145C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095F4D-D3FE-3841-B8D7-8B6F82481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3" t="11251" r="8021"/>
          <a:stretch/>
        </p:blipFill>
        <p:spPr>
          <a:xfrm rot="10800000">
            <a:off x="7051043" y="1823209"/>
            <a:ext cx="1740783" cy="121205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8C468B-B394-804A-BC98-F44157D2672F}"/>
              </a:ext>
            </a:extLst>
          </p:cNvPr>
          <p:cNvSpPr txBox="1"/>
          <p:nvPr/>
        </p:nvSpPr>
        <p:spPr>
          <a:xfrm>
            <a:off x="6990" y="123769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Ecco due problemi da risolvere con la legge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8E8FB18-075D-9047-9481-D5DB43D1A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760910"/>
            <a:ext cx="1534747" cy="103866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22FA45-F69E-F34D-9035-908CF02A7103}"/>
              </a:ext>
            </a:extLst>
          </p:cNvPr>
          <p:cNvSpPr txBox="1"/>
          <p:nvPr/>
        </p:nvSpPr>
        <p:spPr>
          <a:xfrm>
            <a:off x="152400" y="2916454"/>
            <a:ext cx="6800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cs typeface="Arial" panose="020B0604020202020204" pitchFamily="34" charset="0"/>
              </a:rPr>
              <a:t>In una conchiglia viva trovo 1mg di C</a:t>
            </a:r>
            <a:r>
              <a:rPr lang="it-IT" sz="2800" b="1" i="1" baseline="-25000" dirty="0">
                <a:cs typeface="Arial" panose="020B0604020202020204" pitchFamily="34" charset="0"/>
              </a:rPr>
              <a:t>14</a:t>
            </a:r>
            <a:endParaRPr lang="it-IT" sz="2800" b="1" i="1" dirty="0"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768C27C-6DEC-9F45-BEAA-60DEEC92F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71" y="3575569"/>
            <a:ext cx="8831389" cy="22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9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Footer Placeholder 84">
            <a:extLst>
              <a:ext uri="{FF2B5EF4-FFF2-40B4-BE49-F238E27FC236}">
                <a16:creationId xmlns:a16="http://schemas.microsoft.com/office/drawing/2014/main" id="{2159B169-7483-B94F-9BF4-861613A2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2020</a:t>
            </a:r>
          </a:p>
        </p:txBody>
      </p:sp>
      <p:sp>
        <p:nvSpPr>
          <p:cNvPr id="22535" name="Slide Number Placeholder 87">
            <a:extLst>
              <a:ext uri="{FF2B5EF4-FFF2-40B4-BE49-F238E27FC236}">
                <a16:creationId xmlns:a16="http://schemas.microsoft.com/office/drawing/2014/main" id="{63FDC7D0-DC59-664F-BB09-FB61C629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8583E84-6EE6-CD4C-B882-AFA95BE7B6FA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sp>
        <p:nvSpPr>
          <p:cNvPr id="22536" name="Title 10">
            <a:extLst>
              <a:ext uri="{FF2B5EF4-FFF2-40B4-BE49-F238E27FC236}">
                <a16:creationId xmlns:a16="http://schemas.microsoft.com/office/drawing/2014/main" id="{F0B8C35E-D68B-E34F-AC5B-45383D65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39763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Problemi sul decadimento del C14</a:t>
            </a:r>
          </a:p>
        </p:txBody>
      </p:sp>
      <p:graphicFrame>
        <p:nvGraphicFramePr>
          <p:cNvPr id="22532" name="Object 4">
            <a:extLst>
              <a:ext uri="{FF2B5EF4-FFF2-40B4-BE49-F238E27FC236}">
                <a16:creationId xmlns:a16="http://schemas.microsoft.com/office/drawing/2014/main" id="{A27B8304-1EDE-FF48-9DF8-10FFBBF4A6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2743200"/>
          <a:ext cx="83978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5" name="Equation" r:id="rId3" imgW="17068800" imgH="14020800" progId="Equation.3">
                  <p:embed/>
                </p:oleObj>
              </mc:Choice>
              <mc:Fallback>
                <p:oleObj name="Equation" r:id="rId3" imgW="17068800" imgH="14020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743200"/>
                        <a:ext cx="839788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>
            <a:extLst>
              <a:ext uri="{FF2B5EF4-FFF2-40B4-BE49-F238E27FC236}">
                <a16:creationId xmlns:a16="http://schemas.microsoft.com/office/drawing/2014/main" id="{11364958-F113-1C45-8CCF-D72FF32564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5029200"/>
          <a:ext cx="1257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6" name="Equation" r:id="rId5" imgW="16764000" imgH="8128000" progId="Equation.3">
                  <p:embed/>
                </p:oleObj>
              </mc:Choice>
              <mc:Fallback>
                <p:oleObj name="Equation" r:id="rId5" imgW="16764000" imgH="8128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5029200"/>
                        <a:ext cx="1257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DD43406A-E035-7C41-94C5-1282AFE66D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97"/>
          <a:stretch/>
        </p:blipFill>
        <p:spPr>
          <a:xfrm>
            <a:off x="283901" y="876065"/>
            <a:ext cx="8418397" cy="53691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E89E247-BF70-334C-B500-63468DF123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31640" y="1916832"/>
            <a:ext cx="6768752" cy="1872208"/>
          </a:xfrm>
          <a:solidFill>
            <a:schemeClr val="bg1"/>
          </a:solidFill>
        </p:spPr>
        <p:txBody>
          <a:bodyPr/>
          <a:lstStyle/>
          <a:p>
            <a:pPr marL="14288" indent="-14288" eaLnBrk="1" hangingPunct="1"/>
            <a:r>
              <a:rPr lang="it-IT" altLang="it-IT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 funzione logaritmica</a:t>
            </a:r>
          </a:p>
        </p:txBody>
      </p:sp>
      <p:sp>
        <p:nvSpPr>
          <p:cNvPr id="23555" name="Footer Placeholder 4">
            <a:extLst>
              <a:ext uri="{FF2B5EF4-FFF2-40B4-BE49-F238E27FC236}">
                <a16:creationId xmlns:a16="http://schemas.microsoft.com/office/drawing/2014/main" id="{65F5A227-2CE9-FC43-A4A5-C06C3296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3556" name="Slide Number Placeholder 5">
            <a:extLst>
              <a:ext uri="{FF2B5EF4-FFF2-40B4-BE49-F238E27FC236}">
                <a16:creationId xmlns:a16="http://schemas.microsoft.com/office/drawing/2014/main" id="{672D4432-4F2E-714D-B9FF-26A40392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264B9C-3FF8-284B-B60B-B05B1BE04969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E89E247-BF70-334C-B500-63468DF123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304800"/>
            <a:ext cx="5983560" cy="9144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 funzione logaritmica</a:t>
            </a:r>
          </a:p>
        </p:txBody>
      </p:sp>
      <p:sp>
        <p:nvSpPr>
          <p:cNvPr id="23555" name="Footer Placeholder 4">
            <a:extLst>
              <a:ext uri="{FF2B5EF4-FFF2-40B4-BE49-F238E27FC236}">
                <a16:creationId xmlns:a16="http://schemas.microsoft.com/office/drawing/2014/main" id="{65F5A227-2CE9-FC43-A4A5-C06C3296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3556" name="Slide Number Placeholder 5">
            <a:extLst>
              <a:ext uri="{FF2B5EF4-FFF2-40B4-BE49-F238E27FC236}">
                <a16:creationId xmlns:a16="http://schemas.microsoft.com/office/drawing/2014/main" id="{672D4432-4F2E-714D-B9FF-26A40392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264B9C-3FF8-284B-B60B-B05B1BE04969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EF1610-BDB5-F443-BDC9-8EDAC3875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37709"/>
            <a:ext cx="8449012" cy="44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4482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6129</TotalTime>
  <Words>682</Words>
  <Application>Microsoft Macintosh PowerPoint</Application>
  <PresentationFormat>Presentazione su schermo (4:3)</PresentationFormat>
  <Paragraphs>126</Paragraphs>
  <Slides>24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3" baseType="lpstr">
      <vt:lpstr>ＭＳ ゴシック</vt:lpstr>
      <vt:lpstr>ＭＳ Ｐゴシック</vt:lpstr>
      <vt:lpstr>Arial</vt:lpstr>
      <vt:lpstr>Arial Black</vt:lpstr>
      <vt:lpstr>Arial Narrow</vt:lpstr>
      <vt:lpstr>Calibri</vt:lpstr>
      <vt:lpstr>Struttura predefinita</vt:lpstr>
      <vt:lpstr>Equation</vt:lpstr>
      <vt:lpstr>Microsoft Equation</vt:lpstr>
      <vt:lpstr>Dalla realtà al logaritmo</vt:lpstr>
      <vt:lpstr>Un problema scientifico da esplorare con ‘occhio matematico’</vt:lpstr>
      <vt:lpstr>Datazione con il radiocarbonio</vt:lpstr>
      <vt:lpstr>Grafico di una legge matematica</vt:lpstr>
      <vt:lpstr>Una legge esponenziale</vt:lpstr>
      <vt:lpstr>Risolvere problemi sul decadimento radioattivo</vt:lpstr>
      <vt:lpstr>Problemi sul decadimento del C14</vt:lpstr>
      <vt:lpstr>La funzione logaritmica</vt:lpstr>
      <vt:lpstr>La funzione logaritmica</vt:lpstr>
      <vt:lpstr>Linguaggio e simboli</vt:lpstr>
      <vt:lpstr>Un’osservazione importante</vt:lpstr>
      <vt:lpstr>Grafico della funzione logaritmica</vt:lpstr>
      <vt:lpstr>Attenzione alla base b della funzione logaritmica</vt:lpstr>
      <vt:lpstr>Attenzione alla base b della funzione logaritmica</vt:lpstr>
      <vt:lpstr>Grafici della funzione logaritmica</vt:lpstr>
      <vt:lpstr>Primi calcoli con i logaritmi</vt:lpstr>
      <vt:lpstr>Calcolare logaritmi con carta e penna</vt:lpstr>
      <vt:lpstr>Calcolare il logaritmo con carta e penna </vt:lpstr>
      <vt:lpstr>E in tutti gli altri casi come si calcolano i logaritmi?</vt:lpstr>
      <vt:lpstr>Difficoltà nell’uso della calcolatrice</vt:lpstr>
      <vt:lpstr>Simboli e linguaggio delle approssimazioni</vt:lpstr>
      <vt:lpstr>Simboli e linguaggio delle approssimazioni</vt:lpstr>
      <vt:lpstr>Arrotondamento</vt:lpstr>
      <vt:lpstr>Attività. Scheda di lavoro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Grafici e funzioni al biennio superiore</dc:title>
  <dc:creator>Io</dc:creator>
  <cp:lastModifiedBy>Microsoft Office User</cp:lastModifiedBy>
  <cp:revision>444</cp:revision>
  <cp:lastPrinted>2012-04-24T09:03:52Z</cp:lastPrinted>
  <dcterms:created xsi:type="dcterms:W3CDTF">2012-04-25T16:49:01Z</dcterms:created>
  <dcterms:modified xsi:type="dcterms:W3CDTF">2023-09-17T08:46:47Z</dcterms:modified>
</cp:coreProperties>
</file>