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8" r:id="rId3"/>
    <p:sldId id="293" r:id="rId4"/>
    <p:sldId id="283" r:id="rId5"/>
    <p:sldId id="282" r:id="rId6"/>
    <p:sldId id="271" r:id="rId7"/>
    <p:sldId id="258" r:id="rId8"/>
    <p:sldId id="261" r:id="rId9"/>
    <p:sldId id="281" r:id="rId10"/>
    <p:sldId id="269" r:id="rId11"/>
    <p:sldId id="272" r:id="rId12"/>
    <p:sldId id="275" r:id="rId13"/>
    <p:sldId id="276" r:id="rId14"/>
    <p:sldId id="277" r:id="rId15"/>
    <p:sldId id="278" r:id="rId16"/>
    <p:sldId id="274" r:id="rId17"/>
    <p:sldId id="295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/>
    <p:restoredTop sz="94674"/>
  </p:normalViewPr>
  <p:slideViewPr>
    <p:cSldViewPr>
      <p:cViewPr varScale="1">
        <p:scale>
          <a:sx n="124" d="100"/>
          <a:sy n="124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9CCAC-803B-B34B-872F-B8CD6B76B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A6C2-8401-3B42-BFB8-A18623A46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438265-CCAB-7D48-A85C-F4207A4338F0}" type="datetime1">
              <a:rPr lang="it-IT" altLang="it-IT"/>
              <a:pPr/>
              <a:t>31/10/23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1DAC-089F-5E44-A49D-A2BD6BB91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62C38-9D94-7148-8AC0-7C2BEF282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FBF9C6-F069-DA4E-A8D1-6BEEAAE8AEF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13A3B-F2D6-1C42-87CB-0432DA986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24ED2-3636-C144-B0A9-AF1F4418C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1BBA03-56CB-544A-AB94-D3C543C11686}" type="datetime1">
              <a:rPr lang="it-IT" altLang="it-IT"/>
              <a:pPr/>
              <a:t>31/10/23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CED2E6-E3A1-FD42-BD7A-236E9D36D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C82072-AD31-704C-A690-03F4600B9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E888-2AED-7140-B5EA-AFA18EBE2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6134-240F-3C4F-B3C3-63730822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025F6D-106B-594E-88FF-50F5D819783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4BDB0-22EF-AF4B-9734-91D98EE2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C0E89-5249-1B49-8122-491CE13E17A5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3C211-61B5-884E-BCC6-F38F14E8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5A43A-339B-FB4B-9DBD-D91E3DB6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3987-41A7-AD47-93C7-49758E0C6C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74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97FBC-BF11-FA4C-BD34-836BBF0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543BE-C28B-CD47-A983-68606C0ABD2C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4AC2E-D67A-674A-ABF8-ABB08867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372FF-FB69-544D-97D3-2BE9345F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814B-8D9B-E84C-8077-2A2A40CB7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4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9D163-E4F1-2F4E-98A7-3FB5F48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B95BE6-7D5F-8D42-8212-F27C8B4C0BB3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00BA0-8B37-EA49-9F1F-8D255D69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C3DEF-DA6D-254A-BF92-AA937E23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C99-39A9-F447-ADFC-99A8EE6A21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50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F9FBD-2EF4-6A43-825E-C051C22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37AD7-31B5-9A4D-B615-9EA9ABBC9E7C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FB250-F901-2B48-9090-055386D6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081E3A-6941-9F4A-B6F1-F0780ABD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4599-339C-CA42-AC2C-99AE650D8A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13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5A031-F17B-0748-A102-80D16270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596CE-35EC-9241-B5DA-F13124104142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CF2C2-3FB2-224B-B58C-A455EAE0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3BBA5A-B09F-FB42-BDE2-B92377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A36E-4746-474D-82EF-11E26FE23A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48ED8E5-0B46-4E4A-9D08-E77F3E0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C1FE9-764C-D742-BAC7-C25113785B26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E24EB5-BFEC-8646-AA07-F9FAC445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7B1B412-C1FA-CE46-9730-8DB80043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2D5F-1987-7B47-86C4-251BF86A2E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9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FDC7D2A-17E7-774A-AD06-34D27E5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B441E-30D0-644C-9494-5FC26BCFE5D9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EF2E402-249D-1B48-B204-125D3982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FCA1790-BCEA-2C4E-BA75-7816EFAA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AE31-C503-C844-A484-665CDA076C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894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EB21EFE-AF40-E040-9515-B6D95B5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078EE-351E-A849-8576-8B17F371C80F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1C635D-1472-0C46-83A6-9F1AFD79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A566A8F-0E0A-EF4C-8BAB-616A5F6A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19A61-C3BF-9940-8C5B-FBA3AE663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82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EE4E73B-89D5-414A-BE42-384152F5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23FFE-25ED-5D4F-BF22-2BDEC98EDC7B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75B330-998E-B440-83B8-270693E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038A5D-FBA0-EF4A-B330-66E8AB5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5D2C-5DC4-2E40-A7E7-A89F649658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08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C5A08BC-E3A2-654C-B9F8-A167D53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92EA4-1A03-9849-A195-E8A6C8105C53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AF076-9F4E-BA4D-84A0-99063079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1E0480-BAB5-4E42-924E-8CE74483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6DBA-8695-254F-AD97-71E2BC3DDF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970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20F9DD0-79A2-4745-B549-3E51F940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E9B05-47DA-624E-9ACA-80541CE5EBD0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906A8CE-382C-4544-B015-D06D3445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0EB0F7-6A63-FA42-B856-73528B8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9E41-DA0A-1143-BDAF-60562CADF0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23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A07D7A9E-77E1-4E49-9FAF-5C78613D07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72E54C7-368E-804A-BAF6-84367ED796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1DA0-E81A-D44C-9AB6-A56171D13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B914E9-1133-DA47-9104-E37F20A1312C}" type="datetime1">
              <a:rPr lang="it-IT" altLang="it-IT" smtClean="0"/>
              <a:t>31/10/23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AA1CF-8295-2F44-BFCF-5D91CC741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AF628C-0A16-504C-B056-DBD215EF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ED79F3-B7B6-BB43-9EBD-6A044E4D64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Problemi che conducono alle derivate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5" name="Picture 6" descr="Analisi1_Scheda1_fig1.jpg">
            <a:extLst>
              <a:ext uri="{FF2B5EF4-FFF2-40B4-BE49-F238E27FC236}">
                <a16:creationId xmlns:a16="http://schemas.microsoft.com/office/drawing/2014/main" id="{3450852F-E497-BD42-8E0D-AB292441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60" y="1647837"/>
            <a:ext cx="3663280" cy="36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61A99F6C-FF27-FB42-980F-C5F751DE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02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Attività. Altri problemi per riflettere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F64B4CAD-CBE7-8B49-8AEA-C858792D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BC9D1E-1FC0-3D4F-8887-292516CF57B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33CA94D2-43C8-014C-8F0D-D7C91E8A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A96EBEEA-7E4C-BE4A-8E35-1C0C2520B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892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Completa la scheda per esaminare altri problemi che ‘hanno qualcosa in comune’ con la ricerca della tangente ad una curva.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F9D443C6-6E2E-1841-AC8E-D2456407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hai ottenuto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B6C8E360-4390-AC44-9D8D-21B2F956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F1C5D7-B74D-B24C-9B5C-AEAD94DF3C4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476F06F3-7DDD-7A41-98F8-9B83E5E3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991E689B-F4D5-DA42-A069-5781EC73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Velocità media e velocità istantanea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5324716-9729-ED46-9CD9-194CFEDF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C667B7-355E-5C47-9D9F-4A85C293474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37F8AF9F-5896-2A42-9280-EA6B1319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23557" name="Picture 5" descr="Schermata 2014-11-09 alle 16.13.58.png">
            <a:extLst>
              <a:ext uri="{FF2B5EF4-FFF2-40B4-BE49-F238E27FC236}">
                <a16:creationId xmlns:a16="http://schemas.microsoft.com/office/drawing/2014/main" id="{1E4DC587-1D86-CA4A-B31C-24DA4C3E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6294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Analisi1_Scheda1_fig1.jpg">
            <a:extLst>
              <a:ext uri="{FF2B5EF4-FFF2-40B4-BE49-F238E27FC236}">
                <a16:creationId xmlns:a16="http://schemas.microsoft.com/office/drawing/2014/main" id="{855A1970-052F-BA46-95D0-27511DDF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BA468FC2-F9D6-1946-8CE5-04A4F8F9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Velocità istantanea del pendolo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E0511A3A-B996-0C4C-A3B1-4A2B1E94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94EF7D-4D45-FA42-8518-99FE5745F4B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4C148A8A-B3B8-CB48-8EF5-1F7DBD54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24581" name="Picture 5" descr="Schermata 2014-11-08 alle 19.29.22.png">
            <a:extLst>
              <a:ext uri="{FF2B5EF4-FFF2-40B4-BE49-F238E27FC236}">
                <a16:creationId xmlns:a16="http://schemas.microsoft.com/office/drawing/2014/main" id="{152ABE4C-8D4F-B841-8FC6-28F80074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8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1FD1453D-3011-9C4C-871C-D62AB02F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Rapidità istantanea di crescita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F0AE890-EA2D-2A44-A1D1-2C79505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69828A-01BF-A44B-BFB0-B9C2FE2F087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5D7816F8-7C10-414A-A057-7A2CA27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25605" name="Picture 7" descr="Schermata 2014-11-09 alle 16.17.01.png">
            <a:extLst>
              <a:ext uri="{FF2B5EF4-FFF2-40B4-BE49-F238E27FC236}">
                <a16:creationId xmlns:a16="http://schemas.microsoft.com/office/drawing/2014/main" id="{CA849EB9-54A9-0D40-B23A-5143F4D3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47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olo 1">
            <a:extLst>
              <a:ext uri="{FF2B5EF4-FFF2-40B4-BE49-F238E27FC236}">
                <a16:creationId xmlns:a16="http://schemas.microsoft.com/office/drawing/2014/main" id="{01AF73EE-7B03-7B42-A999-67C02D5A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Parole e simboli della matematica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D3FFF22-A809-9F40-A639-0E60A566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248400"/>
            <a:ext cx="533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755B42-6D92-914C-A66F-D49DE7DF44E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Footer Placeholder 4">
            <a:extLst>
              <a:ext uri="{FF2B5EF4-FFF2-40B4-BE49-F238E27FC236}">
                <a16:creationId xmlns:a16="http://schemas.microsoft.com/office/drawing/2014/main" id="{433753C2-EFBB-414F-B885-8F11E969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0D43280B-FC0D-F849-A358-06AAFC42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/>
              <a:t>Incremento</a:t>
            </a:r>
            <a:r>
              <a:rPr lang="it-IT" altLang="it-IT" sz="2800" b="1"/>
              <a:t>: in matematica significa ‘variazione’ </a:t>
            </a:r>
          </a:p>
        </p:txBody>
      </p:sp>
      <p:pic>
        <p:nvPicPr>
          <p:cNvPr id="10" name="Picture 9" descr="Schermata 2014-11-10 alle 09.16.03.png">
            <a:extLst>
              <a:ext uri="{FF2B5EF4-FFF2-40B4-BE49-F238E27FC236}">
                <a16:creationId xmlns:a16="http://schemas.microsoft.com/office/drawing/2014/main" id="{6B015535-929B-0442-AC24-FEE80087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3662363" cy="4294188"/>
          </a:xfrm>
          <a:prstGeom prst="rect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632" name="TextBox 10">
            <a:extLst>
              <a:ext uri="{FF2B5EF4-FFF2-40B4-BE49-F238E27FC236}">
                <a16:creationId xmlns:a16="http://schemas.microsoft.com/office/drawing/2014/main" id="{9C5241F5-6C63-B443-8084-C4303560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905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660066"/>
                </a:solidFill>
              </a:rPr>
              <a:t>Δx = incremento dell’ascissa</a:t>
            </a:r>
          </a:p>
        </p:txBody>
      </p:sp>
      <p:sp>
        <p:nvSpPr>
          <p:cNvPr id="26633" name="TextBox 11">
            <a:extLst>
              <a:ext uri="{FF2B5EF4-FFF2-40B4-BE49-F238E27FC236}">
                <a16:creationId xmlns:a16="http://schemas.microsoft.com/office/drawing/2014/main" id="{9FC088F4-E938-314C-8694-177889EA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Δy = incremento dell’ordinata</a:t>
            </a:r>
          </a:p>
        </p:txBody>
      </p:sp>
      <p:sp>
        <p:nvSpPr>
          <p:cNvPr id="26635" name="TextBox 15">
            <a:extLst>
              <a:ext uri="{FF2B5EF4-FFF2-40B4-BE49-F238E27FC236}">
                <a16:creationId xmlns:a16="http://schemas.microsoft.com/office/drawing/2014/main" id="{F7F556E1-2E38-3148-BC6E-7D9D5592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4572000" cy="954088"/>
          </a:xfrm>
          <a:prstGeom prst="rect">
            <a:avLst/>
          </a:prstGeom>
          <a:solidFill>
            <a:srgbClr val="F4FFD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Δy è una sigla che riassume la frase ‘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d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ifferenza delle ordinate’.</a:t>
            </a:r>
          </a:p>
        </p:txBody>
      </p:sp>
      <p:sp>
        <p:nvSpPr>
          <p:cNvPr id="18" name="Line Callout 2 17">
            <a:extLst>
              <a:ext uri="{FF2B5EF4-FFF2-40B4-BE49-F238E27FC236}">
                <a16:creationId xmlns:a16="http://schemas.microsoft.com/office/drawing/2014/main" id="{13956C23-0A42-AD46-956C-5E46393F797E}"/>
              </a:ext>
            </a:extLst>
          </p:cNvPr>
          <p:cNvSpPr>
            <a:spLocks/>
          </p:cNvSpPr>
          <p:nvPr/>
        </p:nvSpPr>
        <p:spPr bwMode="auto">
          <a:xfrm>
            <a:off x="5715000" y="5791200"/>
            <a:ext cx="3200400" cy="533400"/>
          </a:xfrm>
          <a:prstGeom prst="borderCallout2">
            <a:avLst>
              <a:gd name="adj1" fmla="val 21884"/>
              <a:gd name="adj2" fmla="val -2588"/>
              <a:gd name="adj3" fmla="val 18750"/>
              <a:gd name="adj4" fmla="val -16667"/>
              <a:gd name="adj5" fmla="val -51986"/>
              <a:gd name="adj6" fmla="val -13255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Δ è ‘d maiuscola’  greca</a:t>
            </a:r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6637" name="TextBox 18">
            <a:extLst>
              <a:ext uri="{FF2B5EF4-FFF2-40B4-BE49-F238E27FC236}">
                <a16:creationId xmlns:a16="http://schemas.microsoft.com/office/drawing/2014/main" id="{2E6A8417-CDE3-DC43-B1FD-1C5BC6B6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ESEMPIO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0F9E8F-7B32-0B4D-BAAF-0E25174D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3052763"/>
            <a:ext cx="47625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ADBF821E-A2A4-1545-BBE1-6F1CFF24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procedimento per risolvere tre problemi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B77A6C7-A304-F948-B434-52718207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2ABC3-19CA-9740-B979-7A1B1D002E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54ADEADC-4BC3-1640-98DD-74729CB9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B3AE6D-A080-7847-8216-4243D503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9200"/>
            <a:ext cx="8604448" cy="44786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ADBF821E-A2A4-1545-BBE1-6F1CFF24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061524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centro del procedimento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B77A6C7-A304-F948-B434-52718207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2ABC3-19CA-9740-B979-7A1B1D002E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54ADEADC-4BC3-1640-98DD-74729CB9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EFBDC50-CABC-E34C-B06E-3B2C7FF8ECB2}"/>
                  </a:ext>
                </a:extLst>
              </p:cNvPr>
              <p:cNvSpPr txBox="1"/>
              <p:nvPr/>
            </p:nvSpPr>
            <p:spPr>
              <a:xfrm>
                <a:off x="92567" y="2276872"/>
                <a:ext cx="8797282" cy="1694375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3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Il limite per </a:t>
                </a:r>
                <a:r>
                  <a:rPr 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3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che tende a 0 del rapporto incrementale</a:t>
                </a:r>
              </a:p>
              <a:p>
                <a:endParaRPr lang="it-IT" sz="1000" b="1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sz="3200" b="1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EFBDC50-CABC-E34C-B06E-3B2C7FF8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7" y="2276872"/>
                <a:ext cx="8797282" cy="1694375"/>
              </a:xfrm>
              <a:prstGeom prst="rect">
                <a:avLst/>
              </a:prstGeom>
              <a:blipFill>
                <a:blip r:embed="rId2"/>
                <a:stretch>
                  <a:fillRect l="-1441" t="-3704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D94415-A79A-7649-927E-4780607DF36F}"/>
              </a:ext>
            </a:extLst>
          </p:cNvPr>
          <p:cNvSpPr txBox="1"/>
          <p:nvPr/>
        </p:nvSpPr>
        <p:spPr>
          <a:xfrm>
            <a:off x="296409" y="4348395"/>
            <a:ext cx="859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risultato del limite dà la pendenza della tangente al grafico della funzione </a:t>
            </a:r>
            <a:r>
              <a:rPr lang="it-IT" sz="2800" b="1" i="1" dirty="0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sz="2800" b="1" i="1" dirty="0" err="1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i="1" dirty="0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nel suo punto di ascissa </a:t>
            </a:r>
            <a:r>
              <a:rPr lang="it-IT" sz="2800" b="1" i="1" dirty="0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a</a:t>
            </a:r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89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6A80582A-FEA9-1146-95BD-0F004F1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B2AAEEA-25FD-8940-86C1-86783478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A58171-D682-B149-AF59-BCE54740228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58B692E1-1E95-A34D-A0E8-F258BC17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B89CF570-5D8C-6245-B27E-3922F2164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077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Problemi aperti del XVII secolo</a:t>
            </a:r>
            <a:r>
              <a:rPr lang="it-IT" altLang="it-IT">
                <a:latin typeface="Calibri" panose="020F0502020204030204" pitchFamily="34" charset="0"/>
              </a:rPr>
              <a:t>:</a:t>
            </a:r>
          </a:p>
          <a:p>
            <a:pPr eaLnBrk="1" hangingPunct="1"/>
            <a:endParaRPr lang="it-IT" altLang="it-IT" sz="800"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b="1" i="1">
                <a:latin typeface="Calibri" panose="020F0502020204030204" pitchFamily="34" charset="0"/>
              </a:rPr>
              <a:t>Matematica.</a:t>
            </a:r>
            <a:r>
              <a:rPr lang="it-IT" altLang="it-IT" i="1">
                <a:latin typeface="Calibri" panose="020F0502020204030204" pitchFamily="34" charset="0"/>
              </a:rPr>
              <a:t> </a:t>
            </a:r>
            <a:r>
              <a:rPr lang="it-IT" altLang="it-IT">
                <a:latin typeface="Calibri" panose="020F0502020204030204" pitchFamily="34" charset="0"/>
              </a:rPr>
              <a:t>Si riusciva a tracciare la retta tangente in un punto solo di alcune curve e ogni curva richiedeva un particolare procedimento; mancava un metodo generale.</a:t>
            </a:r>
          </a:p>
          <a:p>
            <a:pPr eaLnBrk="1" hangingPunct="1"/>
            <a:r>
              <a:rPr lang="it-IT" altLang="it-IT" b="1" i="1">
                <a:latin typeface="Calibri" panose="020F0502020204030204" pitchFamily="34" charset="0"/>
              </a:rPr>
              <a:t>Fisica. </a:t>
            </a:r>
            <a:r>
              <a:rPr lang="it-IT" altLang="it-IT">
                <a:latin typeface="Calibri" panose="020F0502020204030204" pitchFamily="34" charset="0"/>
              </a:rPr>
              <a:t>Nel moto dei pianeti, dei proiettili, del pendolo, … la velocità varia: come valutare la velocità in un dato istante?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4AA6FBE3-73C0-0B49-A1DA-FD12DE69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Calibri" panose="020F0502020204030204" pitchFamily="34" charset="0"/>
              </a:rPr>
              <a:t>I due problemi sembrano non avere nulla in comune, ma </a:t>
            </a:r>
            <a:r>
              <a:rPr lang="it-IT" altLang="it-IT" b="1">
                <a:latin typeface="Calibri" panose="020F0502020204030204" pitchFamily="34" charset="0"/>
              </a:rPr>
              <a:t>Newton</a:t>
            </a:r>
            <a:r>
              <a:rPr lang="it-IT" altLang="it-IT">
                <a:latin typeface="Calibri" panose="020F0502020204030204" pitchFamily="34" charset="0"/>
              </a:rPr>
              <a:t> e</a:t>
            </a:r>
            <a:r>
              <a:rPr lang="it-IT" altLang="it-IT" b="1">
                <a:latin typeface="Calibri" panose="020F0502020204030204" pitchFamily="34" charset="0"/>
              </a:rPr>
              <a:t> Leibniz </a:t>
            </a:r>
            <a:r>
              <a:rPr lang="it-IT" altLang="it-IT">
                <a:latin typeface="Calibri" panose="020F0502020204030204" pitchFamily="34" charset="0"/>
              </a:rPr>
              <a:t>hanno trovato un procedimento per risolvere entrambi. </a:t>
            </a:r>
          </a:p>
        </p:txBody>
      </p:sp>
      <p:pic>
        <p:nvPicPr>
          <p:cNvPr id="16391" name="Picture 8" descr="Newton.jpg">
            <a:extLst>
              <a:ext uri="{FF2B5EF4-FFF2-40B4-BE49-F238E27FC236}">
                <a16:creationId xmlns:a16="http://schemas.microsoft.com/office/drawing/2014/main" id="{F1D821DA-05E3-704F-81D9-92DDF2C7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2105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leibniz.jpg">
            <a:extLst>
              <a:ext uri="{FF2B5EF4-FFF2-40B4-BE49-F238E27FC236}">
                <a16:creationId xmlns:a16="http://schemas.microsoft.com/office/drawing/2014/main" id="{BF8CCEE0-7D29-0B40-90A0-357BB2F24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1905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788FA-3EF4-7E41-948A-4EC53CB4E055}"/>
              </a:ext>
            </a:extLst>
          </p:cNvPr>
          <p:cNvSpPr txBox="1"/>
          <p:nvPr/>
        </p:nvSpPr>
        <p:spPr>
          <a:xfrm>
            <a:off x="228600" y="5105400"/>
            <a:ext cx="1600200" cy="8302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Newton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1642 - 1727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B52BB-6AA1-514B-A8E4-01B106D27C00}"/>
              </a:ext>
            </a:extLst>
          </p:cNvPr>
          <p:cNvSpPr txBox="1"/>
          <p:nvPr/>
        </p:nvSpPr>
        <p:spPr>
          <a:xfrm>
            <a:off x="7010400" y="5029200"/>
            <a:ext cx="1600200" cy="8302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Leibniz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1646 - 1716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61574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Tre problemi che conducono alle derivate 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34AE12-6618-D648-82AD-AEB19DE56D91}"/>
              </a:ext>
            </a:extLst>
          </p:cNvPr>
          <p:cNvSpPr txBox="1"/>
          <p:nvPr/>
        </p:nvSpPr>
        <p:spPr>
          <a:xfrm>
            <a:off x="2123728" y="307945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1" dirty="0"/>
              <a:t>La retta tangente ad una curva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1" dirty="0"/>
              <a:t>La velocità istantanea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1" dirty="0"/>
              <a:t>La rapidità di crescita</a:t>
            </a:r>
          </a:p>
        </p:txBody>
      </p:sp>
    </p:spTree>
    <p:extLst>
      <p:ext uri="{BB962C8B-B14F-4D97-AF65-F5344CB8AC3E}">
        <p14:creationId xmlns:p14="http://schemas.microsoft.com/office/powerpoint/2010/main" val="133751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48F8590C-6A8E-6442-9DCA-67C119C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ricerca della retta tangente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82E85C80-F0EF-3D42-A33E-F07FB364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A37C5A-6D39-394D-A503-955ED3BDD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42FB568A-809C-E346-8CF3-2BB5BCE5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844C45A-17AE-814E-8ECC-793E2350C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0" y="620688"/>
            <a:ext cx="85834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latin typeface="Calibri" panose="020F0502020204030204" pitchFamily="34" charset="0"/>
              </a:rPr>
              <a:t>La retta tangente </a:t>
            </a:r>
            <a:r>
              <a:rPr lang="it-IT" altLang="it-IT" sz="2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it-IT" altLang="it-IT" sz="2600" b="1" dirty="0">
                <a:latin typeface="Calibri" panose="020F0502020204030204" pitchFamily="34" charset="0"/>
              </a:rPr>
              <a:t>  a una curva in un suo punto </a:t>
            </a:r>
            <a:r>
              <a:rPr lang="it-IT" altLang="it-IT" sz="2600" b="1" i="1" dirty="0">
                <a:latin typeface="Calibri" panose="020F0502020204030204" pitchFamily="34" charset="0"/>
              </a:rPr>
              <a:t>A</a:t>
            </a:r>
            <a:r>
              <a:rPr lang="it-IT" altLang="it-IT" sz="2600" b="1" dirty="0">
                <a:latin typeface="Calibri" panose="020F0502020204030204" pitchFamily="34" charset="0"/>
              </a:rPr>
              <a:t> è la retta che meglio approssima la curva in un intorno di </a:t>
            </a:r>
            <a:r>
              <a:rPr lang="it-IT" altLang="it-IT" sz="2600" b="1" i="1" dirty="0">
                <a:latin typeface="Calibri" panose="020F0502020204030204" pitchFamily="34" charset="0"/>
              </a:rPr>
              <a:t>A</a:t>
            </a:r>
            <a:r>
              <a:rPr lang="it-IT" altLang="it-IT" sz="2600" b="1" dirty="0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it-IT" altLang="it-IT" sz="2600" b="1" dirty="0">
                <a:latin typeface="Calibri" panose="020F0502020204030204" pitchFamily="34" charset="0"/>
              </a:rPr>
              <a:t>Penso </a:t>
            </a:r>
            <a:r>
              <a:rPr lang="it-IT" altLang="it-IT" sz="2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it-IT" altLang="it-IT" sz="2600" b="1" dirty="0">
                <a:latin typeface="Calibri" panose="020F0502020204030204" pitchFamily="34" charset="0"/>
              </a:rPr>
              <a:t> come posizione limite di una secante </a:t>
            </a:r>
            <a:r>
              <a:rPr lang="it-IT" altLang="it-IT" sz="2600" b="1" i="1" dirty="0" err="1">
                <a:solidFill>
                  <a:srgbClr val="055EF0"/>
                </a:solidFill>
                <a:latin typeface="Calibri" panose="020F0502020204030204" pitchFamily="34" charset="0"/>
              </a:rPr>
              <a:t>s</a:t>
            </a:r>
            <a:r>
              <a:rPr lang="it-IT" altLang="it-IT" sz="2600" b="1" dirty="0">
                <a:latin typeface="Calibri" panose="020F0502020204030204" pitchFamily="34" charset="0"/>
              </a:rPr>
              <a:t> che passa per </a:t>
            </a:r>
            <a:r>
              <a:rPr lang="it-IT" altLang="it-IT" sz="2600" b="1" i="1" dirty="0">
                <a:latin typeface="Calibri" panose="020F0502020204030204" pitchFamily="34" charset="0"/>
              </a:rPr>
              <a:t>A</a:t>
            </a:r>
            <a:r>
              <a:rPr lang="it-IT" altLang="it-IT" sz="2600" b="1" dirty="0">
                <a:latin typeface="Calibri" panose="020F0502020204030204" pitchFamily="34" charset="0"/>
              </a:rPr>
              <a:t> e un altro punto </a:t>
            </a:r>
            <a:r>
              <a:rPr lang="it-IT" altLang="it-IT" sz="2600" b="1" i="1" dirty="0">
                <a:latin typeface="Calibri" panose="020F0502020204030204" pitchFamily="34" charset="0"/>
              </a:rPr>
              <a:t>B</a:t>
            </a:r>
            <a:r>
              <a:rPr lang="it-IT" altLang="it-IT" sz="2600" b="1" dirty="0">
                <a:latin typeface="Calibri" panose="020F0502020204030204" pitchFamily="34" charset="0"/>
              </a:rPr>
              <a:t> della curva, quando B si avvicina ad A.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8EEEA9-DB8B-A445-9DD3-2D9C43DBACCA}"/>
              </a:ext>
            </a:extLst>
          </p:cNvPr>
          <p:cNvSpPr txBox="1"/>
          <p:nvPr/>
        </p:nvSpPr>
        <p:spPr>
          <a:xfrm>
            <a:off x="1691680" y="505343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55EF0"/>
                </a:solidFill>
              </a:rPr>
              <a:t>Video</a:t>
            </a:r>
          </a:p>
        </p:txBody>
      </p:sp>
      <p:pic>
        <p:nvPicPr>
          <p:cNvPr id="3" name="Tangente1.mp4">
            <a:hlinkClick r:id="" action="ppaction://media"/>
            <a:extLst>
              <a:ext uri="{FF2B5EF4-FFF2-40B4-BE49-F238E27FC236}">
                <a16:creationId xmlns:a16="http://schemas.microsoft.com/office/drawing/2014/main" id="{A2ADB271-97EE-5D4F-9A35-F319A228F0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2313459"/>
            <a:ext cx="465207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olo 1">
            <a:extLst>
              <a:ext uri="{FF2B5EF4-FFF2-40B4-BE49-F238E27FC236}">
                <a16:creationId xmlns:a16="http://schemas.microsoft.com/office/drawing/2014/main" id="{A3245288-4AA6-ED47-BD92-91411D3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La pendenza di una retta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57D4BD-4DBE-0347-821E-AB33306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FCF04-D7DF-2E4A-A37E-7E75E94F86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90C0782C-98F3-6843-BD27-10550CA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id="{02954BCD-29D4-B844-9B16-36AFF29F2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Calibri" panose="020F0502020204030204" pitchFamily="34" charset="0"/>
              </a:rPr>
              <a:t>Newton e Leibniz puntano l’attenzione sulla pendenza della secante AB  ‘in movimento’.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1389C-9CD0-9C44-8D3B-0DCBB038184B}"/>
              </a:ext>
            </a:extLst>
          </p:cNvPr>
          <p:cNvSpPr txBox="1"/>
          <p:nvPr/>
        </p:nvSpPr>
        <p:spPr>
          <a:xfrm>
            <a:off x="381000" y="2209800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3366FF"/>
                </a:solidFill>
                <a:latin typeface="Calibri" panose="020F0502020204030204" pitchFamily="34" charset="0"/>
              </a:rPr>
              <a:t>Come si trova la pendenza </a:t>
            </a:r>
            <a:r>
              <a:rPr lang="it-IT" altLang="it-IT" sz="2800" b="1" i="1">
                <a:solidFill>
                  <a:srgbClr val="3366FF"/>
                </a:solidFill>
                <a:latin typeface="Calibri" panose="020F0502020204030204" pitchFamily="34" charset="0"/>
              </a:rPr>
              <a:t>m</a:t>
            </a:r>
            <a:r>
              <a:rPr lang="it-IT" altLang="it-IT" sz="2800" b="1" i="1" baseline="-25000">
                <a:solidFill>
                  <a:srgbClr val="3366FF"/>
                </a:solidFill>
                <a:latin typeface="Calibri" panose="020F0502020204030204" pitchFamily="34" charset="0"/>
              </a:rPr>
              <a:t>r</a:t>
            </a:r>
            <a:r>
              <a:rPr lang="it-IT" altLang="it-IT" sz="2800" b="1">
                <a:solidFill>
                  <a:srgbClr val="3366FF"/>
                </a:solidFill>
                <a:latin typeface="Calibri" panose="020F0502020204030204" pitchFamily="34" charset="0"/>
              </a:rPr>
              <a:t> della retta </a:t>
            </a:r>
            <a:r>
              <a:rPr lang="it-IT" altLang="it-IT" sz="2800" b="1" i="1">
                <a:solidFill>
                  <a:srgbClr val="3366FF"/>
                </a:solidFill>
                <a:latin typeface="Calibri" panose="020F0502020204030204" pitchFamily="34" charset="0"/>
              </a:rPr>
              <a:t>r</a:t>
            </a:r>
            <a:r>
              <a:rPr lang="it-IT" altLang="it-IT" sz="2800" b="1">
                <a:solidFill>
                  <a:srgbClr val="3366FF"/>
                </a:solidFill>
                <a:latin typeface="Calibri" panose="020F0502020204030204" pitchFamily="34" charset="0"/>
              </a:rPr>
              <a:t> che passa per due punti A e B?</a:t>
            </a:r>
          </a:p>
          <a:p>
            <a:pPr eaLnBrk="1" hangingPunct="1"/>
            <a:endParaRPr lang="it-IT" altLang="it-IT" sz="2800">
              <a:latin typeface="Calibri" panose="020F0502020204030204" pitchFamily="34" charset="0"/>
            </a:endParaRPr>
          </a:p>
        </p:txBody>
      </p:sp>
      <p:pic>
        <p:nvPicPr>
          <p:cNvPr id="18440" name="Picture 14" descr="Schermata 2014-03-04 a 10.34.23.png">
            <a:extLst>
              <a:ext uri="{FF2B5EF4-FFF2-40B4-BE49-F238E27FC236}">
                <a16:creationId xmlns:a16="http://schemas.microsoft.com/office/drawing/2014/main" id="{C5860600-690E-584E-9695-0080687EC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24" y="2793583"/>
            <a:ext cx="3597076" cy="3745329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4ECDB019-FF4E-F04A-844B-59E499299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3657600"/>
          <a:ext cx="24622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4" imgW="18846800" imgH="9067800" progId="Equation.3">
                  <p:embed/>
                </p:oleObj>
              </mc:Choice>
              <mc:Fallback>
                <p:oleObj name="Equation" r:id="rId4" imgW="18846800" imgH="9067800" progId="Equation.3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id="{4ECDB019-FF4E-F04A-844B-59E499299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3657600"/>
                        <a:ext cx="24622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AB85EEA-E9DB-3649-A01F-340318105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09764"/>
            <a:ext cx="2971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olo 1">
            <a:extLst>
              <a:ext uri="{FF2B5EF4-FFF2-40B4-BE49-F238E27FC236}">
                <a16:creationId xmlns:a16="http://schemas.microsoft.com/office/drawing/2014/main" id="{A3245288-4AA6-ED47-BD92-91411D3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Ragiono su un esempio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57D4BD-4DBE-0347-821E-AB33306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FCF04-D7DF-2E4A-A37E-7E75E94F86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90C0782C-98F3-6843-BD27-10550CA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4ECDB019-FF4E-F04A-844B-59E499299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3657600"/>
          <a:ext cx="24622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18846800" imgH="9067800" progId="Equation.3">
                  <p:embed/>
                </p:oleObj>
              </mc:Choice>
              <mc:Fallback>
                <p:oleObj name="Equation" r:id="rId3" imgW="18846800" imgH="906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3657600"/>
                        <a:ext cx="24622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olo 1">
            <a:extLst>
              <a:ext uri="{FF2B5EF4-FFF2-40B4-BE49-F238E27FC236}">
                <a16:creationId xmlns:a16="http://schemas.microsoft.com/office/drawing/2014/main" id="{7A524455-BD7E-994F-98C6-2A65F113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0"/>
            <a:ext cx="2819400" cy="762000"/>
          </a:xfrm>
        </p:spPr>
        <p:txBody>
          <a:bodyPr anchor="t"/>
          <a:lstStyle/>
          <a:p>
            <a:pPr eaLnBrk="1" hangingPunct="1"/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Retta secante</a:t>
            </a:r>
            <a:b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E4B3C59D-53D9-C04E-85EE-A87DC443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661F66-DA59-394D-A397-396ECAFFEBA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8" descr="Schermata 2014-11-06 alle 16.28.43.png">
            <a:extLst>
              <a:ext uri="{FF2B5EF4-FFF2-40B4-BE49-F238E27FC236}">
                <a16:creationId xmlns:a16="http://schemas.microsoft.com/office/drawing/2014/main" id="{67CA97B2-5E71-9440-8A7F-3FEC5896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209800" cy="43291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8BD2DBAC-1B50-184A-BA3D-F34E40FBBC0F}"/>
              </a:ext>
            </a:extLst>
          </p:cNvPr>
          <p:cNvSpPr txBox="1">
            <a:spLocks/>
          </p:cNvSpPr>
          <p:nvPr/>
        </p:nvSpPr>
        <p:spPr bwMode="auto">
          <a:xfrm>
            <a:off x="5562600" y="838200"/>
            <a:ext cx="2819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</a:rPr>
              <a:t>Retta secante</a:t>
            </a:r>
          </a:p>
          <a:p>
            <a:pPr algn="ctr" eaLnBrk="1" hangingPunct="1"/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</a:rPr>
              <a:t> ‘in </a:t>
            </a:r>
            <a:r>
              <a:rPr lang="it-IT" altLang="it-IT" sz="2800" b="1" dirty="0" err="1">
                <a:solidFill>
                  <a:srgbClr val="3366FF"/>
                </a:solidFill>
                <a:latin typeface="Arial Narrow" panose="020B0604020202020204" pitchFamily="34" charset="0"/>
              </a:rPr>
              <a:t>movimento’</a:t>
            </a:r>
            <a:r>
              <a:rPr lang="it-IT" altLang="it-IT" sz="2800" b="1" dirty="0">
                <a:solidFill>
                  <a:srgbClr val="3366FF"/>
                </a:solidFill>
                <a:latin typeface="Arial Narrow" panose="020B0604020202020204" pitchFamily="34" charset="0"/>
              </a:rPr>
              <a:t> </a:t>
            </a:r>
            <a:br>
              <a:rPr lang="it-IT" altLang="it-IT" sz="44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it-IT" altLang="it-IT" sz="32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19464" name="Picture 10" descr="Schermata 2014-11-06 alle 16.45.41.png">
            <a:extLst>
              <a:ext uri="{FF2B5EF4-FFF2-40B4-BE49-F238E27FC236}">
                <a16:creationId xmlns:a16="http://schemas.microsoft.com/office/drawing/2014/main" id="{93622BF7-CEA4-3448-A999-FD8547F45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124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8B1FEFD4-79CF-BB43-A8F4-569678A85A0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Funzione y = x</a:t>
            </a:r>
            <a:r>
              <a:rPr lang="it-IT" altLang="it-IT" sz="36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it-IT" altLang="it-IT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e pendenza della secante AB</a:t>
            </a:r>
          </a:p>
        </p:txBody>
      </p:sp>
      <p:sp>
        <p:nvSpPr>
          <p:cNvPr id="19467" name="TextBox 16">
            <a:extLst>
              <a:ext uri="{FF2B5EF4-FFF2-40B4-BE49-F238E27FC236}">
                <a16:creationId xmlns:a16="http://schemas.microsoft.com/office/drawing/2014/main" id="{65ACA021-DB30-7647-9811-AA3F0ECF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FF0000"/>
                </a:solidFill>
              </a:rPr>
              <a:t>A(1; 1</a:t>
            </a:r>
            <a:r>
              <a:rPr lang="it-IT" altLang="it-IT" sz="1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DF45EE9-EFED-BC4C-936B-F3B027E6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Enrico Pietropoli,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E10FFA-0F33-934D-830C-BED4392AC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8" y="5955651"/>
            <a:ext cx="1498223" cy="8617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59D463-D8B3-3A45-98F8-E0969888F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0"/>
            <a:ext cx="2547338" cy="1158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olo 1">
            <a:extLst>
              <a:ext uri="{FF2B5EF4-FFF2-40B4-BE49-F238E27FC236}">
                <a16:creationId xmlns:a16="http://schemas.microsoft.com/office/drawing/2014/main" id="{AC965C8D-0053-EC47-99FA-D117717F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Dalla secante alla tangente</a:t>
            </a:r>
            <a:b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>
              <a:ea typeface="ＭＳ Ｐゴシック" panose="020B0600070205080204" pitchFamily="34" charset="-128"/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3F7ABA30-833B-334E-A7B0-03ADAE5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8C84C7-2945-0F4E-82DA-E9B444281C4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Footer Placeholder 4">
            <a:extLst>
              <a:ext uri="{FF2B5EF4-FFF2-40B4-BE49-F238E27FC236}">
                <a16:creationId xmlns:a16="http://schemas.microsoft.com/office/drawing/2014/main" id="{58FBFDE1-4376-F74B-90FF-0AB81BED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14823616-47EE-1A4B-A3E8-2BB94ED2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Per passare dalla secante alla tangente debbo avvicinare B ad A, questo vuol dire che </a:t>
            </a:r>
            <a:r>
              <a:rPr lang="it-IT" altLang="it-IT" b="1" i="1"/>
              <a:t>h</a:t>
            </a:r>
            <a:r>
              <a:rPr lang="it-IT" altLang="it-IT" b="1"/>
              <a:t> tende a 0.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2DE024E2-AA0D-7C44-A293-1809D3CF9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514600"/>
          <a:ext cx="5067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3" imgW="20269200" imgH="5791200" progId="Equation.3">
                  <p:embed/>
                </p:oleObj>
              </mc:Choice>
              <mc:Fallback>
                <p:oleObj name="Equation" r:id="rId3" imgW="20269200" imgH="579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5067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2" descr="Schermata 2014-11-06 alle 19.17.13.png">
            <a:extLst>
              <a:ext uri="{FF2B5EF4-FFF2-40B4-BE49-F238E27FC236}">
                <a16:creationId xmlns:a16="http://schemas.microsoft.com/office/drawing/2014/main" id="{A3A6FFC8-1A14-404B-9AE9-AD6CC309D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62250" cy="36576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804ED8-605D-9442-87EF-4622FB700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386870"/>
            <a:ext cx="5651500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olo 1">
            <a:extLst>
              <a:ext uri="{FF2B5EF4-FFF2-40B4-BE49-F238E27FC236}">
                <a16:creationId xmlns:a16="http://schemas.microsoft.com/office/drawing/2014/main" id="{AC965C8D-0053-EC47-99FA-D117717F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Dalla secante alla tangente video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 dirty="0">
              <a:ea typeface="ＭＳ Ｐゴシック" panose="020B0600070205080204" pitchFamily="34" charset="-128"/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3F7ABA30-833B-334E-A7B0-03ADAE5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8C84C7-2945-0F4E-82DA-E9B444281C4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Footer Placeholder 4">
            <a:extLst>
              <a:ext uri="{FF2B5EF4-FFF2-40B4-BE49-F238E27FC236}">
                <a16:creationId xmlns:a16="http://schemas.microsoft.com/office/drawing/2014/main" id="{58FBFDE1-4376-F74B-90FF-0AB81BED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Tangente2.mp4">
            <a:hlinkClick r:id="" action="ppaction://media"/>
            <a:extLst>
              <a:ext uri="{FF2B5EF4-FFF2-40B4-BE49-F238E27FC236}">
                <a16:creationId xmlns:a16="http://schemas.microsoft.com/office/drawing/2014/main" id="{095D242D-A727-7141-A2F1-3CD9639F4F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7982" y="695102"/>
            <a:ext cx="664803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5979</TotalTime>
  <Words>498</Words>
  <Application>Microsoft Macintosh PowerPoint</Application>
  <PresentationFormat>Presentazione su schermo (4:3)</PresentationFormat>
  <Paragraphs>84</Paragraphs>
  <Slides>17</Slides>
  <Notes>0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Cambria Math</vt:lpstr>
      <vt:lpstr>Times New Roman</vt:lpstr>
      <vt:lpstr>Tema di Office</vt:lpstr>
      <vt:lpstr>Equation</vt:lpstr>
      <vt:lpstr>Problemi che conducono alle derivate</vt:lpstr>
      <vt:lpstr>Uno sguardo alla storia</vt:lpstr>
      <vt:lpstr>Tre problemi che conducono alle derivate </vt:lpstr>
      <vt:lpstr>La ricerca della retta tangente</vt:lpstr>
      <vt:lpstr>La pendenza di una retta</vt:lpstr>
      <vt:lpstr>Ragiono su un esempio</vt:lpstr>
      <vt:lpstr>Retta secante </vt:lpstr>
      <vt:lpstr>Dalla secante alla tangente </vt:lpstr>
      <vt:lpstr>Dalla secante alla tangente video </vt:lpstr>
      <vt:lpstr>Attività. Altri problemi per riflettere</vt:lpstr>
      <vt:lpstr>Che cosa hai ottenuto</vt:lpstr>
      <vt:lpstr>Velocità media e velocità istantanea</vt:lpstr>
      <vt:lpstr>Velocità istantanea del pendolo</vt:lpstr>
      <vt:lpstr>Rapidità istantanea di crescita</vt:lpstr>
      <vt:lpstr>Parole e simboli della matematica</vt:lpstr>
      <vt:lpstr>Un procedimento per risolvere tre problemi</vt:lpstr>
      <vt:lpstr>Il centro del procedimento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 della tangente</dc:title>
  <dc:subject/>
  <dc:creator>Enrico Pietropoli</dc:creator>
  <cp:keywords/>
  <dc:description/>
  <cp:lastModifiedBy>Microsoft Office User</cp:lastModifiedBy>
  <cp:revision>171</cp:revision>
  <cp:lastPrinted>2020-04-14T12:01:02Z</cp:lastPrinted>
  <dcterms:created xsi:type="dcterms:W3CDTF">2014-11-06T11:58:51Z</dcterms:created>
  <dcterms:modified xsi:type="dcterms:W3CDTF">2023-10-31T08:53:37Z</dcterms:modified>
  <cp:category/>
</cp:coreProperties>
</file>