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7" r:id="rId3"/>
    <p:sldId id="370" r:id="rId4"/>
    <p:sldId id="298" r:id="rId5"/>
    <p:sldId id="309" r:id="rId6"/>
    <p:sldId id="299" r:id="rId7"/>
    <p:sldId id="310" r:id="rId8"/>
    <p:sldId id="311" r:id="rId9"/>
    <p:sldId id="333" r:id="rId10"/>
    <p:sldId id="371" r:id="rId11"/>
    <p:sldId id="516" r:id="rId12"/>
    <p:sldId id="325" r:id="rId13"/>
    <p:sldId id="519" r:id="rId14"/>
    <p:sldId id="517" r:id="rId15"/>
    <p:sldId id="518" r:id="rId16"/>
    <p:sldId id="520" r:id="rId17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2"/>
  </p:normalViewPr>
  <p:slideViewPr>
    <p:cSldViewPr>
      <p:cViewPr varScale="1">
        <p:scale>
          <a:sx n="86" d="100"/>
          <a:sy n="86" d="100"/>
        </p:scale>
        <p:origin x="176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66001C-A9D9-9448-B6CA-66F290C993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BCC0F-61FC-E94D-A91E-9A250BDD3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0914E2-C868-8144-8DD4-50D239FCD132}" type="datetime1">
              <a:rPr lang="it-IT" altLang="it-IT"/>
              <a:pPr/>
              <a:t>06/05/20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940F9-7E1C-DE43-A6F3-6EDE1FB262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F5A66-5CBF-A44D-A8D0-38B731EA50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9818B6-90A7-1C4E-AC4A-965C85455DB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CEB131-E67A-E943-9213-67BCB2D3E2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C1A2D-D9DD-2C42-810E-71970DF3CC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497BFF-0853-D640-9915-2A9D2B8F296F}" type="datetime1">
              <a:rPr lang="it-IT" altLang="it-IT"/>
              <a:pPr/>
              <a:t>06/05/20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076B647-50F7-1446-B268-1548BA1ECA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B5B6B97-C9D1-ED4B-9E0B-60C85DA21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226FD-99E9-0848-92EB-0317115525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23BBB-E513-3048-B705-6A9F32202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9C326F2-B394-124C-B50D-0B267D52C05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755D09A0-4F42-3246-9A43-3B8E13EBAB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5F56738C-BBFE-2144-928E-E68327F66C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1DDD0DDD-1B2D-FE46-A2FF-2E9DFBC96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A504A5-C163-6645-87BC-6F9325CA5FC7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84377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BB97801-CF2A-A949-9F92-6842059665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748480C-FB96-094A-96B5-2E95689AF6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74756" name="Rectangle 6">
            <a:extLst>
              <a:ext uri="{FF2B5EF4-FFF2-40B4-BE49-F238E27FC236}">
                <a16:creationId xmlns:a16="http://schemas.microsoft.com/office/drawing/2014/main" id="{AE2988A6-F30D-144C-9D36-65463822BD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74757" name="Rectangle 7">
            <a:extLst>
              <a:ext uri="{FF2B5EF4-FFF2-40B4-BE49-F238E27FC236}">
                <a16:creationId xmlns:a16="http://schemas.microsoft.com/office/drawing/2014/main" id="{0F63D975-2E16-0147-910A-6147021B7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1B891C-4C1E-3F49-90FD-FEF08284FC39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9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74758" name="Rectangle 2">
            <a:extLst>
              <a:ext uri="{FF2B5EF4-FFF2-40B4-BE49-F238E27FC236}">
                <a16:creationId xmlns:a16="http://schemas.microsoft.com/office/drawing/2014/main" id="{9CD2FC98-D18B-B543-B065-2DB0AABD9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9" name="Rectangle 3">
            <a:extLst>
              <a:ext uri="{FF2B5EF4-FFF2-40B4-BE49-F238E27FC236}">
                <a16:creationId xmlns:a16="http://schemas.microsoft.com/office/drawing/2014/main" id="{BA3D23AC-6515-BC4D-AFB0-09BCC6CF3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67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BB97801-CF2A-A949-9F92-6842059665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748480C-FB96-094A-96B5-2E95689AF6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74756" name="Rectangle 6">
            <a:extLst>
              <a:ext uri="{FF2B5EF4-FFF2-40B4-BE49-F238E27FC236}">
                <a16:creationId xmlns:a16="http://schemas.microsoft.com/office/drawing/2014/main" id="{AE2988A6-F30D-144C-9D36-65463822BD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74757" name="Rectangle 7">
            <a:extLst>
              <a:ext uri="{FF2B5EF4-FFF2-40B4-BE49-F238E27FC236}">
                <a16:creationId xmlns:a16="http://schemas.microsoft.com/office/drawing/2014/main" id="{0F63D975-2E16-0147-910A-6147021B7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1B891C-4C1E-3F49-90FD-FEF08284FC39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10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74758" name="Rectangle 2">
            <a:extLst>
              <a:ext uri="{FF2B5EF4-FFF2-40B4-BE49-F238E27FC236}">
                <a16:creationId xmlns:a16="http://schemas.microsoft.com/office/drawing/2014/main" id="{9CD2FC98-D18B-B543-B065-2DB0AABD9F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9" name="Rectangle 3">
            <a:extLst>
              <a:ext uri="{FF2B5EF4-FFF2-40B4-BE49-F238E27FC236}">
                <a16:creationId xmlns:a16="http://schemas.microsoft.com/office/drawing/2014/main" id="{BA3D23AC-6515-BC4D-AFB0-09BCC6CF3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389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03C0F1-4AB7-5B48-9131-5EDBC1058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9D8C08-5E71-EB4F-8BF9-C3ACE13BC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8E9F7A-D415-4040-95CF-C5F788260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BF42B-2C26-0443-8FEE-0866771FFA0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9999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C10911-C57F-FD43-BC05-37EC9B076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4D51A1-BAED-6E45-9606-2608C03C7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0E10F-3AC0-6344-B5AF-75F294694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C09F1-F2BD-A548-A058-AD2A4E7A33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63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1862DB-ECAA-CA45-BDEB-F48E93770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A3D23-FF1B-5B42-9759-658599A866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BCEF65-8A8A-4549-9E03-6B7EE258B1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B59F36-27B9-6649-86B0-83E5F01A5F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4437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B75303-B52C-C447-8C44-674E307BB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CD4EDC-5B18-2442-9CFE-F87D31C6E7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71F6F2-D60A-5147-B5FC-2A7D8841B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2D9CB-439C-5A42-B6BD-702C905F9CF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0639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1D0DF5-1415-2844-91EC-1F143AEA8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793D4BF-E792-244F-8BAB-49575429A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B5F9C22-B281-B54A-BD92-201B08FAE5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58C3E-FEF2-5C46-BB44-33395360A8B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9590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FAE248-9BE5-004A-93F4-4B5E321E62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8586EA-2DB4-B248-943B-C023700A6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6EFD81-CD8B-FC46-90C0-E962C4E32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F45B1-6663-AB4B-ACBE-010A8AB2136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085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5AC78E-1164-4A4C-AA14-4748B0F5D0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888F10-EC50-F540-A551-ACF783531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B108B9-0E4E-3149-B77B-2B5C84D226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28C12-A244-3140-ACE5-F2041E85E0F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376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FBEDFA-64BE-7443-A342-BB3970D8B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1AA730-2D11-1F48-BC86-C73D0ACF91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323444-5D90-6E49-B076-A1125E79EE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99599-80C5-2847-959A-A960C27CBDC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36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D50BB4-6966-9C4A-A995-C5E2EDD30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5ABCB-380D-2045-A5AE-E6C653F1B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AA789E-1E84-B64E-9124-D77B96F97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F46F4-36C3-C04C-B114-85F6FFB6A4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174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05B351-8B3B-FD4A-96A7-6023DB63B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7AB4C6-8252-5341-863B-6FC4DF632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7D12B5-982F-A742-947E-30E422D73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7F139-B8AA-7A42-8456-EA7AB343D3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10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13BE8E-B75A-8346-B49E-087BC5938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4E1EA4-EBB0-904C-9C66-92297D6C0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CFD94C-9056-7F48-A49F-905BC84AC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DA95E-7DA0-BE48-9F85-81103EA9EF6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010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569A40-0368-9743-B727-A6A05235E4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1E70D62-F664-3D43-95BA-70DD7E807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EEBFB5-1F47-634E-9A0A-51EC71F909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8ED52-A9A7-C241-8350-58C780DD73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804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6FAD3B-656E-1B4E-B5A9-26259BD34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64108-EA1E-F543-938F-A045E95BA8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60FB0B-3BB6-E04F-9D95-FE72288751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264F3-492D-0448-B3CD-D8AAC31DE18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703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B88511-1BE2-D741-B33B-F42FE270B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33C8C9-DE98-1F43-89D3-A5EA60D6D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5471B-42C4-CC4A-9694-52F68F372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A9B0D-EE9B-8344-99C2-6E7B6242EF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292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B21615-ACCA-5240-AE63-D769579ED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1DEA18-9279-3A4E-9541-C29041392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92CFE2C-0F18-8244-A8FB-2081086A83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C4C4CB-A180-6B49-98E6-2ACFD2228C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343651D-127A-F84A-818A-90E68CDE35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31EDAD-2ABB-8040-8D10-7576A5A9056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E217185-B6A9-A347-96E0-45A329E9C2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66800" y="1371600"/>
            <a:ext cx="7239000" cy="2160588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Statistica: Istogrammi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0A9668BD-41F3-3948-9144-147B33BD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346820C-7282-1F4F-9A39-A4A0C3C2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6107C7-77A6-F946-9427-53783B7D0706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655EAD7-81CD-2743-9110-8E40A0714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55600"/>
            <a:ext cx="8839200" cy="677863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Computer e software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3731" name="Text Box 4">
            <a:extLst>
              <a:ext uri="{FF2B5EF4-FFF2-40B4-BE49-F238E27FC236}">
                <a16:creationId xmlns:a16="http://schemas.microsoft.com/office/drawing/2014/main" id="{157FFC0F-2FD0-6C42-9355-4D64DE94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3778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73732" name="TextBox 6">
            <a:extLst>
              <a:ext uri="{FF2B5EF4-FFF2-40B4-BE49-F238E27FC236}">
                <a16:creationId xmlns:a16="http://schemas.microsoft.com/office/drawing/2014/main" id="{5EC92CD5-A45F-B942-85A9-9A19285C7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33463"/>
            <a:ext cx="8382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Il computer ci può liberare dalla fatica di svolgere calcoli e tracciare grafici, ma restano delle competenze scientifiche ancora oggi importanti da coltivare: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b="1" dirty="0"/>
              <a:t>saper organizzare un’indagine statistica;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b="1" dirty="0"/>
              <a:t>saper organizzare i dati statistici ottenuti;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b="1" dirty="0"/>
              <a:t>saper scegliere la rappresentazione grafica più opportuna;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b="1" dirty="0"/>
              <a:t>saper usare il computer per eseguire calcoli, tracciare grafici, …</a:t>
            </a:r>
            <a:r>
              <a:rPr lang="it-IT" altLang="it-IT" sz="2800" dirty="0"/>
              <a:t>     </a:t>
            </a:r>
          </a:p>
        </p:txBody>
      </p:sp>
      <p:sp>
        <p:nvSpPr>
          <p:cNvPr id="73733" name="Slide Number Placeholder 4">
            <a:extLst>
              <a:ext uri="{FF2B5EF4-FFF2-40B4-BE49-F238E27FC236}">
                <a16:creationId xmlns:a16="http://schemas.microsoft.com/office/drawing/2014/main" id="{3D733EB7-9C4D-9A48-8A95-3C113948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46AC96-FCFE-1546-B776-F73B4C1F3C65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73734" name="Footer Placeholder 5">
            <a:extLst>
              <a:ext uri="{FF2B5EF4-FFF2-40B4-BE49-F238E27FC236}">
                <a16:creationId xmlns:a16="http://schemas.microsoft.com/office/drawing/2014/main" id="{A7A794D8-CEF0-EF40-92EF-D605EAC1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411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</p:spTree>
    <p:extLst>
      <p:ext uri="{BB962C8B-B14F-4D97-AF65-F5344CB8AC3E}">
        <p14:creationId xmlns:p14="http://schemas.microsoft.com/office/powerpoint/2010/main" val="5792515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10">
            <a:extLst>
              <a:ext uri="{FF2B5EF4-FFF2-40B4-BE49-F238E27FC236}">
                <a16:creationId xmlns:a16="http://schemas.microsoft.com/office/drawing/2014/main" id="{ECD567BB-8237-C946-85D6-4182B726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036CE0-7128-E44D-B518-973DC445C5B2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>
              <a:latin typeface="Arial" panose="020B0604020202020204" pitchFamily="34" charset="0"/>
            </a:endParaRPr>
          </a:p>
        </p:txBody>
      </p:sp>
      <p:sp>
        <p:nvSpPr>
          <p:cNvPr id="15362" name="Footer Placeholder 11">
            <a:extLst>
              <a:ext uri="{FF2B5EF4-FFF2-40B4-BE49-F238E27FC236}">
                <a16:creationId xmlns:a16="http://schemas.microsoft.com/office/drawing/2014/main" id="{84759A30-91C7-0D4E-BD4B-071A1668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5699" y="6438710"/>
            <a:ext cx="3430741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Arial" panose="020B0604020202020204" pitchFamily="34" charset="0"/>
              </a:rPr>
              <a:t>Daniela Valenti, 2020</a:t>
            </a:r>
          </a:p>
        </p:txBody>
      </p:sp>
      <p:sp>
        <p:nvSpPr>
          <p:cNvPr id="15363" name="Title 12">
            <a:extLst>
              <a:ext uri="{FF2B5EF4-FFF2-40B4-BE49-F238E27FC236}">
                <a16:creationId xmlns:a16="http://schemas.microsoft.com/office/drawing/2014/main" id="{C50F55F9-BB82-D447-A221-8294D38B6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235074"/>
            <a:ext cx="5602561" cy="639763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Software </a:t>
            </a:r>
            <a:r>
              <a:rPr lang="it-IT" altLang="it-IT" sz="40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Geogebra</a:t>
            </a:r>
            <a:endParaRPr lang="it-IT" altLang="it-IT" sz="40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5" name="TextBox 14">
            <a:extLst>
              <a:ext uri="{FF2B5EF4-FFF2-40B4-BE49-F238E27FC236}">
                <a16:creationId xmlns:a16="http://schemas.microsoft.com/office/drawing/2014/main" id="{92457676-1F8F-B34D-924D-4DDC56E8E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51" y="854916"/>
            <a:ext cx="870727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005FA4"/>
                </a:solidFill>
              </a:rPr>
              <a:t>Principali caratteristiche del software</a:t>
            </a:r>
            <a:endParaRPr lang="it-IT" altLang="it-IT" b="1" u="sng" dirty="0">
              <a:solidFill>
                <a:srgbClr val="005FA4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000" b="1" dirty="0"/>
              <a:t> </a:t>
            </a:r>
            <a:r>
              <a:rPr lang="it-IT" altLang="it-IT" sz="2800" b="1" dirty="0"/>
              <a:t>E’</a:t>
            </a:r>
            <a:r>
              <a:rPr lang="it-IT" altLang="it-IT" sz="2000" b="1" dirty="0"/>
              <a:t> </a:t>
            </a:r>
            <a:r>
              <a:rPr lang="it-IT" altLang="it-IT" sz="2800" b="1" dirty="0">
                <a:solidFill>
                  <a:srgbClr val="FF0000"/>
                </a:solidFill>
              </a:rPr>
              <a:t>gratuito</a:t>
            </a:r>
            <a:r>
              <a:rPr lang="it-IT" altLang="it-IT" sz="2800" b="1" dirty="0"/>
              <a:t> e facilmente scaricabile dalla rete.</a:t>
            </a:r>
            <a:endParaRPr lang="it-IT" altLang="it-IT" sz="800" b="1" dirty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800" b="1" dirty="0"/>
              <a:t> E’ continuamente aggiornato.</a:t>
            </a:r>
            <a:endParaRPr lang="it-IT" altLang="it-IT" sz="800" b="1" dirty="0"/>
          </a:p>
          <a:p>
            <a:pPr marL="185738" indent="-176213" eaLnBrk="1" hangingPunct="1">
              <a:spcBef>
                <a:spcPct val="0"/>
              </a:spcBef>
              <a:buFontTx/>
              <a:buChar char="-"/>
            </a:pPr>
            <a:r>
              <a:rPr lang="it-IT" altLang="it-IT" sz="2800" b="1" dirty="0"/>
              <a:t>Prevede un efficiente forum di aiuto anche in italiano.</a:t>
            </a:r>
          </a:p>
          <a:p>
            <a:pPr marL="185738" indent="-176213" eaLnBrk="1" hangingPunct="1">
              <a:spcBef>
                <a:spcPct val="0"/>
              </a:spcBef>
              <a:buFontTx/>
              <a:buChar char="-"/>
            </a:pPr>
            <a:r>
              <a:rPr lang="it-IT" altLang="it-IT" sz="2800" b="1" dirty="0"/>
              <a:t>E’ seguito da una folta comunità internazionale che pubblica figure e animazioni disponibili liberamente.</a:t>
            </a:r>
            <a:endParaRPr lang="it-IT" altLang="it-IT" sz="800" b="1" dirty="0"/>
          </a:p>
          <a:p>
            <a:pPr marL="180975" indent="-168275" eaLnBrk="1" hangingPunct="1">
              <a:spcBef>
                <a:spcPct val="0"/>
              </a:spcBef>
              <a:buFontTx/>
              <a:buChar char="-"/>
            </a:pPr>
            <a:r>
              <a:rPr lang="it-IT" altLang="it-IT" sz="2000" b="1" dirty="0"/>
              <a:t> </a:t>
            </a:r>
            <a:r>
              <a:rPr lang="it-IT" altLang="it-IT" sz="2800" b="1" dirty="0"/>
              <a:t>E’ valido per vari dispositivi (personal computer, </a:t>
            </a:r>
            <a:r>
              <a:rPr lang="it-IT" altLang="it-IT" sz="2800" b="1" dirty="0" err="1"/>
              <a:t>tablet</a:t>
            </a:r>
            <a:r>
              <a:rPr lang="it-IT" altLang="it-IT" sz="2800" b="1" dirty="0"/>
              <a:t>, telefono cellulare) e per i più diffusi sistemi operativi.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EE2001-0723-1141-8739-1209B793C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0" t="17040" r="17257" b="15796"/>
          <a:stretch/>
        </p:blipFill>
        <p:spPr>
          <a:xfrm>
            <a:off x="3702570" y="4455902"/>
            <a:ext cx="4468809" cy="224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7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10">
            <a:extLst>
              <a:ext uri="{FF2B5EF4-FFF2-40B4-BE49-F238E27FC236}">
                <a16:creationId xmlns:a16="http://schemas.microsoft.com/office/drawing/2014/main" id="{ECD567BB-8237-C946-85D6-4182B726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036CE0-7128-E44D-B518-973DC445C5B2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>
              <a:latin typeface="Arial" panose="020B0604020202020204" pitchFamily="34" charset="0"/>
            </a:endParaRPr>
          </a:p>
        </p:txBody>
      </p:sp>
      <p:sp>
        <p:nvSpPr>
          <p:cNvPr id="15362" name="Footer Placeholder 11">
            <a:extLst>
              <a:ext uri="{FF2B5EF4-FFF2-40B4-BE49-F238E27FC236}">
                <a16:creationId xmlns:a16="http://schemas.microsoft.com/office/drawing/2014/main" id="{84759A30-91C7-0D4E-BD4B-071A1668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61125"/>
            <a:ext cx="3355298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panose="020B0604020202020204" pitchFamily="34" charset="0"/>
              </a:rPr>
              <a:t>Daniela Valenti, 2020</a:t>
            </a:r>
            <a:endParaRPr lang="it-IT" altLang="it-IT" sz="1400" dirty="0">
              <a:latin typeface="Arial" panose="020B0604020202020204" pitchFamily="34" charset="0"/>
            </a:endParaRPr>
          </a:p>
        </p:txBody>
      </p:sp>
      <p:sp>
        <p:nvSpPr>
          <p:cNvPr id="15363" name="Title 12">
            <a:extLst>
              <a:ext uri="{FF2B5EF4-FFF2-40B4-BE49-F238E27FC236}">
                <a16:creationId xmlns:a16="http://schemas.microsoft.com/office/drawing/2014/main" id="{C50F55F9-BB82-D447-A221-8294D38B6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1164" y="311679"/>
            <a:ext cx="5314528" cy="639763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Software </a:t>
            </a:r>
            <a:r>
              <a:rPr lang="it-IT" altLang="it-IT" sz="3600" b="1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Geogebra</a:t>
            </a:r>
            <a:endParaRPr lang="it-IT" altLang="it-IT" sz="36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5" name="TextBox 14">
            <a:extLst>
              <a:ext uri="{FF2B5EF4-FFF2-40B4-BE49-F238E27FC236}">
                <a16:creationId xmlns:a16="http://schemas.microsoft.com/office/drawing/2014/main" id="{92457676-1F8F-B34D-924D-4DDC56E8E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18" y="923023"/>
            <a:ext cx="7488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 err="1"/>
              <a:t>Geogebra</a:t>
            </a:r>
            <a:r>
              <a:rPr lang="it-IT" altLang="it-IT" b="1" dirty="0"/>
              <a:t> offre in modo integrato più ‘Viste’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D26048C-593E-7C44-AA98-6DC0F4E35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7" r="2365" b="6006"/>
          <a:stretch/>
        </p:blipFill>
        <p:spPr>
          <a:xfrm>
            <a:off x="1913861" y="1607643"/>
            <a:ext cx="5188688" cy="44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2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10">
            <a:extLst>
              <a:ext uri="{FF2B5EF4-FFF2-40B4-BE49-F238E27FC236}">
                <a16:creationId xmlns:a16="http://schemas.microsoft.com/office/drawing/2014/main" id="{ECD567BB-8237-C946-85D6-4182B726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036CE0-7128-E44D-B518-973DC445C5B2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>
              <a:latin typeface="Arial" panose="020B0604020202020204" pitchFamily="34" charset="0"/>
            </a:endParaRPr>
          </a:p>
        </p:txBody>
      </p:sp>
      <p:sp>
        <p:nvSpPr>
          <p:cNvPr id="15362" name="Footer Placeholder 11">
            <a:extLst>
              <a:ext uri="{FF2B5EF4-FFF2-40B4-BE49-F238E27FC236}">
                <a16:creationId xmlns:a16="http://schemas.microsoft.com/office/drawing/2014/main" id="{84759A30-91C7-0D4E-BD4B-071A1668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61125"/>
            <a:ext cx="3415259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panose="020B0604020202020204" pitchFamily="34" charset="0"/>
              </a:rPr>
              <a:t>Daniela Valenti, 2020</a:t>
            </a:r>
            <a:endParaRPr lang="it-IT" altLang="it-IT" sz="1400" dirty="0">
              <a:latin typeface="Arial" panose="020B0604020202020204" pitchFamily="34" charset="0"/>
            </a:endParaRPr>
          </a:p>
        </p:txBody>
      </p:sp>
      <p:sp>
        <p:nvSpPr>
          <p:cNvPr id="9" name="Title 12">
            <a:extLst>
              <a:ext uri="{FF2B5EF4-FFF2-40B4-BE49-F238E27FC236}">
                <a16:creationId xmlns:a16="http://schemas.microsoft.com/office/drawing/2014/main" id="{0D0B10D7-083B-8842-97CA-AB60490B8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884" y="572781"/>
            <a:ext cx="3549316" cy="71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folHlink"/>
                </a:solidFill>
                <a:latin typeface="Arial Narrow" charset="0"/>
              </a:defRPr>
            </a:lvl9pPr>
          </a:lstStyle>
          <a:p>
            <a:endParaRPr lang="it-IT" altLang="it-IT" sz="3600" b="1" kern="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23ACD69-7724-2C4D-8204-A869D37DA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1" b="8470"/>
          <a:stretch/>
        </p:blipFill>
        <p:spPr>
          <a:xfrm>
            <a:off x="1646588" y="1863574"/>
            <a:ext cx="5597950" cy="4541079"/>
          </a:xfrm>
          <a:prstGeom prst="rect">
            <a:avLst/>
          </a:prstGeom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B24FF3D7-3CF6-7949-97DB-57719638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846" y="152683"/>
            <a:ext cx="4875195" cy="825507"/>
          </a:xfrm>
        </p:spPr>
        <p:txBody>
          <a:bodyPr/>
          <a:lstStyle/>
          <a:p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Foglio di calcolo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6E0C45-923B-8348-A941-6CABED7A6331}"/>
              </a:ext>
            </a:extLst>
          </p:cNvPr>
          <p:cNvSpPr txBox="1"/>
          <p:nvPr/>
        </p:nvSpPr>
        <p:spPr>
          <a:xfrm>
            <a:off x="152400" y="1006426"/>
            <a:ext cx="881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latin typeface="+mj-lt"/>
              </a:rPr>
              <a:t>Valido sostegno per lo studio della statistica</a:t>
            </a:r>
          </a:p>
        </p:txBody>
      </p:sp>
    </p:spTree>
    <p:extLst>
      <p:ext uri="{BB962C8B-B14F-4D97-AF65-F5344CB8AC3E}">
        <p14:creationId xmlns:p14="http://schemas.microsoft.com/office/powerpoint/2010/main" val="1295628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10">
            <a:extLst>
              <a:ext uri="{FF2B5EF4-FFF2-40B4-BE49-F238E27FC236}">
                <a16:creationId xmlns:a16="http://schemas.microsoft.com/office/drawing/2014/main" id="{ECD567BB-8237-C946-85D6-4182B726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4648" y="6248400"/>
            <a:ext cx="433552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036CE0-7128-E44D-B518-973DC445C5B2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>
              <a:latin typeface="Arial" panose="020B0604020202020204" pitchFamily="34" charset="0"/>
            </a:endParaRPr>
          </a:p>
        </p:txBody>
      </p:sp>
      <p:sp>
        <p:nvSpPr>
          <p:cNvPr id="15362" name="Footer Placeholder 11">
            <a:extLst>
              <a:ext uri="{FF2B5EF4-FFF2-40B4-BE49-F238E27FC236}">
                <a16:creationId xmlns:a16="http://schemas.microsoft.com/office/drawing/2014/main" id="{84759A30-91C7-0D4E-BD4B-071A1668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61125"/>
            <a:ext cx="3535180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panose="020B0604020202020204" pitchFamily="34" charset="0"/>
              </a:rPr>
              <a:t>Daniela Valenti, 2020</a:t>
            </a:r>
            <a:endParaRPr lang="it-IT" altLang="it-IT" sz="1400" dirty="0">
              <a:latin typeface="Arial" panose="020B0604020202020204" pitchFamily="34" charset="0"/>
            </a:endParaRPr>
          </a:p>
        </p:txBody>
      </p:sp>
      <p:sp>
        <p:nvSpPr>
          <p:cNvPr id="15363" name="Title 12">
            <a:extLst>
              <a:ext uri="{FF2B5EF4-FFF2-40B4-BE49-F238E27FC236}">
                <a16:creationId xmlns:a16="http://schemas.microsoft.com/office/drawing/2014/main" id="{C50F55F9-BB82-D447-A221-8294D38B6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3373" y="184263"/>
            <a:ext cx="4680098" cy="639763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Geometria dinamica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EE53028-FA07-314C-8A76-715AF6CB7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79" y="916048"/>
            <a:ext cx="4629743" cy="397126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CE6F8D7-C9B5-804A-ADB9-306DCD1CFD30}"/>
              </a:ext>
            </a:extLst>
          </p:cNvPr>
          <p:cNvSpPr txBox="1"/>
          <p:nvPr/>
        </p:nvSpPr>
        <p:spPr>
          <a:xfrm>
            <a:off x="775756" y="4917271"/>
            <a:ext cx="3068895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+mj-lt"/>
              </a:rPr>
              <a:t>2D: due dimensioni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F6EEEC7-992F-4447-8EC7-63796CAC7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09" t="8159" r="14509" b="8889"/>
          <a:stretch/>
        </p:blipFill>
        <p:spPr>
          <a:xfrm>
            <a:off x="5864774" y="824026"/>
            <a:ext cx="2413064" cy="483579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EDC54A0-4B53-6247-A014-1BDDC3294F58}"/>
              </a:ext>
            </a:extLst>
          </p:cNvPr>
          <p:cNvSpPr txBox="1"/>
          <p:nvPr/>
        </p:nvSpPr>
        <p:spPr>
          <a:xfrm>
            <a:off x="5592925" y="5723278"/>
            <a:ext cx="2956761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+mj-lt"/>
              </a:rPr>
              <a:t>3D: tre dimensioni</a:t>
            </a:r>
          </a:p>
        </p:txBody>
      </p:sp>
    </p:spTree>
    <p:extLst>
      <p:ext uri="{BB962C8B-B14F-4D97-AF65-F5344CB8AC3E}">
        <p14:creationId xmlns:p14="http://schemas.microsoft.com/office/powerpoint/2010/main" val="68496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10">
            <a:extLst>
              <a:ext uri="{FF2B5EF4-FFF2-40B4-BE49-F238E27FC236}">
                <a16:creationId xmlns:a16="http://schemas.microsoft.com/office/drawing/2014/main" id="{ECD567BB-8237-C946-85D6-4182B726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036CE0-7128-E44D-B518-973DC445C5B2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>
              <a:latin typeface="Arial" panose="020B0604020202020204" pitchFamily="34" charset="0"/>
            </a:endParaRPr>
          </a:p>
        </p:txBody>
      </p:sp>
      <p:sp>
        <p:nvSpPr>
          <p:cNvPr id="15362" name="Footer Placeholder 11">
            <a:extLst>
              <a:ext uri="{FF2B5EF4-FFF2-40B4-BE49-F238E27FC236}">
                <a16:creationId xmlns:a16="http://schemas.microsoft.com/office/drawing/2014/main" id="{84759A30-91C7-0D4E-BD4B-071A1668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61125"/>
            <a:ext cx="3385279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panose="020B0604020202020204" pitchFamily="34" charset="0"/>
              </a:rPr>
              <a:t>Daniela Valenti, 2020</a:t>
            </a:r>
            <a:endParaRPr lang="it-IT" altLang="it-IT" sz="1400" dirty="0">
              <a:latin typeface="Arial" panose="020B0604020202020204" pitchFamily="34" charset="0"/>
            </a:endParaRPr>
          </a:p>
        </p:txBody>
      </p:sp>
      <p:sp>
        <p:nvSpPr>
          <p:cNvPr id="15363" name="Title 12">
            <a:extLst>
              <a:ext uri="{FF2B5EF4-FFF2-40B4-BE49-F238E27FC236}">
                <a16:creationId xmlns:a16="http://schemas.microsoft.com/office/drawing/2014/main" id="{C50F55F9-BB82-D447-A221-8294D38B6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8210" y="150159"/>
            <a:ext cx="4401346" cy="715013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Grafici dinamici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AA7DA5-BF4A-0046-BCE5-2919A8F3F4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1" t="7718" r="14276" b="5788"/>
          <a:stretch/>
        </p:blipFill>
        <p:spPr>
          <a:xfrm>
            <a:off x="641685" y="718299"/>
            <a:ext cx="2363101" cy="490888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63B199A-5746-B44D-908D-628C097F1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158" y="1464510"/>
            <a:ext cx="4521200" cy="28702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B96A96B-1991-494A-9AFB-36224BC07A0A}"/>
              </a:ext>
            </a:extLst>
          </p:cNvPr>
          <p:cNvSpPr txBox="1"/>
          <p:nvPr/>
        </p:nvSpPr>
        <p:spPr>
          <a:xfrm>
            <a:off x="438261" y="5627185"/>
            <a:ext cx="309941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+mj-lt"/>
              </a:rPr>
              <a:t>2D: due dimensioni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3AC662B-0DB9-664B-A6A9-62D0D78220CC}"/>
              </a:ext>
            </a:extLst>
          </p:cNvPr>
          <p:cNvSpPr txBox="1"/>
          <p:nvPr/>
        </p:nvSpPr>
        <p:spPr>
          <a:xfrm>
            <a:off x="5159959" y="4474877"/>
            <a:ext cx="2449597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+mj-lt"/>
              </a:rPr>
              <a:t>3D: tre dimensioni</a:t>
            </a:r>
          </a:p>
        </p:txBody>
      </p:sp>
    </p:spTree>
    <p:extLst>
      <p:ext uri="{BB962C8B-B14F-4D97-AF65-F5344CB8AC3E}">
        <p14:creationId xmlns:p14="http://schemas.microsoft.com/office/powerpoint/2010/main" val="360057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10">
            <a:extLst>
              <a:ext uri="{FF2B5EF4-FFF2-40B4-BE49-F238E27FC236}">
                <a16:creationId xmlns:a16="http://schemas.microsoft.com/office/drawing/2014/main" id="{ECD567BB-8237-C946-85D6-4182B726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036CE0-7128-E44D-B518-973DC445C5B2}" type="slidenum">
              <a:rPr lang="it-IT" altLang="it-IT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>
              <a:latin typeface="Arial" panose="020B0604020202020204" pitchFamily="34" charset="0"/>
            </a:endParaRPr>
          </a:p>
        </p:txBody>
      </p:sp>
      <p:sp>
        <p:nvSpPr>
          <p:cNvPr id="15362" name="Footer Placeholder 11">
            <a:extLst>
              <a:ext uri="{FF2B5EF4-FFF2-40B4-BE49-F238E27FC236}">
                <a16:creationId xmlns:a16="http://schemas.microsoft.com/office/drawing/2014/main" id="{84759A30-91C7-0D4E-BD4B-071A16682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7162"/>
            <a:ext cx="3612630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>
                <a:latin typeface="Arial" panose="020B0604020202020204" pitchFamily="34" charset="0"/>
              </a:rPr>
              <a:t>Daniela Valenti, 2020</a:t>
            </a:r>
            <a:endParaRPr lang="it-IT" altLang="it-IT" sz="1400" dirty="0">
              <a:latin typeface="Arial" panose="020B0604020202020204" pitchFamily="34" charset="0"/>
            </a:endParaRPr>
          </a:p>
        </p:txBody>
      </p:sp>
      <p:sp>
        <p:nvSpPr>
          <p:cNvPr id="15363" name="Title 12">
            <a:extLst>
              <a:ext uri="{FF2B5EF4-FFF2-40B4-BE49-F238E27FC236}">
                <a16:creationId xmlns:a16="http://schemas.microsoft.com/office/drawing/2014/main" id="{C50F55F9-BB82-D447-A221-8294D38B6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117812"/>
            <a:ext cx="8064896" cy="715013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CAS (C</a:t>
            </a:r>
            <a:r>
              <a:rPr lang="it-IT" altLang="it-IT" sz="36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omputer</a:t>
            </a: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A</a:t>
            </a:r>
            <a:r>
              <a:rPr lang="it-IT" altLang="it-IT" sz="36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lgebra</a:t>
            </a: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S</a:t>
            </a:r>
            <a:r>
              <a:rPr lang="it-IT" altLang="it-IT" sz="36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ystem</a:t>
            </a:r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6E524C1-F1E8-1E4C-A96E-AEE8D3AD8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764" y="832825"/>
            <a:ext cx="5319298" cy="476025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99A051-54EF-4846-B7F4-8A923E0B7B88}"/>
              </a:ext>
            </a:extLst>
          </p:cNvPr>
          <p:cNvSpPr txBox="1"/>
          <p:nvPr/>
        </p:nvSpPr>
        <p:spPr>
          <a:xfrm>
            <a:off x="42913" y="5784873"/>
            <a:ext cx="9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+mn-lt"/>
              </a:rPr>
              <a:t>Calcolo letterale, equazioni, disequazioni, sistemi…</a:t>
            </a:r>
          </a:p>
        </p:txBody>
      </p:sp>
    </p:spTree>
    <p:extLst>
      <p:ext uri="{BB962C8B-B14F-4D97-AF65-F5344CB8AC3E}">
        <p14:creationId xmlns:p14="http://schemas.microsoft.com/office/powerpoint/2010/main" val="174416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D749B2D4-0C5D-7C44-8A99-457D6F59F1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8210872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Una nuova indagine in classe</a:t>
            </a:r>
          </a:p>
        </p:txBody>
      </p:sp>
      <p:sp>
        <p:nvSpPr>
          <p:cNvPr id="59395" name="Footer Placeholder 4">
            <a:extLst>
              <a:ext uri="{FF2B5EF4-FFF2-40B4-BE49-F238E27FC236}">
                <a16:creationId xmlns:a16="http://schemas.microsoft.com/office/drawing/2014/main" id="{8CE7FA6D-97E0-1C49-8DF1-95A0909B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286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24D91C23-67E4-F841-A67C-D4F1C571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8E1790F-0B80-AF49-98AE-C50ECBA68A7D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59397" name="TextBox 4">
            <a:extLst>
              <a:ext uri="{FF2B5EF4-FFF2-40B4-BE49-F238E27FC236}">
                <a16:creationId xmlns:a16="http://schemas.microsoft.com/office/drawing/2014/main" id="{640D0AF2-7842-7E4A-B8D5-F7704E9B8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743443"/>
            <a:ext cx="6542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b="1" i="1" dirty="0">
                <a:latin typeface="Arial Narrow" panose="020B0604020202020204" pitchFamily="34" charset="0"/>
              </a:rPr>
              <a:t>Ho raccolto i voti della classe II B nell’ultimo compito di matematica.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526B4F0-3A2E-C34A-9CD0-F81EFDC5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260922"/>
            <a:ext cx="3819503" cy="266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5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>
            <a:extLst>
              <a:ext uri="{FF2B5EF4-FFF2-40B4-BE49-F238E27FC236}">
                <a16:creationId xmlns:a16="http://schemas.microsoft.com/office/drawing/2014/main" id="{2B089BB6-87D2-BE42-B072-B547CC9C9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286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60419" name="Slide Number Placeholder 5">
            <a:extLst>
              <a:ext uri="{FF2B5EF4-FFF2-40B4-BE49-F238E27FC236}">
                <a16:creationId xmlns:a16="http://schemas.microsoft.com/office/drawing/2014/main" id="{8A369785-3754-604D-85FB-3EF1E9A0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15B4311-F406-5B43-B975-4B7DEB4D7A86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60420" name="Title 7">
            <a:extLst>
              <a:ext uri="{FF2B5EF4-FFF2-40B4-BE49-F238E27FC236}">
                <a16:creationId xmlns:a16="http://schemas.microsoft.com/office/drawing/2014/main" id="{7528FA5E-547F-BE4F-88A3-DD3B6D776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542" y="908720"/>
            <a:ext cx="8305800" cy="762000"/>
          </a:xfrm>
        </p:spPr>
        <p:txBody>
          <a:bodyPr anchor="t"/>
          <a:lstStyle/>
          <a:p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Attività</a:t>
            </a:r>
          </a:p>
        </p:txBody>
      </p:sp>
      <p:sp>
        <p:nvSpPr>
          <p:cNvPr id="60422" name="TextBox 6">
            <a:extLst>
              <a:ext uri="{FF2B5EF4-FFF2-40B4-BE49-F238E27FC236}">
                <a16:creationId xmlns:a16="http://schemas.microsoft.com/office/drawing/2014/main" id="{F6773162-745C-EF45-B8EE-1310DD176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348880"/>
            <a:ext cx="71943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cs typeface="Arial" panose="020B0604020202020204" pitchFamily="34" charset="0"/>
              </a:rPr>
              <a:t>Completa la scheda di lavoro per richiamare altri strumenti statistici</a:t>
            </a:r>
          </a:p>
        </p:txBody>
      </p:sp>
    </p:spTree>
    <p:extLst>
      <p:ext uri="{BB962C8B-B14F-4D97-AF65-F5344CB8AC3E}">
        <p14:creationId xmlns:p14="http://schemas.microsoft.com/office/powerpoint/2010/main" val="46708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795A83D-3E28-8A45-A7F7-5F103C9D5A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2438" y="685800"/>
            <a:ext cx="5544616" cy="9144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 cosa hai trovato?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E3D12E3-D2C5-C64A-8911-910E4EEF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1952D8-3603-0A48-9913-FC4B0657F86E}"/>
              </a:ext>
            </a:extLst>
          </p:cNvPr>
          <p:cNvSpPr txBox="1"/>
          <p:nvPr/>
        </p:nvSpPr>
        <p:spPr>
          <a:xfrm>
            <a:off x="533400" y="2057400"/>
            <a:ext cx="80772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it-IT" altLang="it-IT" sz="3200" b="1" dirty="0">
                <a:solidFill>
                  <a:srgbClr val="0000FF"/>
                </a:solidFill>
                <a:cs typeface="Arial" panose="020B0604020202020204" pitchFamily="34" charset="0"/>
              </a:rPr>
              <a:t>Tabelle di frequenza e diagrammi a barre.  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it-IT" altLang="it-IT" sz="3200" b="1" dirty="0">
                <a:solidFill>
                  <a:srgbClr val="0000FF"/>
                </a:solidFill>
                <a:cs typeface="Arial" panose="020B0604020202020204" pitchFamily="34" charset="0"/>
              </a:rPr>
              <a:t>Dati riuniti in classi ed istogrammi</a:t>
            </a:r>
            <a:endParaRPr lang="it-IT" altLang="it-IT" sz="1800" b="1" dirty="0">
              <a:latin typeface="Arial Black" panose="020B0604020202020204" pitchFamily="34" charset="0"/>
            </a:endParaRP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461E42DD-CA98-7841-88AE-F7CB2F1D8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cs typeface="Arial" panose="020B0604020202020204" pitchFamily="34" charset="0"/>
              </a:rPr>
              <a:t>Ecco alcuni punti significativi da commentare</a:t>
            </a:r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7003C856-B761-CD40-9E03-573455DC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1860039-F3EF-4349-8B2B-5763922D3011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3C91495-39ED-0742-B547-81F8B1841A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7848600" cy="6858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 un diagramma a barre a una tabella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DE7358D6-5A11-5D42-9409-A4E1422C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D05CBFF6-4820-4342-A155-61C5C188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BA07E04-46D3-144A-8294-426592C83BAB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21509" name="TextBox 6">
            <a:extLst>
              <a:ext uri="{FF2B5EF4-FFF2-40B4-BE49-F238E27FC236}">
                <a16:creationId xmlns:a16="http://schemas.microsoft.com/office/drawing/2014/main" id="{2C7F6D7F-CEAC-FE49-867C-8136165BB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i="1" dirty="0"/>
              <a:t>Le risposte alla domanda: </a:t>
            </a:r>
          </a:p>
          <a:p>
            <a:pPr eaLnBrk="1" hangingPunct="1"/>
            <a:r>
              <a:rPr lang="it-IT" altLang="it-IT" sz="2000" b="1" i="1" dirty="0"/>
              <a:t>‘qual è il tuo voto nell’ultima prova scritta di matematica?’</a:t>
            </a:r>
          </a:p>
        </p:txBody>
      </p:sp>
      <p:pic>
        <p:nvPicPr>
          <p:cNvPr id="21511" name="Picture 11" descr="Barre1.jpg">
            <a:extLst>
              <a:ext uri="{FF2B5EF4-FFF2-40B4-BE49-F238E27FC236}">
                <a16:creationId xmlns:a16="http://schemas.microsoft.com/office/drawing/2014/main" id="{ABF5945D-8BF6-AB4C-99E7-F76D75EA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72393"/>
            <a:ext cx="473392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2" descr="Immagine 5.png">
            <a:extLst>
              <a:ext uri="{FF2B5EF4-FFF2-40B4-BE49-F238E27FC236}">
                <a16:creationId xmlns:a16="http://schemas.microsoft.com/office/drawing/2014/main" id="{7C8E0902-7E80-2648-8109-EC4442BEF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83359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3">
            <a:extLst>
              <a:ext uri="{FF2B5EF4-FFF2-40B4-BE49-F238E27FC236}">
                <a16:creationId xmlns:a16="http://schemas.microsoft.com/office/drawing/2014/main" id="{0E1E58C1-96AF-1847-8446-C3B693A8E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498" y="4889876"/>
            <a:ext cx="1655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La tabella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FF186-09B2-3140-9153-68BC718BEEF9}"/>
              </a:ext>
            </a:extLst>
          </p:cNvPr>
          <p:cNvSpPr txBox="1"/>
          <p:nvPr/>
        </p:nvSpPr>
        <p:spPr>
          <a:xfrm>
            <a:off x="762000" y="4724400"/>
            <a:ext cx="1066800" cy="369888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/>
              <a:t>Numeri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B5CCE8-224B-B447-B03E-BD3BDC1129D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57829" y="4276725"/>
            <a:ext cx="1346019" cy="523068"/>
          </a:xfrm>
          <a:prstGeom prst="straightConnector1">
            <a:avLst/>
          </a:prstGeom>
          <a:noFill/>
          <a:ln w="2540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A6C5EB-A752-694A-BCA6-94AC07AF0778}"/>
              </a:ext>
            </a:extLst>
          </p:cNvPr>
          <p:cNvCxnSpPr>
            <a:cxnSpLocks noChangeShapeType="1"/>
            <a:stCxn id="10" idx="3"/>
          </p:cNvCxnSpPr>
          <p:nvPr/>
        </p:nvCxnSpPr>
        <p:spPr bwMode="auto">
          <a:xfrm>
            <a:off x="1828800" y="4908550"/>
            <a:ext cx="609600" cy="501650"/>
          </a:xfrm>
          <a:prstGeom prst="straightConnector1">
            <a:avLst/>
          </a:prstGeom>
          <a:noFill/>
          <a:ln w="25400">
            <a:solidFill>
              <a:srgbClr val="7F7F7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0">
            <a:extLst>
              <a:ext uri="{FF2B5EF4-FFF2-40B4-BE49-F238E27FC236}">
                <a16:creationId xmlns:a16="http://schemas.microsoft.com/office/drawing/2014/main" id="{5C533D1D-9B8D-0A44-94D1-4FEC1C1CD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020" y="1453343"/>
            <a:ext cx="3195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Il diagramma a barre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1887FCF-F2BD-6D4C-A774-32E2FAA8620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3600" y="228600"/>
            <a:ext cx="4670648" cy="6858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Dati riuniti in classi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7AF0487A-BCFC-A34C-A333-814470DB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4400" y="6441168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2020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B1F9443C-73C2-4D4E-8E4D-1004A88F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7F1B506-8CA9-8F4B-8DDF-83F0C249F441}" type="slidenum">
              <a:rPr lang="it-IT" altLang="it-IT" sz="1400"/>
              <a:pPr eaLnBrk="1" hangingPunct="1"/>
              <a:t>6</a:t>
            </a:fld>
            <a:endParaRPr lang="it-IT" altLang="it-IT" sz="1400"/>
          </a:p>
        </p:txBody>
      </p:sp>
      <p:sp>
        <p:nvSpPr>
          <p:cNvPr id="22533" name="TextBox 13">
            <a:extLst>
              <a:ext uri="{FF2B5EF4-FFF2-40B4-BE49-F238E27FC236}">
                <a16:creationId xmlns:a16="http://schemas.microsoft.com/office/drawing/2014/main" id="{43A6E9BF-0B25-0E47-9BD3-A42D4A91A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1401911"/>
            <a:ext cx="16840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La tabella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546B2D2-9DA6-C748-87AE-5BF5631D6614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828800"/>
          <a:ext cx="3124200" cy="361188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349015684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00078180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Classi di voti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Frequenza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70695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 ≤ v &lt; 4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41624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 ≤ v &lt; 5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03119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 ≤ v &lt; 6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59211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 ≤ v &lt; 7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50885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 ≤ v &lt; 8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703576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 ≤ v &lt; 9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377924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9 ≤ v &lt; 10</a:t>
                      </a:r>
                      <a:r>
                        <a:rPr kumimoji="0" lang="it-IT" alt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919137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 ≤ v &lt; 11</a:t>
                      </a:r>
                      <a:r>
                        <a:rPr kumimoji="0" lang="it-IT" alt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993406"/>
                  </a:ext>
                </a:extLst>
              </a:tr>
            </a:tbl>
          </a:graphicData>
        </a:graphic>
      </p:graphicFrame>
      <p:sp>
        <p:nvSpPr>
          <p:cNvPr id="22566" name="TextBox 16">
            <a:extLst>
              <a:ext uri="{FF2B5EF4-FFF2-40B4-BE49-F238E27FC236}">
                <a16:creationId xmlns:a16="http://schemas.microsoft.com/office/drawing/2014/main" id="{E154953A-F2B9-9F40-A5A5-AAF20AB0F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848" y="1463466"/>
            <a:ext cx="2357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FF"/>
                </a:solidFill>
              </a:rPr>
              <a:t>L’istogramma</a:t>
            </a:r>
          </a:p>
        </p:txBody>
      </p:sp>
      <p:pic>
        <p:nvPicPr>
          <p:cNvPr id="22567" name="Picture 17" descr="Immagine 7.png">
            <a:extLst>
              <a:ext uri="{FF2B5EF4-FFF2-40B4-BE49-F238E27FC236}">
                <a16:creationId xmlns:a16="http://schemas.microsoft.com/office/drawing/2014/main" id="{1C53E4A8-AE09-084E-92EF-18E004BDA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408488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EA1E1E-0672-E740-8C21-F13CEA2E1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45" y="5920468"/>
            <a:ext cx="28194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latin typeface="Arial Narrow" panose="020B0604020202020204" pitchFamily="34" charset="0"/>
              </a:rPr>
              <a:t> Voti compresi fra 10 e 11</a:t>
            </a:r>
          </a:p>
          <a:p>
            <a:pPr eaLnBrk="1" hangingPunct="1"/>
            <a:r>
              <a:rPr lang="it-IT" altLang="it-IT" sz="2000" b="1" dirty="0">
                <a:solidFill>
                  <a:srgbClr val="0000FF"/>
                </a:solidFill>
                <a:latin typeface="Arial Narrow" panose="020B0604020202020204" pitchFamily="34" charset="0"/>
              </a:rPr>
              <a:t>10 compreso </a:t>
            </a:r>
            <a:r>
              <a:rPr lang="it-IT" altLang="it-IT" sz="2000" b="1" dirty="0">
                <a:latin typeface="Arial Narrow" panose="020B0604020202020204" pitchFamily="34" charset="0"/>
              </a:rPr>
              <a:t>e </a:t>
            </a:r>
            <a:r>
              <a:rPr lang="it-IT" altLang="it-IT" sz="2000" b="1" dirty="0">
                <a:solidFill>
                  <a:srgbClr val="FF0000"/>
                </a:solidFill>
                <a:latin typeface="Arial Narrow" panose="020B0604020202020204" pitchFamily="34" charset="0"/>
              </a:rPr>
              <a:t>11 escluso</a:t>
            </a:r>
          </a:p>
        </p:txBody>
      </p:sp>
      <p:cxnSp>
        <p:nvCxnSpPr>
          <p:cNvPr id="10" name="Straight Arrow Connector 13">
            <a:extLst>
              <a:ext uri="{FF2B5EF4-FFF2-40B4-BE49-F238E27FC236}">
                <a16:creationId xmlns:a16="http://schemas.microsoft.com/office/drawing/2014/main" id="{35DFC07D-5D99-AE46-8CC7-B8D5674D7F9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7200" y="5324787"/>
            <a:ext cx="304156" cy="1114226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20">
            <a:extLst>
              <a:ext uri="{FF2B5EF4-FFF2-40B4-BE49-F238E27FC236}">
                <a16:creationId xmlns:a16="http://schemas.microsoft.com/office/drawing/2014/main" id="{8BD1A38E-DD68-BD46-BABC-77FA1D8CFC4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781258" y="5324786"/>
            <a:ext cx="2781727" cy="1106494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718B232A-D74C-C64A-A504-A15F4E8E08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5928" y="6432323"/>
            <a:ext cx="228600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id="{5CF7F75B-C27C-8A4D-8C19-0D6E82277E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9985" y="6439013"/>
            <a:ext cx="1143000" cy="1588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B24D7EA3-E135-EA46-B870-EF797854F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>
            <a:extLst>
              <a:ext uri="{FF2B5EF4-FFF2-40B4-BE49-F238E27FC236}">
                <a16:creationId xmlns:a16="http://schemas.microsoft.com/office/drawing/2014/main" id="{08D63122-32E2-7A46-9585-DBAAFA241F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419872" y="124286"/>
            <a:ext cx="2943200" cy="6858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Istogramma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0DF6D319-C219-A947-84ED-B444BCD6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CCA708C0-DD9F-D74C-BC88-1B148F2F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69BFD7-EFA0-524C-B092-739EEBACA7EF}" type="slidenum">
              <a:rPr lang="it-IT" altLang="it-IT" sz="1400"/>
              <a:pPr eaLnBrk="1" hangingPunct="1"/>
              <a:t>7</a:t>
            </a:fld>
            <a:endParaRPr lang="it-IT" altLang="it-IT" sz="1400"/>
          </a:p>
        </p:txBody>
      </p:sp>
      <p:sp>
        <p:nvSpPr>
          <p:cNvPr id="23559" name="Rectangle 9">
            <a:extLst>
              <a:ext uri="{FF2B5EF4-FFF2-40B4-BE49-F238E27FC236}">
                <a16:creationId xmlns:a16="http://schemas.microsoft.com/office/drawing/2014/main" id="{D6892243-A36E-F648-9BDC-DB782285B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8200"/>
            <a:ext cx="9144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Un istogramma è formato da rettangoli adiacenti, ognuno con </a:t>
            </a:r>
          </a:p>
          <a:p>
            <a:pPr eaLnBrk="1" hangingPunct="1"/>
            <a:r>
              <a:rPr lang="it-IT" altLang="it-IT" b="1" dirty="0"/>
              <a:t>- la base data dall’ampiezza </a:t>
            </a:r>
            <a:r>
              <a:rPr lang="it-IT" altLang="it-IT" b="1" i="1" dirty="0"/>
              <a:t>A</a:t>
            </a:r>
            <a:r>
              <a:rPr lang="it-IT" altLang="it-IT" b="1" dirty="0"/>
              <a:t> di una classe; </a:t>
            </a:r>
          </a:p>
          <a:p>
            <a:pPr eaLnBrk="1" hangingPunct="1"/>
            <a:r>
              <a:rPr lang="it-IT" altLang="it-IT" b="1" dirty="0"/>
              <a:t>- l’altezza </a:t>
            </a:r>
            <a:r>
              <a:rPr lang="it-IT" altLang="it-IT" b="1" i="1" dirty="0"/>
              <a:t>h</a:t>
            </a:r>
            <a:r>
              <a:rPr lang="it-IT" altLang="it-IT" b="1" dirty="0"/>
              <a:t> che è </a:t>
            </a:r>
            <a:r>
              <a:rPr lang="it-IT" altLang="it-IT" b="1" i="1" dirty="0"/>
              <a:t>la densità di frequenza</a:t>
            </a:r>
            <a:r>
              <a:rPr lang="it-IT" altLang="it-IT" b="1" dirty="0"/>
              <a:t>, data da</a:t>
            </a:r>
          </a:p>
          <a:p>
            <a:pPr eaLnBrk="1" hangingPunct="1"/>
            <a:endParaRPr lang="it-IT" altLang="it-IT" b="1" dirty="0"/>
          </a:p>
          <a:p>
            <a:pPr eaLnBrk="1" hangingPunct="1"/>
            <a:endParaRPr lang="it-IT" altLang="it-IT" sz="2000" dirty="0"/>
          </a:p>
        </p:txBody>
      </p:sp>
      <p:graphicFrame>
        <p:nvGraphicFramePr>
          <p:cNvPr id="23554" name="Object 2">
            <a:extLst>
              <a:ext uri="{FF2B5EF4-FFF2-40B4-BE49-F238E27FC236}">
                <a16:creationId xmlns:a16="http://schemas.microsoft.com/office/drawing/2014/main" id="{993DB3C5-D196-5F4C-B42E-33B33BC707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828800"/>
          <a:ext cx="49593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5" name="Equation" r:id="rId3" imgW="18186400" imgH="2336800" progId="Equation.3">
                  <p:embed/>
                </p:oleObj>
              </mc:Choice>
              <mc:Fallback>
                <p:oleObj name="Equation" r:id="rId3" imgW="18186400" imgH="2336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28800"/>
                        <a:ext cx="495935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60" name="Picture 11" descr="Istogramma2a.jpg">
            <a:extLst>
              <a:ext uri="{FF2B5EF4-FFF2-40B4-BE49-F238E27FC236}">
                <a16:creationId xmlns:a16="http://schemas.microsoft.com/office/drawing/2014/main" id="{0EA2AD2D-297D-EC4A-A9D3-EAA4EF542A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33930"/>
            <a:ext cx="8128000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Callout 2 12">
            <a:extLst>
              <a:ext uri="{FF2B5EF4-FFF2-40B4-BE49-F238E27FC236}">
                <a16:creationId xmlns:a16="http://schemas.microsoft.com/office/drawing/2014/main" id="{575A7B33-EB36-8742-9507-BF79BDCDC505}"/>
              </a:ext>
            </a:extLst>
          </p:cNvPr>
          <p:cNvSpPr>
            <a:spLocks/>
          </p:cNvSpPr>
          <p:nvPr/>
        </p:nvSpPr>
        <p:spPr bwMode="auto">
          <a:xfrm>
            <a:off x="4673600" y="5981694"/>
            <a:ext cx="1143000" cy="685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3129"/>
              <a:gd name="adj6" fmla="val -69996"/>
            </a:avLst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>
              <a:solidFill>
                <a:srgbClr val="FFFFFF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758B5A1-A01B-0B43-B950-1D2CBA7D1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852" y="5963711"/>
            <a:ext cx="1216496" cy="74479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9A2B365-94F2-E34D-A915-6015E82F68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872" y="2091054"/>
            <a:ext cx="5688632" cy="8216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E2AB295-51C3-B04A-AC83-345853C1B5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6218" y="230188"/>
            <a:ext cx="8884096" cy="685800"/>
          </a:xfrm>
        </p:spPr>
        <p:txBody>
          <a:bodyPr/>
          <a:lstStyle/>
          <a:p>
            <a:pPr marL="1978025" indent="-1978025" algn="l" eaLnBrk="1" hangingPunct="1"/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Ottenere l’ultimo istogramma con </a:t>
            </a:r>
            <a:r>
              <a:rPr lang="it-IT" altLang="it-IT" sz="32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Geogebra</a:t>
            </a:r>
            <a:endParaRPr lang="it-IT" altLang="it-IT" sz="32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A73B7C5B-BCE6-BA4B-B7B6-E2DE6D9C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2020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B5327A39-8577-EA47-827F-12114AA7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846F593-1A30-CD40-AE44-C14F3B42FD09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pic>
        <p:nvPicPr>
          <p:cNvPr id="24581" name="Picture 13" descr="Immagine 11.png">
            <a:extLst>
              <a:ext uri="{FF2B5EF4-FFF2-40B4-BE49-F238E27FC236}">
                <a16:creationId xmlns:a16="http://schemas.microsoft.com/office/drawing/2014/main" id="{D243E084-7A34-8441-A160-937968B41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733800"/>
            <a:ext cx="464026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6" descr="Immagine 8.png">
            <a:extLst>
              <a:ext uri="{FF2B5EF4-FFF2-40B4-BE49-F238E27FC236}">
                <a16:creationId xmlns:a16="http://schemas.microsoft.com/office/drawing/2014/main" id="{8D76F096-BF62-D342-8467-65CC8F36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18" y="1143000"/>
            <a:ext cx="1409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3" descr="Immagine 13.png">
            <a:extLst>
              <a:ext uri="{FF2B5EF4-FFF2-40B4-BE49-F238E27FC236}">
                <a16:creationId xmlns:a16="http://schemas.microsoft.com/office/drawing/2014/main" id="{823F91CB-AA95-7944-B079-9E8C32E9B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42830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0" descr="Immagine 1a.png">
            <a:extLst>
              <a:ext uri="{FF2B5EF4-FFF2-40B4-BE49-F238E27FC236}">
                <a16:creationId xmlns:a16="http://schemas.microsoft.com/office/drawing/2014/main" id="{AF1C7448-8E4B-3F44-81BF-BD60D2485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" y="1143000"/>
            <a:ext cx="490696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07A00BE-01FB-EB4B-A839-FB27B94A9E9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014118" y="1447800"/>
            <a:ext cx="990600" cy="635000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655EAD7-81CD-2743-9110-8E40A0714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020" y="2458244"/>
            <a:ext cx="8839200" cy="677863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Riflessioni sul lavoro svolto</a:t>
            </a:r>
            <a:endParaRPr lang="it-IT" altLang="it-IT" sz="40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3731" name="Text Box 4">
            <a:extLst>
              <a:ext uri="{FF2B5EF4-FFF2-40B4-BE49-F238E27FC236}">
                <a16:creationId xmlns:a16="http://schemas.microsoft.com/office/drawing/2014/main" id="{157FFC0F-2FD0-6C42-9355-4D64DE940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37782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73733" name="Slide Number Placeholder 4">
            <a:extLst>
              <a:ext uri="{FF2B5EF4-FFF2-40B4-BE49-F238E27FC236}">
                <a16:creationId xmlns:a16="http://schemas.microsoft.com/office/drawing/2014/main" id="{3D733EB7-9C4D-9A48-8A95-3C113948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246AC96-FCFE-1546-B776-F73B4C1F3C65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73734" name="Footer Placeholder 5">
            <a:extLst>
              <a:ext uri="{FF2B5EF4-FFF2-40B4-BE49-F238E27FC236}">
                <a16:creationId xmlns:a16="http://schemas.microsoft.com/office/drawing/2014/main" id="{A7A794D8-CEF0-EF40-92EF-D605EAC1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411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dirty="0"/>
              <a:t>Daniela Valenti, 2020</a:t>
            </a:r>
          </a:p>
        </p:txBody>
      </p:sp>
    </p:spTree>
    <p:extLst>
      <p:ext uri="{BB962C8B-B14F-4D97-AF65-F5344CB8AC3E}">
        <p14:creationId xmlns:p14="http://schemas.microsoft.com/office/powerpoint/2010/main" val="193550973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7200</TotalTime>
  <Words>493</Words>
  <Application>Microsoft Macintosh PowerPoint</Application>
  <PresentationFormat>Presentazione su schermo (4:3)</PresentationFormat>
  <Paragraphs>112</Paragraphs>
  <Slides>16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Arial Black</vt:lpstr>
      <vt:lpstr>Arial Narrow</vt:lpstr>
      <vt:lpstr>Calibri</vt:lpstr>
      <vt:lpstr>Times New Roman</vt:lpstr>
      <vt:lpstr>Struttura predefinita</vt:lpstr>
      <vt:lpstr>Equation</vt:lpstr>
      <vt:lpstr>Statistica: Istogrammi</vt:lpstr>
      <vt:lpstr>Una nuova indagine in classe</vt:lpstr>
      <vt:lpstr>Attività</vt:lpstr>
      <vt:lpstr>Che cosa hai trovato?</vt:lpstr>
      <vt:lpstr>Da un diagramma a barre a una tabella</vt:lpstr>
      <vt:lpstr>Dati riuniti in classi</vt:lpstr>
      <vt:lpstr>Istogramma</vt:lpstr>
      <vt:lpstr>Ottenere l’ultimo istogramma con Geogebra</vt:lpstr>
      <vt:lpstr>Riflessioni sul lavoro svolto</vt:lpstr>
      <vt:lpstr>Computer e software</vt:lpstr>
      <vt:lpstr>Software Geogebra</vt:lpstr>
      <vt:lpstr>Software Geogebra</vt:lpstr>
      <vt:lpstr>Foglio di calcolo</vt:lpstr>
      <vt:lpstr>Geometria dinamica</vt:lpstr>
      <vt:lpstr>Grafici dinamici</vt:lpstr>
      <vt:lpstr>CAS (Computer Algebra System)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Tabelle e grafici</dc:title>
  <dc:subject/>
  <dc:creator>Io</dc:creator>
  <cp:keywords/>
  <dc:description/>
  <cp:lastModifiedBy>Microsoft Office User</cp:lastModifiedBy>
  <cp:revision>468</cp:revision>
  <dcterms:created xsi:type="dcterms:W3CDTF">2013-02-15T15:26:11Z</dcterms:created>
  <dcterms:modified xsi:type="dcterms:W3CDTF">2020-05-06T13:15:27Z</dcterms:modified>
  <cp:category/>
</cp:coreProperties>
</file>