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35" r:id="rId2"/>
    <p:sldId id="396" r:id="rId3"/>
    <p:sldId id="419" r:id="rId4"/>
    <p:sldId id="420" r:id="rId5"/>
    <p:sldId id="422" r:id="rId6"/>
    <p:sldId id="397" r:id="rId7"/>
    <p:sldId id="429" r:id="rId8"/>
    <p:sldId id="430" r:id="rId9"/>
    <p:sldId id="426" r:id="rId10"/>
    <p:sldId id="434" r:id="rId11"/>
    <p:sldId id="437" r:id="rId12"/>
    <p:sldId id="356" r:id="rId13"/>
    <p:sldId id="336" r:id="rId14"/>
    <p:sldId id="361" r:id="rId15"/>
    <p:sldId id="357" r:id="rId16"/>
    <p:sldId id="337" r:id="rId17"/>
    <p:sldId id="341" r:id="rId18"/>
    <p:sldId id="342" r:id="rId19"/>
    <p:sldId id="343" r:id="rId20"/>
    <p:sldId id="362" r:id="rId21"/>
    <p:sldId id="363" r:id="rId22"/>
    <p:sldId id="346" r:id="rId23"/>
    <p:sldId id="353" r:id="rId24"/>
    <p:sldId id="436" r:id="rId25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EE8"/>
    <a:srgbClr val="0048BA"/>
    <a:srgbClr val="107768"/>
    <a:srgbClr val="FCFFFD"/>
    <a:srgbClr val="F7FFF4"/>
    <a:srgbClr val="055EF0"/>
    <a:srgbClr val="F1EEF3"/>
    <a:srgbClr val="005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/>
    <p:restoredTop sz="94674"/>
  </p:normalViewPr>
  <p:slideViewPr>
    <p:cSldViewPr snapToGrid="0">
      <p:cViewPr varScale="1">
        <p:scale>
          <a:sx n="124" d="100"/>
          <a:sy n="124" d="100"/>
        </p:scale>
        <p:origin x="6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7" Type="http://schemas.openxmlformats.org/officeDocument/2006/relationships/slide" Target="slides/slide24.xml"/><Relationship Id="rId2" Type="http://schemas.openxmlformats.org/officeDocument/2006/relationships/slide" Target="slides/slide14.xml"/><Relationship Id="rId1" Type="http://schemas.openxmlformats.org/officeDocument/2006/relationships/slide" Target="slides/slide13.xml"/><Relationship Id="rId6" Type="http://schemas.openxmlformats.org/officeDocument/2006/relationships/slide" Target="slides/slide18.xml"/><Relationship Id="rId5" Type="http://schemas.openxmlformats.org/officeDocument/2006/relationships/slide" Target="slides/slide17.xml"/><Relationship Id="rId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71455867-9BF5-F544-9431-CF4DCA18DA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F745E01-1CF6-1244-900E-67361F4087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81F06DB6-2B6D-2741-9DC6-6F98198901B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D9EA7DA4-0927-7748-A4F6-298B233739C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A4CED1-79C1-0F49-BAC2-5F0591055D7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D50B653-97AA-1B46-BD22-319EE852BC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FFEA720-A240-BF41-8A64-1CE97FC16D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 altLang="it-IT"/>
              <a:t>20/09/02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A74B5D9-4DA6-9C45-8B0D-4BE4BA29B6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2FBD888F-A6AC-6A41-8350-42A0316780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1B2D4DAF-9BA2-B346-8227-109DAAC568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39466BCF-3427-3643-AAE2-B54E438771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3EF781-1C77-A541-BC25-6D72C67768C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663E3BB-3B2A-5043-B230-6D547E85E7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4BE64D9-16D0-0340-97A2-48CE5F46F44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AD5758CB-C953-4343-8505-95A97CE03B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1A79B7D2-A1A3-6347-BEC3-199C89CB3B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2C0F9E-75DC-054F-8CB6-A6F7906BBE13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4E20C30A-8BA6-0248-80A8-4E9D50260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55407C4D-0CDA-124F-B7AC-55358F71E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54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D1AC437-D987-0446-8760-17778D12F6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20AF952-007E-5A42-8AAA-2A3E35C0DFA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A1387762-3422-E24F-A8CF-231EB6F7E6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52ED2524-8C76-5145-8DA9-C560B481B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079A51-0F7E-5D48-90C4-CF66638C60A5}" type="slidenum">
              <a:rPr lang="it-IT" altLang="it-IT" sz="1200"/>
              <a:pPr eaLnBrk="1" hangingPunct="1"/>
              <a:t>2</a:t>
            </a:fld>
            <a:endParaRPr lang="it-IT" altLang="it-IT" sz="1200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D6EC8DE3-E3A8-1B4F-8BF2-7407C9066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674DDB80-A718-C749-B497-05F2771E7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1AD1558-90C3-5643-99F5-2B07448B69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1F28DB0-36E0-C242-8E28-D9078DB09B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DAD1FF91-3CDE-6E4B-8897-1FBF9A9650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0CCF2ECE-441C-7240-BB89-C27FB64A4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A7273B-6822-7D46-8DF5-4EB8622D3977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6701141F-40A9-0741-8BD3-8B15095449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7C25B78A-B814-DE43-8AAB-CA4E3D1C0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3B7CA52-BED7-4440-BA8E-3423886471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0CDEA63-4D20-554C-A065-BB9F5FBC38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ED75B1D8-B562-374A-82A7-82D5F1CB94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A2C4D03F-DEDF-E042-A553-C02475C65D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54F331-F0E4-E542-ABFD-CAA683828B5F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C43BDD25-2054-3A41-8C37-372DE28B73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>
            <a:extLst>
              <a:ext uri="{FF2B5EF4-FFF2-40B4-BE49-F238E27FC236}">
                <a16:creationId xmlns:a16="http://schemas.microsoft.com/office/drawing/2014/main" id="{35A12EDC-6902-DF41-B312-1295EAA49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752044F-6A03-AC4D-888F-AA90779550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A57406A-6225-9845-9E21-CF0E9A9080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0724" name="Rectangle 6">
            <a:extLst>
              <a:ext uri="{FF2B5EF4-FFF2-40B4-BE49-F238E27FC236}">
                <a16:creationId xmlns:a16="http://schemas.microsoft.com/office/drawing/2014/main" id="{D1DB3111-5BD2-AD47-AC04-A50E2A30BA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ED1C7E06-1757-234B-B32A-DDACABE53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D00055-D51C-B44B-9330-3561B66F0953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  <p:sp>
        <p:nvSpPr>
          <p:cNvPr id="30726" name="Rectangle 2">
            <a:extLst>
              <a:ext uri="{FF2B5EF4-FFF2-40B4-BE49-F238E27FC236}">
                <a16:creationId xmlns:a16="http://schemas.microsoft.com/office/drawing/2014/main" id="{9227DB14-53CC-9141-81A1-3F2CA47891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7" name="Rectangle 3">
            <a:extLst>
              <a:ext uri="{FF2B5EF4-FFF2-40B4-BE49-F238E27FC236}">
                <a16:creationId xmlns:a16="http://schemas.microsoft.com/office/drawing/2014/main" id="{E32146CE-0BC0-6641-B09D-4318CACFD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813C2A6-BE24-404C-8FC6-0EDBBB7885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E75BC68-189A-AD41-9FE1-A5B053338D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96974978-99F7-8E45-88E3-7C03E89C55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303D2DA4-699F-E144-A3F8-42C330AED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1E2E0D-2F41-924D-8AAF-3046EDB4EB00}" type="slidenum">
              <a:rPr lang="it-IT" altLang="it-IT" sz="1200"/>
              <a:pPr eaLnBrk="1" hangingPunct="1"/>
              <a:t>6</a:t>
            </a:fld>
            <a:endParaRPr lang="it-IT" altLang="it-IT" sz="1200"/>
          </a:p>
        </p:txBody>
      </p:sp>
      <p:sp>
        <p:nvSpPr>
          <p:cNvPr id="32774" name="Rectangle 2">
            <a:extLst>
              <a:ext uri="{FF2B5EF4-FFF2-40B4-BE49-F238E27FC236}">
                <a16:creationId xmlns:a16="http://schemas.microsoft.com/office/drawing/2014/main" id="{5CE98F93-D5ED-1E4B-91E1-39F35012F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>
            <a:extLst>
              <a:ext uri="{FF2B5EF4-FFF2-40B4-BE49-F238E27FC236}">
                <a16:creationId xmlns:a16="http://schemas.microsoft.com/office/drawing/2014/main" id="{EDA361B6-178F-EA47-B8D0-CEE39DE09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22632443-6E18-AB49-A59B-88A736C5F2FB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65D91773-2454-3840-BF16-3629907A5A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01DEDB1F-CD97-6F44-83FC-45074BCC52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C1F59D18-0786-E044-98A8-4217F0C41B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072A40D4-27C7-8348-BC4C-C749B36311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3037F4EE-953F-3E48-B44A-20B28F44CE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AD6A9A71-CA2E-9342-BA11-A9C6278E07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45EB0B9E-78A1-2D47-A142-F7A1F6C6EE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94F75E3A-AAF5-3543-83FE-9B46AF7B42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BD4BEDC5-32EC-D840-8B30-F85024D6F5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02F4EDB7-2EF5-8C47-A76B-A3774A7F013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5D964779-B18E-7C49-A7D2-74102C12D2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05E054F5-E69B-0449-8492-D17DE490DC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A5BFCA5C-E58C-4845-9B3D-D9EA316192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01433289-8952-1944-92CB-1E61D7B4B2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39515C98-481F-D549-9B2C-445CD1B492F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D9A5A832-D394-544E-8D10-0F7EB00747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AA8CAFBE-BBF9-B948-9AF9-B65C342AFC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161233E5-C98A-7C42-80C9-B12DA44B36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73E837F1-D425-314F-9EC2-F2264E2348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9F03D1E3-E026-A146-BE72-AA2EC18A1C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4494F108-05E0-414A-9CFF-799C659C8E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AA64A850-BF86-9B4F-808A-E6CE2DE381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682CA4B2-0C42-5C43-885F-2A1E775644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878B7395-2CB6-D848-925B-B362C6B1EE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9B3175A7-0D3D-4847-8048-91BE6449D5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E8F6E08A-D5E2-B149-882B-781DB3120C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3C60283A-7496-5F41-945A-4BA740A29B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686D7A7C-D662-EA47-8593-15ED59E8CB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52A01A50-F70C-AF4A-A62F-D7B2CAAE29C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DF193893-77A0-7D46-B947-676C2DF396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BD908DA9-08D5-5B48-ABE5-27A76BE0AB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E5EB82A6-90F9-B54D-B5DD-31BD0B0998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AD18C7CE-2657-FB45-A03F-3368138D35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A782F182-EC23-964A-8FAB-C297705AE9E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9AED2B0A-D543-4E48-A4AC-E5988EBA96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13B0DC59-DE28-184F-BC64-5FF88C42FB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CA21B407-EC20-4643-B17B-B0A81B0B89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C6415690-8D59-2246-AFC4-6C347A606D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2A44B4C3-178D-834C-81A8-83283A3423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961A76F8-B680-1F4A-8805-84116F51A1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422E2AAD-A67B-3D44-B483-826A04D801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48BF5E70-607C-F344-B95C-54E1C4DAD5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EF2C7184-11E9-5745-837C-7322E5D0BA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62A5F8DC-847B-7543-A997-636ED0DF44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F5B713FE-92E9-F743-94ED-37A20026B3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F99C21B6-38C4-DD49-9451-13C6708F77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713E5072-EAAD-344E-9A80-9926CFE04E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63B52913-60EF-004B-9A14-C2CB09E522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4F82B318-E825-A341-9195-A2C66EED87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21630EAC-8B60-F24D-98DA-DB9BA7517D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002F244D-596B-6D4A-9988-49A1FDAD16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98338FFB-1D46-8F46-809B-A392349D18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DCCC83E3-5D6E-D149-AECC-BF3F0DBEED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C5C1BDCE-B847-1043-B88C-F2ADC1B89D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3C7238A5-73CC-CB46-8A8C-E030C93CD37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DE0F66BC-1763-CE4A-B56F-793E9D61D0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F105B940-BA65-914F-9760-23D16A1866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76278B95-E394-674D-A193-F24735BF6A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B89CC4FD-3566-764F-88C9-1FCCF3F8B5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6A968802-C6D4-B042-B502-B6283488C2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72773ACF-8B1B-9C4F-B63F-51EC067B63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0D2F8417-88B8-E841-B371-910C3DAD573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DAE01D29-D7F2-D74D-B3DF-133871C1FC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CE0C6396-A03F-6E42-ADB4-8CD8349F40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BEC2E8DB-F3DF-BC49-BCAF-F64961479C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C8528B03-DF1C-C84A-A0FF-0DFA1F3CE9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6EF3A667-C69A-6044-B49F-07BC7B67E8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3F814503-0A71-1249-8FEE-CFDFE19C28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FFFFBA86-1AE5-8043-ADFC-1A1732C10B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66E83958-9B37-1947-816E-7C65A0403D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6F0ADD00-52A8-8648-B7C5-2FDDA6D7C5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0C037907-11DB-C146-9007-A0B66B2233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FCAA5BFD-7C8C-F147-BD42-AE39DE667A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43B33BEA-2576-B349-9D6E-2D0C187D51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394E799C-7081-324C-A49A-431970D3B9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97BF5A23-3EE5-A544-B63F-39441F9570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4A1104EE-8916-8846-912D-77CFB0D16E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8AB2BE49-86F2-5B40-A54B-992A7EB5D8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AE4F7024-D760-B341-8C69-39BA5605A0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350EC1D6-3AF4-DA47-8723-B984666C21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D739C086-D29A-E546-98AC-64A3956F17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BC7A80F9-B708-D04A-B1A2-8116666067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1DDB62EA-61A1-1541-A482-DEB4C7A23EE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75"/>
              <a:ext cx="5577" cy="1285"/>
              <a:chOff x="76" y="1875"/>
              <a:chExt cx="5577" cy="1285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87E51E31-7A13-4E4A-B47D-761204AD96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75CD4CD7-470D-DE45-927F-FEACDD84A1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CFC2B5B0-CAF9-4847-BE10-69AA09EF33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06FD2949-5BAE-4A43-BFC5-0FB780C3DC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CEA5842F-7308-2149-A172-E09D170B58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8326B9F0-468B-724C-9753-A6CD6F54F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B36E75A4-0186-CA43-BDE1-76A3ACA777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F223F8FE-4BC6-0543-82D3-1569029A3F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12"/>
                <a:ext cx="1025" cy="952"/>
                <a:chOff x="1118" y="906"/>
                <a:chExt cx="2844" cy="2639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B9E35F30-05BB-204C-B8F1-E4298B469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1" y="935"/>
                  <a:ext cx="2844" cy="2609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5CE14F70-E143-7948-A3AB-093F99A3B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0" y="950"/>
                  <a:ext cx="641" cy="1913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01556C93-852A-3548-BA6C-5969FB975C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9" y="905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E139DF98-C2ED-8740-A272-08E407F723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1612"/>
                  <a:ext cx="1548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82C69EB9-FDDB-274E-A39B-FA106C41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1" y="1429"/>
                  <a:ext cx="918" cy="909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CDD78D26-CD43-C443-8BF1-C6CD541DA34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A45040A1-C6B3-7347-A18D-D4599E727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C691B47D-6761-5F48-A942-176A6EC1E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A00A9-02CC-D345-94FF-00709551A2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162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77F3E674-7029-3B40-8F39-0978ABB21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88A18276-7F81-B749-AAF8-1DF03EB30D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74974AF8-876D-AD4E-A257-B0ED5EF3E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B4BBB-2BCB-8641-8C41-A890202EF14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86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691DF86B-F81F-FA4C-AE9C-AB12B1A47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3C503B08-CD93-5240-BE91-82D336C06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7A7E5EE1-4C10-6146-9A3B-D862808D3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A8DDC-153E-3F4E-AEB0-401B8FDE8E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330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3C2FEC3E-E959-C142-90AC-A5DD127B0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4674CE3D-D497-6342-8A52-4BA304245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6E8100AE-4C77-564C-A64E-5409F56F3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4F484-52F3-A94B-91FF-934884EF84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663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2C4CFF51-971C-3541-9F9A-81BC41518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88160A08-A64C-494E-B936-8837ADB5C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86DB3C47-2D90-0D47-A9BD-362F5661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71B20-45D1-DD48-9548-C3EB34CCFA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407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0464F83D-F255-154C-8526-F34626049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38BC069C-0C27-464A-81DB-7D84FB123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6F10498A-6BFB-D841-9B58-ABF1FDA4A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EE046-2E79-A84D-9773-119A7C59CEF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58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387">
            <a:extLst>
              <a:ext uri="{FF2B5EF4-FFF2-40B4-BE49-F238E27FC236}">
                <a16:creationId xmlns:a16="http://schemas.microsoft.com/office/drawing/2014/main" id="{7EC9DCB2-9C6E-9544-959F-A5A335DFA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388">
            <a:extLst>
              <a:ext uri="{FF2B5EF4-FFF2-40B4-BE49-F238E27FC236}">
                <a16:creationId xmlns:a16="http://schemas.microsoft.com/office/drawing/2014/main" id="{5DF0E6F4-FCE9-2641-8EB7-832C04AA7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389">
            <a:extLst>
              <a:ext uri="{FF2B5EF4-FFF2-40B4-BE49-F238E27FC236}">
                <a16:creationId xmlns:a16="http://schemas.microsoft.com/office/drawing/2014/main" id="{570FA120-9AFC-4343-84F1-07243D86B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93F42-FA93-3542-A6BF-560B2084CB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828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387">
            <a:extLst>
              <a:ext uri="{FF2B5EF4-FFF2-40B4-BE49-F238E27FC236}">
                <a16:creationId xmlns:a16="http://schemas.microsoft.com/office/drawing/2014/main" id="{6FD2134C-7BA4-C64E-8278-FD2464AAF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388">
            <a:extLst>
              <a:ext uri="{FF2B5EF4-FFF2-40B4-BE49-F238E27FC236}">
                <a16:creationId xmlns:a16="http://schemas.microsoft.com/office/drawing/2014/main" id="{A7EB0DDA-8872-E24B-802E-B42E4CD3F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5" name="Rectangle 389">
            <a:extLst>
              <a:ext uri="{FF2B5EF4-FFF2-40B4-BE49-F238E27FC236}">
                <a16:creationId xmlns:a16="http://schemas.microsoft.com/office/drawing/2014/main" id="{14D57E82-A582-334F-BECA-2FF46FC09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70900-9E94-9B4E-95BF-9C4BF2400F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487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7">
            <a:extLst>
              <a:ext uri="{FF2B5EF4-FFF2-40B4-BE49-F238E27FC236}">
                <a16:creationId xmlns:a16="http://schemas.microsoft.com/office/drawing/2014/main" id="{698F02EC-F8AC-EB4D-A507-232FC18B3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388">
            <a:extLst>
              <a:ext uri="{FF2B5EF4-FFF2-40B4-BE49-F238E27FC236}">
                <a16:creationId xmlns:a16="http://schemas.microsoft.com/office/drawing/2014/main" id="{A3BC4BE5-95AC-4D4E-8209-192794C83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4" name="Rectangle 389">
            <a:extLst>
              <a:ext uri="{FF2B5EF4-FFF2-40B4-BE49-F238E27FC236}">
                <a16:creationId xmlns:a16="http://schemas.microsoft.com/office/drawing/2014/main" id="{96C770BF-327A-EF4A-B81F-A2B6A3EC3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2E0D0-4F3B-9A46-A6E9-557FFACA8C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870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1BAF603E-6393-CE4F-99B6-7D3EE2D06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C9A80329-C89B-2849-B225-B6C16C5E7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E5203B52-EBFC-AD4B-8A6C-422D3CAB4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B502C-B0F9-8843-A2F1-9753346983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401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C255BE70-3335-C14B-AC97-D43F3920E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45F71089-99F2-0A43-AFEA-C0046CE3E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0F714BE7-5C37-6F49-AF48-CBF8EFFD9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5A628-4639-1E42-BB66-72C3608E6F7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396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E10CB798-3275-FA4E-8243-64979082AD19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EAD3837A-5B3C-0449-B40A-0AECD37EBF8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00D555BE-BB2B-4641-89C5-DCCE69FCD8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92CB3D30-A1AE-774F-9281-9090E7DA47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5F495A27-19BC-CF4C-AA02-D7215ECE4A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EB32F144-4B72-3540-A569-748192EA8A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75870E9E-3E02-014C-A82D-399A0AD35F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AD74D411-2690-6645-AC32-9D9D2CA606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9823D740-EA04-434A-AD93-18619FAAAA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0CABA5D8-F4D4-8E41-9ECE-36E5869AE9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3061FC6C-2E94-9F42-98C1-A589DEF168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D9217291-EBC1-C443-965B-4AF18371AD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66D1BC94-9BC0-ED46-81C2-D147C52C91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D19B55B7-E461-A243-8E56-F9C66614B9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3FA7502C-4656-7849-AE0F-71F4F148EF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0D91D50E-0A67-EA4C-9FC0-CE4F9B34079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775EF739-8ABD-F94F-83F5-D78125683C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7ECACBBB-451C-3943-BB23-A8D03391DF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691BBC0B-FD33-0D4D-BA3E-EA7AAF4B91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7D61A0CB-B8E9-1B41-989C-F26A9A8FDD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A0D7F7F4-4BF1-BA4E-BE3A-6A347DD98B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AF8DCDB6-9387-DC45-A09B-6203F97D44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22DFCF02-BCCD-004D-BE67-DE4681F75B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24FE4322-E052-1045-99FB-5BF8540515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F5FE9AD5-17C4-AC44-9441-1451AF34A3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541EFB88-1084-3946-9AD2-0D343CD0E2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AC4AC617-9E56-9549-9EC2-A8AC9B254F7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B3F4D00E-D296-6040-89DE-9ABF546C8D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8BBC15B0-D0A6-3B46-8840-ADE79532C0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0954655B-EC65-D94E-A5E3-4FDAD79A07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6B57EFC7-D432-D144-8226-1D2544CCBA5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D16F7608-8405-8844-BA9E-ED233A812C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8D7B2DB2-7AFB-7F4D-9CB9-0D36967481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3D9124FD-1DC7-7645-8747-466C0A0F57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AF5B32AC-AFB5-C843-8F9B-B94148DC7E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3A152C8B-DC5A-2742-91BF-10FCB423E2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FA5707F3-A61C-954F-9383-1000BBE128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34A67FA1-22D7-5140-B542-328102B7FA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447CC01D-2B46-B045-8328-68B489CFE5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18FA9E06-8F24-774A-A88A-814FFC1379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28424AA9-9788-144A-A6CB-8E79BE98AB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08A9F26E-B9B8-E04E-AB79-2BE712DD21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D640B31F-1578-9A42-8EA0-380E990DC4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DB7FC057-88C2-3242-A642-A775CD4C57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22A9E539-3165-4F46-ABE5-74801CBD9E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E4A7F062-1DE1-D24D-AA3B-D2ACB49C87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039F1CA6-F32D-104C-8A1C-6E3482B2A4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8FB56086-4E9E-5542-ABEA-CD907F6342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14CE0294-6590-2F49-9135-9F08887423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6D175154-4EDD-3E4E-8293-8B3780ED4B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F9667339-70BF-D04C-811A-436F68ADF6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20854F24-3E12-A647-B56F-80EA93B49F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6418990C-3340-9A4E-87E9-12935B87121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B8F73BF9-DA4A-AB4D-98AF-B6B9F5F806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07C299E6-51B3-7846-9101-40C45808FE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39B6C56A-CE8C-144A-8DEF-F548466411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1B006B04-0530-2842-9D1F-DEEBAF66D3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729AD378-904F-DF44-9FD7-CCF53A10C3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3231ED06-1E02-0845-8FE0-DED6BCE5A1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69200AD5-0094-C547-8A39-A6F5CA68FF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565B5CA1-F7AE-2445-AD7A-A7B1F98E2E7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C50FC8D7-0A6D-924E-A00D-F6A7129C0F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0BE1735A-2BDD-8141-9A53-B30BCB54EB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0DA857BE-2471-634B-BA7F-3808FD8FD3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43CC3117-3653-7C4D-9480-8C54036308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C12A38F4-BAD3-8146-B1B7-5530639B0D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6AF621D2-B46D-3746-BC87-FC19F7A290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F2CE7E6E-A5E2-4E4C-8756-38136842A9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5EB1D528-A2FA-9747-AD34-394705E506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CFE90E22-06F6-C144-B99A-AC9B065797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F56D2A8E-DDE1-8443-A595-75EE2911C3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E828BD65-AD98-C94A-A02A-D116E58B5D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4C460AC5-C1F6-1A45-9D28-0986CC0999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693489BE-9E3D-A24E-B71B-C6B87C862D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16E28986-5A3A-3B4A-BE49-C42A182721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CB69BA5F-020C-5E4C-B64D-4DBDFD64048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ADBD0233-2209-6A45-95AE-AD321E4CCF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3D54AF6A-FEF6-FC48-8D32-DD7253D5480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E58A3590-5977-264D-973F-DD5FDEDABC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A3C7302D-E6FC-184A-BC38-7913140223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4F2C3599-BD33-904C-A15F-CBE65A463B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6369C07B-DF32-284C-B6C4-2DF1012429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680FE9F3-30B4-2E4F-95D6-B9FE9FCC00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F3612AFC-6A87-F74C-A4D0-936B3FDB558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1B0B98D8-6E6F-664A-BE12-6D3786C04D2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EA3E7596-A6B2-9049-B484-04C4ADC16E6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2EDC2BA2-ED55-8D49-981E-3B60E40C1CB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48EEA26C-2531-CD4F-A131-88D98627B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2D3C621E-DF7E-6E4C-8F13-22AE30C03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AA7E0CDE-3020-B84A-B730-6CF15986DA7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6044CE77-DE61-C842-A7A2-9A8BF6C84D4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F3791183-A04E-DB40-839F-D85BEC447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5DE8A06C-9C90-5446-9410-3C37FF05C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635F6995-B863-AE47-8356-9986E82B3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233AD5DE-E05B-8340-A7FA-25A6AAC6D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C28FF8BA-E3B9-3D47-AD80-2D8B6150D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E97B218E-C2FC-544F-9CC7-0650A4939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86F54413-C859-9749-BD48-4A5FD3564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5516F04A-D958-8841-9552-996C866863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3D9EAF51-452C-BF4C-AD12-C8CB315302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6A81F7D9-9AAA-3E48-8562-5E8146D1E4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7EA31A-F4C0-A340-92D4-8C8F008FBE3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B2B090D-E722-DC4D-BBDA-244A48ADA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7119" y="335373"/>
            <a:ext cx="6419372" cy="11684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FEE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Calcoli con numeri decimali e approssimazioni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6B75FA2A-7857-1E41-BFC4-E6FD04E39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431887E4-EBB1-8643-9191-529BE7A8A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5" name="Footer Placeholder 6">
            <a:extLst>
              <a:ext uri="{FF2B5EF4-FFF2-40B4-BE49-F238E27FC236}">
                <a16:creationId xmlns:a16="http://schemas.microsoft.com/office/drawing/2014/main" id="{DD38EAA6-7D8C-3C40-97DD-D023659A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15366" name="Slide Number Placeholder 7">
            <a:extLst>
              <a:ext uri="{FF2B5EF4-FFF2-40B4-BE49-F238E27FC236}">
                <a16:creationId xmlns:a16="http://schemas.microsoft.com/office/drawing/2014/main" id="{DB0973E0-D777-DF4A-B1BA-E169383E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1DCCB6-396C-C145-AFC1-240CBB3B57AF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9961A6C-5926-B147-B836-5AF21B2C00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46"/>
          <a:stretch/>
        </p:blipFill>
        <p:spPr>
          <a:xfrm>
            <a:off x="3151800" y="2021772"/>
            <a:ext cx="2930009" cy="30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477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0AA50AF-1420-5642-B519-4EBB97F4D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355600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Quoziente approssimato sulla retta</a:t>
            </a:r>
          </a:p>
        </p:txBody>
      </p:sp>
      <p:sp>
        <p:nvSpPr>
          <p:cNvPr id="36867" name="Slide Number Placeholder 8">
            <a:extLst>
              <a:ext uri="{FF2B5EF4-FFF2-40B4-BE49-F238E27FC236}">
                <a16:creationId xmlns:a16="http://schemas.microsoft.com/office/drawing/2014/main" id="{FD13CF8C-3A0A-2A49-A85D-CA6B7D31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19ADD0-5E04-3240-8D16-3B80996AB7AA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36868" name="Footer Placeholder 9">
            <a:extLst>
              <a:ext uri="{FF2B5EF4-FFF2-40B4-BE49-F238E27FC236}">
                <a16:creationId xmlns:a16="http://schemas.microsoft.com/office/drawing/2014/main" id="{2B8D22B6-DF9D-7448-A997-C155E6CF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6869" name="TextBox 7">
            <a:extLst>
              <a:ext uri="{FF2B5EF4-FFF2-40B4-BE49-F238E27FC236}">
                <a16:creationId xmlns:a16="http://schemas.microsoft.com/office/drawing/2014/main" id="{A46C61E1-7F3D-F948-A373-F00D725DC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835525"/>
            <a:ext cx="8305800" cy="1200150"/>
          </a:xfrm>
          <a:prstGeom prst="rect">
            <a:avLst/>
          </a:prstGeom>
          <a:solidFill>
            <a:srgbClr val="FCFFFD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La frazione esprime sempre il quoziente esatto; in alcuni casi il numero decimale con un numero finito di cifre </a:t>
            </a:r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approssima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il quoziente esatto.</a:t>
            </a:r>
          </a:p>
        </p:txBody>
      </p:sp>
      <p:pic>
        <p:nvPicPr>
          <p:cNvPr id="36870" name="Picture 6" descr="Decimali_Fig2.jpg">
            <a:extLst>
              <a:ext uri="{FF2B5EF4-FFF2-40B4-BE49-F238E27FC236}">
                <a16:creationId xmlns:a16="http://schemas.microsoft.com/office/drawing/2014/main" id="{F9DFC666-4BCD-6147-9900-4461FE763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733550"/>
            <a:ext cx="52832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0AA50AF-1420-5642-B519-4EBB97F4D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618" y="209324"/>
            <a:ext cx="8654077" cy="7620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 descrivere il risultato di un calcolo</a:t>
            </a:r>
          </a:p>
        </p:txBody>
      </p:sp>
      <p:sp>
        <p:nvSpPr>
          <p:cNvPr id="36867" name="Slide Number Placeholder 8">
            <a:extLst>
              <a:ext uri="{FF2B5EF4-FFF2-40B4-BE49-F238E27FC236}">
                <a16:creationId xmlns:a16="http://schemas.microsoft.com/office/drawing/2014/main" id="{FD13CF8C-3A0A-2A49-A85D-CA6B7D31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19ADD0-5E04-3240-8D16-3B80996AB7AA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36868" name="Footer Placeholder 9">
            <a:extLst>
              <a:ext uri="{FF2B5EF4-FFF2-40B4-BE49-F238E27FC236}">
                <a16:creationId xmlns:a16="http://schemas.microsoft.com/office/drawing/2014/main" id="{2B8D22B6-DF9D-7448-A997-C155E6CF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0A258E15-B20B-BA44-AB4A-C60DBC60F089}"/>
                  </a:ext>
                </a:extLst>
              </p:cNvPr>
              <p:cNvSpPr txBox="1"/>
              <p:nvPr/>
            </p:nvSpPr>
            <p:spPr>
              <a:xfrm>
                <a:off x="677732" y="2640836"/>
                <a:ext cx="1312433" cy="584775"/>
              </a:xfrm>
              <a:prstGeom prst="rect">
                <a:avLst/>
              </a:prstGeom>
              <a:solidFill>
                <a:srgbClr val="FFFEE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IT" sz="3200" b="1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it-IT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sz="3200" b="1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0A258E15-B20B-BA44-AB4A-C60DBC60F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32" y="2640836"/>
                <a:ext cx="131243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o 4">
            <a:extLst>
              <a:ext uri="{FF2B5EF4-FFF2-40B4-BE49-F238E27FC236}">
                <a16:creationId xmlns:a16="http://schemas.microsoft.com/office/drawing/2014/main" id="{ED64713A-CF5B-2A4E-8150-DEF15B04DAA1}"/>
              </a:ext>
            </a:extLst>
          </p:cNvPr>
          <p:cNvGrpSpPr/>
          <p:nvPr/>
        </p:nvGrpSpPr>
        <p:grpSpPr>
          <a:xfrm>
            <a:off x="2818504" y="1332914"/>
            <a:ext cx="4087906" cy="1017523"/>
            <a:chOff x="2818504" y="1332914"/>
            <a:chExt cx="4087906" cy="1017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6908845D-73F0-8F4D-9E6A-0422872B1BB3}"/>
                    </a:ext>
                  </a:extLst>
                </p:cNvPr>
                <p:cNvSpPr txBox="1"/>
                <p:nvPr/>
              </p:nvSpPr>
              <p:spPr>
                <a:xfrm>
                  <a:off x="2818504" y="1332914"/>
                  <a:ext cx="916193" cy="1017523"/>
                </a:xfrm>
                <a:prstGeom prst="rect">
                  <a:avLst/>
                </a:prstGeom>
                <a:solidFill>
                  <a:srgbClr val="FCFFFD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952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it-IT" sz="32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it-IT" sz="3200" b="1" dirty="0"/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6908845D-73F0-8F4D-9E6A-0422872B1B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8504" y="1332914"/>
                  <a:ext cx="916193" cy="1017523"/>
                </a:xfrm>
                <a:prstGeom prst="rect">
                  <a:avLst/>
                </a:prstGeom>
                <a:blipFill>
                  <a:blip r:embed="rId3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072A8E6F-6FC1-574B-8640-05727C92BFC1}"/>
                </a:ext>
              </a:extLst>
            </p:cNvPr>
            <p:cNvSpPr txBox="1"/>
            <p:nvPr/>
          </p:nvSpPr>
          <p:spPr>
            <a:xfrm>
              <a:off x="3734696" y="1332914"/>
              <a:ext cx="3171714" cy="1015663"/>
            </a:xfrm>
            <a:prstGeom prst="rect">
              <a:avLst/>
            </a:prstGeom>
            <a:solidFill>
              <a:srgbClr val="FCFFFD"/>
            </a:solidFill>
          </p:spPr>
          <p:txBody>
            <a:bodyPr wrap="square" rtlCol="0">
              <a:spAutoFit/>
            </a:bodyPr>
            <a:lstStyle/>
            <a:p>
              <a:endParaRPr lang="it-IT" sz="1400" b="1" dirty="0"/>
            </a:p>
            <a:p>
              <a:r>
                <a:rPr lang="it-IT" sz="3200" b="1" dirty="0"/>
                <a:t> Risultato </a:t>
              </a:r>
              <a:r>
                <a:rPr lang="it-IT" sz="3200" b="1" dirty="0">
                  <a:solidFill>
                    <a:srgbClr val="107768"/>
                  </a:solidFill>
                </a:rPr>
                <a:t>esatto</a:t>
              </a:r>
            </a:p>
            <a:p>
              <a:endParaRPr lang="it-IT" sz="1400" b="1" dirty="0">
                <a:solidFill>
                  <a:srgbClr val="0048BA"/>
                </a:solidFill>
              </a:endParaRP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D308BBFF-6739-C64E-94F6-1DE56E37C5EA}"/>
              </a:ext>
            </a:extLst>
          </p:cNvPr>
          <p:cNvGrpSpPr/>
          <p:nvPr/>
        </p:nvGrpSpPr>
        <p:grpSpPr>
          <a:xfrm>
            <a:off x="2906358" y="2840891"/>
            <a:ext cx="5882641" cy="769441"/>
            <a:chOff x="2906358" y="2840891"/>
            <a:chExt cx="5882641" cy="7694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AA73BA8C-DDE7-F24C-A8AE-851360B29F39}"/>
                    </a:ext>
                  </a:extLst>
                </p:cNvPr>
                <p:cNvSpPr txBox="1"/>
                <p:nvPr/>
              </p:nvSpPr>
              <p:spPr>
                <a:xfrm>
                  <a:off x="2906358" y="2840891"/>
                  <a:ext cx="1654884" cy="769441"/>
                </a:xfrm>
                <a:prstGeom prst="rect">
                  <a:avLst/>
                </a:prstGeom>
                <a:solidFill>
                  <a:srgbClr val="FCFFFD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9525"/>
                  <a:endParaRPr lang="it-IT" sz="800" b="1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9525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it-IT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it-IT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3200" b="1" i="1" smtClean="0">
                            <a:latin typeface="Cambria Math" panose="02040503050406030204" pitchFamily="18" charset="0"/>
                          </a:rPr>
                          <m:t>𝟔𝟕</m:t>
                        </m:r>
                      </m:oMath>
                    </m:oMathPara>
                  </a14:m>
                  <a:endParaRPr lang="it-IT" sz="3200" b="1" dirty="0"/>
                </a:p>
                <a:p>
                  <a:pPr marL="9525"/>
                  <a:endParaRPr lang="it-IT" sz="400" b="1" dirty="0"/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AA73BA8C-DDE7-F24C-A8AE-851360B29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6358" y="2840891"/>
                  <a:ext cx="1654884" cy="769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83882F4-7D20-4A44-97B8-8A496379535E}"/>
                </a:ext>
              </a:extLst>
            </p:cNvPr>
            <p:cNvSpPr txBox="1"/>
            <p:nvPr/>
          </p:nvSpPr>
          <p:spPr>
            <a:xfrm>
              <a:off x="4533900" y="2840891"/>
              <a:ext cx="4255099" cy="754053"/>
            </a:xfrm>
            <a:prstGeom prst="rect">
              <a:avLst/>
            </a:prstGeom>
            <a:solidFill>
              <a:srgbClr val="FCFFFD"/>
            </a:solidFill>
          </p:spPr>
          <p:txBody>
            <a:bodyPr wrap="square" rtlCol="0">
              <a:spAutoFit/>
            </a:bodyPr>
            <a:lstStyle/>
            <a:p>
              <a:endParaRPr lang="it-IT" sz="600" b="1" dirty="0"/>
            </a:p>
            <a:p>
              <a:r>
                <a:rPr lang="it-IT" sz="3200" b="1" dirty="0"/>
                <a:t>Risultato </a:t>
              </a:r>
              <a:r>
                <a:rPr lang="it-IT" sz="3200" b="1" dirty="0">
                  <a:solidFill>
                    <a:srgbClr val="0048BA"/>
                  </a:solidFill>
                </a:rPr>
                <a:t>approssimato</a:t>
              </a:r>
            </a:p>
            <a:p>
              <a:endParaRPr lang="it-IT" sz="500" b="1" dirty="0">
                <a:solidFill>
                  <a:srgbClr val="0048BA"/>
                </a:solidFill>
              </a:endParaRP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02E474-26E2-8041-B9D1-E9AD685F11A4}"/>
              </a:ext>
            </a:extLst>
          </p:cNvPr>
          <p:cNvSpPr txBox="1"/>
          <p:nvPr/>
        </p:nvSpPr>
        <p:spPr>
          <a:xfrm>
            <a:off x="2819176" y="4685086"/>
            <a:ext cx="6022490" cy="584775"/>
          </a:xfrm>
          <a:prstGeom prst="rect">
            <a:avLst/>
          </a:prstGeom>
          <a:solidFill>
            <a:srgbClr val="FCFFFD"/>
          </a:solidFill>
        </p:spPr>
        <p:txBody>
          <a:bodyPr wrap="square" rtlCol="0">
            <a:spAutoFit/>
          </a:bodyPr>
          <a:lstStyle/>
          <a:p>
            <a:pPr marL="9525"/>
            <a:r>
              <a:rPr lang="it-IT" sz="3200" b="1" dirty="0"/>
              <a:t>0,23   Risultato </a:t>
            </a:r>
            <a:r>
              <a:rPr lang="it-IT" sz="3200" b="1" dirty="0">
                <a:solidFill>
                  <a:srgbClr val="FF0000"/>
                </a:solidFill>
              </a:rPr>
              <a:t>errato</a:t>
            </a:r>
            <a:r>
              <a:rPr lang="it-IT" sz="3200" b="1" dirty="0"/>
              <a:t> o </a:t>
            </a:r>
            <a:r>
              <a:rPr lang="it-IT" sz="3200" b="1" dirty="0">
                <a:solidFill>
                  <a:srgbClr val="FF0000"/>
                </a:solidFill>
              </a:rPr>
              <a:t>sbagliato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33CF3F8-EA41-5B44-A257-AC7807ADBBBD}"/>
              </a:ext>
            </a:extLst>
          </p:cNvPr>
          <p:cNvSpPr txBox="1"/>
          <p:nvPr/>
        </p:nvSpPr>
        <p:spPr>
          <a:xfrm>
            <a:off x="2871845" y="3901452"/>
            <a:ext cx="5917153" cy="523220"/>
          </a:xfrm>
          <a:prstGeom prst="rect">
            <a:avLst/>
          </a:prstGeom>
          <a:solidFill>
            <a:srgbClr val="FCFFFD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0,67 Risultato </a:t>
            </a:r>
            <a:r>
              <a:rPr lang="it-IT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approssimativo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E1A71899-6967-A747-8933-048EDD6A475C}"/>
              </a:ext>
            </a:extLst>
          </p:cNvPr>
          <p:cNvCxnSpPr>
            <a:cxnSpLocks/>
          </p:cNvCxnSpPr>
          <p:nvPr/>
        </p:nvCxnSpPr>
        <p:spPr bwMode="auto">
          <a:xfrm flipV="1">
            <a:off x="1888639" y="1957892"/>
            <a:ext cx="983206" cy="68294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107768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21038A46-917E-D044-8B17-9D8A2AD8E238}"/>
              </a:ext>
            </a:extLst>
          </p:cNvPr>
          <p:cNvCxnSpPr>
            <a:cxnSpLocks/>
            <a:stCxn id="2" idx="3"/>
            <a:endCxn id="13" idx="1"/>
          </p:cNvCxnSpPr>
          <p:nvPr/>
        </p:nvCxnSpPr>
        <p:spPr bwMode="auto">
          <a:xfrm>
            <a:off x="1990165" y="2933224"/>
            <a:ext cx="916193" cy="29238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0048B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3731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F62D286C-D414-CF4E-BD41-0226B05E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122" y="251703"/>
            <a:ext cx="8369300" cy="861291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Calcoli con numeri decimali o con frazioni</a:t>
            </a:r>
            <a:endParaRPr lang="it-IT" altLang="it-IT" sz="32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3E272A-5C4C-9D42-A950-3A36D7EED115}"/>
              </a:ext>
            </a:extLst>
          </p:cNvPr>
          <p:cNvSpPr txBox="1"/>
          <p:nvPr/>
        </p:nvSpPr>
        <p:spPr>
          <a:xfrm>
            <a:off x="3720037" y="4971871"/>
            <a:ext cx="4197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 oggi posso eseguire i calcoli a mano o con mezzi di calcolo elettronici.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6C9F670-310C-2D43-A151-1C69A9A4E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90"/>
          <a:stretch/>
        </p:blipFill>
        <p:spPr>
          <a:xfrm>
            <a:off x="3720037" y="2903337"/>
            <a:ext cx="3708433" cy="19564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8BA8547-4E62-1A40-8F1E-D729B7A65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06" y="1191491"/>
            <a:ext cx="2875728" cy="366825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3257075-8009-7046-B1F6-B841850CD4A3}"/>
              </a:ext>
            </a:extLst>
          </p:cNvPr>
          <p:cNvSpPr/>
          <p:nvPr/>
        </p:nvSpPr>
        <p:spPr>
          <a:xfrm>
            <a:off x="3428816" y="1225123"/>
            <a:ext cx="5252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Eseguire calcoli è una delle attività matematiche più diffuse da tempi antichi fino a oggi.</a:t>
            </a:r>
          </a:p>
        </p:txBody>
      </p:sp>
    </p:spTree>
    <p:extLst>
      <p:ext uri="{BB962C8B-B14F-4D97-AF65-F5344CB8AC3E}">
        <p14:creationId xmlns:p14="http://schemas.microsoft.com/office/powerpoint/2010/main" val="19178809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2">
            <a:extLst>
              <a:ext uri="{FF2B5EF4-FFF2-40B4-BE49-F238E27FC236}">
                <a16:creationId xmlns:a16="http://schemas.microsoft.com/office/drawing/2014/main" id="{009DF01F-A521-CF41-A50F-9F7AE863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4" name="Rectangle 1034">
            <a:extLst>
              <a:ext uri="{FF2B5EF4-FFF2-40B4-BE49-F238E27FC236}">
                <a16:creationId xmlns:a16="http://schemas.microsoft.com/office/drawing/2014/main" id="{890A7E10-9019-9044-B1E7-BE5BB270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5" name="Footer Placeholder 6">
            <a:extLst>
              <a:ext uri="{FF2B5EF4-FFF2-40B4-BE49-F238E27FC236}">
                <a16:creationId xmlns:a16="http://schemas.microsoft.com/office/drawing/2014/main" id="{3785745E-20E6-DB4A-872D-0519D2E3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216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9">
            <a:extLst>
              <a:ext uri="{FF2B5EF4-FFF2-40B4-BE49-F238E27FC236}">
                <a16:creationId xmlns:a16="http://schemas.microsoft.com/office/drawing/2014/main" id="{E49D5246-BE37-1342-BD2D-904899E2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1D9B93-2F12-0E41-8867-E5D7045154F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BCEB4B-86E4-734D-8031-0E347288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22" y="3730638"/>
            <a:ext cx="1957395" cy="2247847"/>
          </a:xfrm>
          <a:prstGeom prst="rect">
            <a:avLst/>
          </a:prstGeom>
        </p:spPr>
      </p:pic>
      <p:sp>
        <p:nvSpPr>
          <p:cNvPr id="29" name="Title 11">
            <a:extLst>
              <a:ext uri="{FF2B5EF4-FFF2-40B4-BE49-F238E27FC236}">
                <a16:creationId xmlns:a16="http://schemas.microsoft.com/office/drawing/2014/main" id="{F1CD031F-DB02-A642-9CE2-9DF748102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9018"/>
            <a:ext cx="7620000" cy="1143000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Mezzi di calcolo elettronici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88EFF4F-DD63-7840-A1A3-647E204C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000"/>
            <a:ext cx="2652595" cy="1752816"/>
          </a:xfrm>
          <a:prstGeom prst="rect">
            <a:avLst/>
          </a:prstGeom>
        </p:spPr>
      </p:pic>
      <p:sp>
        <p:nvSpPr>
          <p:cNvPr id="36" name="TextBox 9">
            <a:extLst>
              <a:ext uri="{FF2B5EF4-FFF2-40B4-BE49-F238E27FC236}">
                <a16:creationId xmlns:a16="http://schemas.microsoft.com/office/drawing/2014/main" id="{7202548C-E7BA-5F48-9A50-75E601BD3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625" y="4737089"/>
            <a:ext cx="1716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55EF0"/>
                </a:solidFill>
                <a:latin typeface="Chalkboard" panose="03050602040202020205" pitchFamily="66" charset="77"/>
              </a:rPr>
              <a:t>Calcolatrice, Tascabile</a:t>
            </a:r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FD490215-8D1A-3C4C-81F0-998CF8153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930" y="4672776"/>
            <a:ext cx="1260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err="1">
                <a:solidFill>
                  <a:srgbClr val="055EF0"/>
                </a:solidFill>
                <a:latin typeface="Chalkboard" panose="03050602040202020205" pitchFamily="66" charset="77"/>
              </a:rPr>
              <a:t>App</a:t>
            </a:r>
            <a:r>
              <a:rPr lang="it-IT" altLang="it-IT" sz="2000" b="1" dirty="0">
                <a:solidFill>
                  <a:srgbClr val="055EF0"/>
                </a:solidFill>
                <a:latin typeface="Chalkboard" panose="03050602040202020205" pitchFamily="66" charset="77"/>
              </a:rPr>
              <a:t> per cellulare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29A7B462-F0FD-4046-A3CE-A407E98CA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746" y="3697724"/>
            <a:ext cx="1459656" cy="2786616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97806E87-B051-A444-BEEF-973CA3C9A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739" y="1828465"/>
            <a:ext cx="2831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chemeClr val="accent4"/>
                </a:solidFill>
                <a:latin typeface="Chalkboard" panose="03050602040202020205" pitchFamily="66" charset="77"/>
              </a:rPr>
              <a:t>Calcolatore, Computer, PC, Portatile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653B8B-A735-504E-A8A0-FA90001FE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746" y="1210715"/>
            <a:ext cx="2564634" cy="1854256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0E3A2773-0DDC-6446-B2E6-F0E0D4C9D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895" y="1897944"/>
            <a:ext cx="11079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Chalkboard" panose="03050602040202020205" pitchFamily="66" charset="77"/>
              </a:rPr>
              <a:t>Tablet</a:t>
            </a:r>
          </a:p>
        </p:txBody>
      </p:sp>
    </p:spTree>
    <p:extLst>
      <p:ext uri="{BB962C8B-B14F-4D97-AF65-F5344CB8AC3E}">
        <p14:creationId xmlns:p14="http://schemas.microsoft.com/office/powerpoint/2010/main" val="801592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2">
            <a:extLst>
              <a:ext uri="{FF2B5EF4-FFF2-40B4-BE49-F238E27FC236}">
                <a16:creationId xmlns:a16="http://schemas.microsoft.com/office/drawing/2014/main" id="{009DF01F-A521-CF41-A50F-9F7AE863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4" name="Rectangle 1034">
            <a:extLst>
              <a:ext uri="{FF2B5EF4-FFF2-40B4-BE49-F238E27FC236}">
                <a16:creationId xmlns:a16="http://schemas.microsoft.com/office/drawing/2014/main" id="{890A7E10-9019-9044-B1E7-BE5BB270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5" name="Footer Placeholder 6">
            <a:extLst>
              <a:ext uri="{FF2B5EF4-FFF2-40B4-BE49-F238E27FC236}">
                <a16:creationId xmlns:a16="http://schemas.microsoft.com/office/drawing/2014/main" id="{3785745E-20E6-DB4A-872D-0519D2E3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9216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9">
            <a:extLst>
              <a:ext uri="{FF2B5EF4-FFF2-40B4-BE49-F238E27FC236}">
                <a16:creationId xmlns:a16="http://schemas.microsoft.com/office/drawing/2014/main" id="{E49D5246-BE37-1342-BD2D-904899E2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1D9B93-2F12-0E41-8867-E5D7045154F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18437" name="Title 11">
            <a:extLst>
              <a:ext uri="{FF2B5EF4-FFF2-40B4-BE49-F238E27FC236}">
                <a16:creationId xmlns:a16="http://schemas.microsoft.com/office/drawing/2014/main" id="{38C28DAE-E117-E24F-A1E8-C911F20DF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350" y="-48228"/>
            <a:ext cx="8240233" cy="1449891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Calcolatrice o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per cellulare:</a:t>
            </a:r>
            <a:b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 serve una calcolatrice scientifica</a:t>
            </a:r>
            <a:endParaRPr lang="it-IT" altLang="it-IT" sz="3600" dirty="0">
              <a:ea typeface="ＭＳ Ｐゴシック" panose="020B0600070205080204" pitchFamily="34" charset="-128"/>
            </a:endParaRPr>
          </a:p>
        </p:txBody>
      </p:sp>
      <p:sp>
        <p:nvSpPr>
          <p:cNvPr id="18439" name="TextBox 9">
            <a:extLst>
              <a:ext uri="{FF2B5EF4-FFF2-40B4-BE49-F238E27FC236}">
                <a16:creationId xmlns:a16="http://schemas.microsoft.com/office/drawing/2014/main" id="{0D49062A-B62B-7A41-86C1-2A714DC3D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80" y="4911989"/>
            <a:ext cx="3213624" cy="12926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 err="1">
                <a:latin typeface="Chalkboard" panose="03050602040202020205" pitchFamily="66" charset="77"/>
              </a:rPr>
              <a:t>App</a:t>
            </a:r>
            <a:r>
              <a:rPr lang="it-IT" altLang="it-IT" sz="2600" b="1" dirty="0">
                <a:latin typeface="Chalkboard" panose="03050602040202020205" pitchFamily="66" charset="77"/>
              </a:rPr>
              <a:t> di calcolatrice</a:t>
            </a:r>
            <a:r>
              <a:rPr lang="it-IT" altLang="it-IT" sz="2600" b="1" dirty="0">
                <a:solidFill>
                  <a:srgbClr val="FF0000"/>
                </a:solidFill>
                <a:latin typeface="Chalkboard" panose="03050602040202020205" pitchFamily="66" charset="77"/>
              </a:rPr>
              <a:t> non scientifica</a:t>
            </a:r>
            <a:r>
              <a:rPr lang="it-IT" altLang="it-IT" sz="2600" b="1" dirty="0">
                <a:latin typeface="Chalkboard" panose="03050602040202020205" pitchFamily="66" charset="77"/>
              </a:rPr>
              <a:t>:</a:t>
            </a:r>
            <a:r>
              <a:rPr lang="it-IT" altLang="it-IT" sz="2600" b="1" dirty="0">
                <a:solidFill>
                  <a:srgbClr val="FF0000"/>
                </a:solidFill>
                <a:latin typeface="Chalkboard" panose="03050602040202020205" pitchFamily="66" charset="77"/>
              </a:rPr>
              <a:t> non ha le parentesi</a:t>
            </a:r>
            <a:endParaRPr lang="it-IT" altLang="it-IT" sz="2600" b="1" dirty="0">
              <a:solidFill>
                <a:srgbClr val="0000FF"/>
              </a:solidFill>
              <a:latin typeface="Chalkboard" panose="03050602040202020205" pitchFamily="66" charset="77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BCEB4B-86E4-734D-8031-0E3472887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46"/>
          <a:stretch/>
        </p:blipFill>
        <p:spPr>
          <a:xfrm>
            <a:off x="298187" y="1734096"/>
            <a:ext cx="2930009" cy="3094030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640176AD-01F6-174B-BDC3-4997B1E12595}"/>
              </a:ext>
            </a:extLst>
          </p:cNvPr>
          <p:cNvGrpSpPr/>
          <p:nvPr/>
        </p:nvGrpSpPr>
        <p:grpSpPr>
          <a:xfrm>
            <a:off x="4373713" y="1641204"/>
            <a:ext cx="4358973" cy="4563447"/>
            <a:chOff x="4281610" y="1260988"/>
            <a:chExt cx="4358973" cy="4563447"/>
          </a:xfrm>
        </p:grpSpPr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A02C4034-46E5-6C47-9949-116105F68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1610" y="4531773"/>
              <a:ext cx="4358973" cy="1292662"/>
            </a:xfrm>
            <a:prstGeom prst="rect">
              <a:avLst/>
            </a:prstGeom>
            <a:solidFill>
              <a:srgbClr val="FFFEE8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 b="1" dirty="0" err="1">
                  <a:solidFill>
                    <a:schemeClr val="accent4"/>
                  </a:solidFill>
                  <a:latin typeface="Chalkboard" panose="03050602040202020205" pitchFamily="66" charset="77"/>
                </a:rPr>
                <a:t>App</a:t>
              </a:r>
              <a:r>
                <a:rPr lang="it-IT" altLang="it-IT" sz="2600" b="1" dirty="0">
                  <a:solidFill>
                    <a:schemeClr val="accent4"/>
                  </a:solidFill>
                  <a:latin typeface="Chalkboard" panose="03050602040202020205" pitchFamily="66" charset="77"/>
                </a:rPr>
                <a:t> di calcolatrice </a:t>
              </a:r>
              <a:r>
                <a:rPr lang="it-IT" altLang="it-IT" sz="2600" b="1" dirty="0">
                  <a:solidFill>
                    <a:srgbClr val="0000FF"/>
                  </a:solidFill>
                  <a:latin typeface="Chalkboard" panose="03050602040202020205" pitchFamily="66" charset="77"/>
                </a:rPr>
                <a:t>scientifica: ha le parentesi </a:t>
              </a:r>
              <a:r>
                <a:rPr lang="it-IT" altLang="it-IT" sz="2600" b="1" dirty="0">
                  <a:solidFill>
                    <a:schemeClr val="accent4"/>
                  </a:solidFill>
                  <a:latin typeface="Chalkboard" panose="03050602040202020205" pitchFamily="66" charset="77"/>
                </a:rPr>
                <a:t>e molte altre funzioni.</a:t>
              </a:r>
            </a:p>
          </p:txBody>
        </p: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51BEE8B2-29A5-9149-804A-E54658A2862A}"/>
                </a:ext>
              </a:extLst>
            </p:cNvPr>
            <p:cNvGrpSpPr/>
            <p:nvPr/>
          </p:nvGrpSpPr>
          <p:grpSpPr>
            <a:xfrm>
              <a:off x="4555926" y="1260988"/>
              <a:ext cx="3788828" cy="3140703"/>
              <a:chOff x="4555926" y="1260988"/>
              <a:chExt cx="3788828" cy="3140703"/>
            </a:xfrm>
          </p:grpSpPr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0580C218-AA44-DF49-A193-DB44D1DB28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5926" y="1978028"/>
                <a:ext cx="3788828" cy="2423663"/>
              </a:xfrm>
              <a:prstGeom prst="rect">
                <a:avLst/>
              </a:prstGeom>
            </p:spPr>
          </p:pic>
          <p:grpSp>
            <p:nvGrpSpPr>
              <p:cNvPr id="2" name="Gruppo 1">
                <a:extLst>
                  <a:ext uri="{FF2B5EF4-FFF2-40B4-BE49-F238E27FC236}">
                    <a16:creationId xmlns:a16="http://schemas.microsoft.com/office/drawing/2014/main" id="{6477CC55-F5F9-4646-A4B9-47B68BD0CF63}"/>
                  </a:ext>
                </a:extLst>
              </p:cNvPr>
              <p:cNvGrpSpPr/>
              <p:nvPr/>
            </p:nvGrpSpPr>
            <p:grpSpPr>
              <a:xfrm>
                <a:off x="6063009" y="1260988"/>
                <a:ext cx="1826657" cy="915009"/>
                <a:chOff x="6063009" y="1260988"/>
                <a:chExt cx="1826657" cy="915009"/>
              </a:xfrm>
            </p:grpSpPr>
            <p:sp>
              <p:nvSpPr>
                <p:cNvPr id="16" name="TextBox 9">
                  <a:extLst>
                    <a:ext uri="{FF2B5EF4-FFF2-40B4-BE49-F238E27FC236}">
                      <a16:creationId xmlns:a16="http://schemas.microsoft.com/office/drawing/2014/main" id="{D5A76ADE-58BD-CF43-84D9-23CB599150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63009" y="1260988"/>
                  <a:ext cx="1826657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800" b="1" dirty="0">
                      <a:solidFill>
                        <a:srgbClr val="0057DD"/>
                      </a:solidFill>
                      <a:latin typeface="Chalkboard" panose="03050602040202020205" pitchFamily="66" charset="77"/>
                    </a:rPr>
                    <a:t>Parentesi</a:t>
                  </a:r>
                </a:p>
              </p:txBody>
            </p:sp>
            <p:cxnSp>
              <p:nvCxnSpPr>
                <p:cNvPr id="17" name="Connettore 1 16">
                  <a:extLst>
                    <a:ext uri="{FF2B5EF4-FFF2-40B4-BE49-F238E27FC236}">
                      <a16:creationId xmlns:a16="http://schemas.microsoft.com/office/drawing/2014/main" id="{B1B3A7A3-EB25-054C-8AE8-D8CD2207A79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6745046" y="1670221"/>
                  <a:ext cx="231291" cy="505776"/>
                </a:xfrm>
                <a:prstGeom prst="line">
                  <a:avLst/>
                </a:prstGeom>
                <a:solidFill>
                  <a:schemeClr val="accent1"/>
                </a:solidFill>
                <a:ln w="50800" cap="flat" cmpd="sng" algn="ctr">
                  <a:solidFill>
                    <a:srgbClr val="0057DD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64695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2">
            <a:extLst>
              <a:ext uri="{FF2B5EF4-FFF2-40B4-BE49-F238E27FC236}">
                <a16:creationId xmlns:a16="http://schemas.microsoft.com/office/drawing/2014/main" id="{009DF01F-A521-CF41-A50F-9F7AE863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4" name="Rectangle 1034">
            <a:extLst>
              <a:ext uri="{FF2B5EF4-FFF2-40B4-BE49-F238E27FC236}">
                <a16:creationId xmlns:a16="http://schemas.microsoft.com/office/drawing/2014/main" id="{890A7E10-9019-9044-B1E7-BE5BB270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8435" name="Footer Placeholder 6">
            <a:extLst>
              <a:ext uri="{FF2B5EF4-FFF2-40B4-BE49-F238E27FC236}">
                <a16:creationId xmlns:a16="http://schemas.microsoft.com/office/drawing/2014/main" id="{3785745E-20E6-DB4A-872D-0519D2E3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9">
            <a:extLst>
              <a:ext uri="{FF2B5EF4-FFF2-40B4-BE49-F238E27FC236}">
                <a16:creationId xmlns:a16="http://schemas.microsoft.com/office/drawing/2014/main" id="{E49D5246-BE37-1342-BD2D-904899E2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1D9B93-2F12-0E41-8867-E5D7045154F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18437" name="Title 11">
            <a:extLst>
              <a:ext uri="{FF2B5EF4-FFF2-40B4-BE49-F238E27FC236}">
                <a16:creationId xmlns:a16="http://schemas.microsoft.com/office/drawing/2014/main" id="{38C28DAE-E117-E24F-A1E8-C911F20DF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781" y="542205"/>
            <a:ext cx="8880438" cy="863600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Alcune caratteristiche delle calcolatrici</a:t>
            </a:r>
            <a:endParaRPr lang="it-IT" altLang="it-IT" sz="3600" dirty="0">
              <a:ea typeface="ＭＳ Ｐゴシック" panose="020B0600070205080204" pitchFamily="34" charset="-128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864869ED-0884-A24E-A212-2214D8122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342" y="2274004"/>
            <a:ext cx="562565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Chalkboard" panose="03050602040202020205" pitchFamily="66" charset="77"/>
            </a:endParaRPr>
          </a:p>
          <a:p>
            <a:pPr marL="319088" indent="-2778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it-IT" altLang="it-IT" sz="2600" b="1" dirty="0">
                <a:latin typeface="Chalkboard" panose="03050602040202020205" pitchFamily="66" charset="77"/>
              </a:rPr>
              <a:t>Il display mostra un numero finito di cifre (da 8 a 15);</a:t>
            </a:r>
          </a:p>
          <a:p>
            <a:pPr marL="319088" indent="-2778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it-IT" altLang="it-IT" sz="2600" b="1" dirty="0">
                <a:latin typeface="Chalkboard" panose="03050602040202020205" pitchFamily="66" charset="77"/>
              </a:rPr>
              <a:t>Il numero da mostrare viene approssimato, se ha più cifre di quelle del display;</a:t>
            </a:r>
          </a:p>
          <a:p>
            <a:pPr marL="319088" indent="-27781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it-IT" altLang="it-IT" sz="2600" b="1" dirty="0">
                <a:latin typeface="Chalkboard" panose="03050602040202020205" pitchFamily="66" charset="77"/>
              </a:rPr>
              <a:t>Il punto è al posto della virgola.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67B872E-BB99-A94E-88BF-D05500BDB8CE}"/>
              </a:ext>
            </a:extLst>
          </p:cNvPr>
          <p:cNvGrpSpPr/>
          <p:nvPr/>
        </p:nvGrpSpPr>
        <p:grpSpPr>
          <a:xfrm>
            <a:off x="710013" y="1694280"/>
            <a:ext cx="2894424" cy="4253023"/>
            <a:chOff x="710013" y="1683522"/>
            <a:chExt cx="2894424" cy="4253023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BC676280-A904-374A-83D9-BAFDBE9EF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13" y="1683522"/>
              <a:ext cx="2389973" cy="4253023"/>
            </a:xfrm>
            <a:prstGeom prst="rect">
              <a:avLst/>
            </a:prstGeom>
          </p:spPr>
        </p:pic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0B28D5A3-7D1D-9E4C-8697-CDE20D6FCC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47507" y="2179674"/>
              <a:ext cx="956930" cy="446568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A0A00513-F534-424D-870A-FA9855D0EE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92865" y="2333394"/>
              <a:ext cx="2211572" cy="229239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9515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2">
            <a:extLst>
              <a:ext uri="{FF2B5EF4-FFF2-40B4-BE49-F238E27FC236}">
                <a16:creationId xmlns:a16="http://schemas.microsoft.com/office/drawing/2014/main" id="{8CCF1036-C36B-6A44-A3D4-2EB30D72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8" name="Rectangle 1034">
            <a:extLst>
              <a:ext uri="{FF2B5EF4-FFF2-40B4-BE49-F238E27FC236}">
                <a16:creationId xmlns:a16="http://schemas.microsoft.com/office/drawing/2014/main" id="{C0AF196F-3645-6B44-96DE-13B701C3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9" name="Footer Placeholder 6">
            <a:extLst>
              <a:ext uri="{FF2B5EF4-FFF2-40B4-BE49-F238E27FC236}">
                <a16:creationId xmlns:a16="http://schemas.microsoft.com/office/drawing/2014/main" id="{6B0A40E7-6EBA-BA4F-881F-329CD294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230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9460" name="Slide Number Placeholder 9">
            <a:extLst>
              <a:ext uri="{FF2B5EF4-FFF2-40B4-BE49-F238E27FC236}">
                <a16:creationId xmlns:a16="http://schemas.microsoft.com/office/drawing/2014/main" id="{71E8FC9F-A7DC-6C48-9A12-2D725652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EDC70-D9D6-BE47-8A89-36A86D7C1B63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ADE7FBFB-7772-BD4D-A04A-D77E810F0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06" y="548640"/>
            <a:ext cx="8240233" cy="9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pPr algn="ctr"/>
            <a:r>
              <a:rPr lang="it-IT" altLang="it-IT" sz="3600" b="1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Calcolo di espressioni frazionarie con calcolatrice o con cellulare + </a:t>
            </a:r>
            <a:r>
              <a:rPr lang="it-IT" altLang="it-IT" sz="3600" b="1" kern="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app</a:t>
            </a:r>
            <a:br>
              <a:rPr lang="it-IT" altLang="it-IT" sz="3600" b="1" i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endParaRPr lang="it-IT" altLang="it-IT" sz="3600" kern="0" dirty="0">
              <a:ea typeface="ＭＳ Ｐゴシック" panose="020B0600070205080204" pitchFamily="34" charset="-128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4FD9028-D859-294C-B75A-F0FC97687BED}"/>
              </a:ext>
            </a:extLst>
          </p:cNvPr>
          <p:cNvGrpSpPr/>
          <p:nvPr/>
        </p:nvGrpSpPr>
        <p:grpSpPr>
          <a:xfrm>
            <a:off x="360506" y="1372660"/>
            <a:ext cx="8928848" cy="4692858"/>
            <a:chOff x="360506" y="1372660"/>
            <a:chExt cx="8928848" cy="4692858"/>
          </a:xfrm>
        </p:grpSpPr>
        <p:sp>
          <p:nvSpPr>
            <p:cNvPr id="19463" name="TextBox 9">
              <a:extLst>
                <a:ext uri="{FF2B5EF4-FFF2-40B4-BE49-F238E27FC236}">
                  <a16:creationId xmlns:a16="http://schemas.microsoft.com/office/drawing/2014/main" id="{8C9933A4-3C5E-FD4A-80D3-1A9A28E3A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06" y="1372660"/>
              <a:ext cx="8928848" cy="298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solidFill>
                    <a:srgbClr val="055EF0"/>
                  </a:solidFill>
                  <a:latin typeface="Chalkboard" panose="03050602040202020205" pitchFamily="66" charset="77"/>
                </a:rPr>
                <a:t>Un primo tipo di calcolatrice molto diffuso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800" b="1" dirty="0">
                <a:solidFill>
                  <a:srgbClr val="FF0000"/>
                </a:solidFill>
                <a:latin typeface="Chalkboard" panose="03050602040202020205" pitchFamily="66" charset="77"/>
              </a:endParaRPr>
            </a:p>
            <a:p>
              <a:pPr marL="514350" indent="-514350" eaLnBrk="1" hangingPunct="1">
                <a:spcBef>
                  <a:spcPct val="0"/>
                </a:spcBef>
                <a:buFont typeface="+mj-lt"/>
                <a:buAutoNum type="alphaUcPeriod"/>
              </a:pPr>
              <a:r>
                <a:rPr lang="it-IT" altLang="it-IT" sz="2800" b="1" dirty="0">
                  <a:solidFill>
                    <a:srgbClr val="107768"/>
                  </a:solidFill>
                  <a:latin typeface="Chalkboard" panose="03050602040202020205" pitchFamily="66" charset="77"/>
                </a:rPr>
                <a:t>La calcolatrice non lavora con frazioni, ma solo con numeri decimali finiti.</a:t>
              </a:r>
            </a:p>
            <a:p>
              <a:pPr eaLnBrk="1" hangingPunct="1">
                <a:spcBef>
                  <a:spcPct val="0"/>
                </a:spcBef>
                <a:buNone/>
              </a:pPr>
              <a:endParaRPr lang="it-IT" altLang="it-IT" sz="800" b="1" dirty="0">
                <a:latin typeface="Chalkboard" panose="03050602040202020205" pitchFamily="66" charset="7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Chalkboard" panose="03050602040202020205" pitchFamily="66" charset="77"/>
                </a:rPr>
                <a:t>Perciò non posso inserire un’espressione frazionaria, ma devo riscriverla come divisione, con </a:t>
              </a:r>
              <a:r>
                <a:rPr lang="it-IT" altLang="it-IT" sz="2800" b="1" dirty="0">
                  <a:solidFill>
                    <a:srgbClr val="0000FF"/>
                  </a:solidFill>
                  <a:latin typeface="Chalkboard" panose="03050602040202020205" pitchFamily="66" charset="77"/>
                </a:rPr>
                <a:t>÷</a:t>
              </a:r>
              <a:r>
                <a:rPr lang="it-IT" altLang="it-IT" sz="2800" b="1" dirty="0">
                  <a:latin typeface="Chalkboard" panose="03050602040202020205" pitchFamily="66" charset="77"/>
                </a:rPr>
                <a:t> e parentesi.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E8FBD203-B644-2148-9D9A-55DE28358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" t="44920" r="587" b="21211"/>
            <a:stretch/>
          </p:blipFill>
          <p:spPr>
            <a:xfrm>
              <a:off x="1239660" y="4625518"/>
              <a:ext cx="2376000" cy="1440000"/>
            </a:xfrm>
            <a:prstGeom prst="rect">
              <a:avLst/>
            </a:prstGeom>
          </p:spPr>
        </p:pic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id="{D432320E-841E-E64F-853D-5844C6531D1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46567" y="4090669"/>
              <a:ext cx="2701719" cy="1747281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6" name="Connettore 1 15">
              <a:extLst>
                <a:ext uri="{FF2B5EF4-FFF2-40B4-BE49-F238E27FC236}">
                  <a16:creationId xmlns:a16="http://schemas.microsoft.com/office/drawing/2014/main" id="{69052035-7A52-484F-8396-5CC144AC868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237592" y="4152452"/>
              <a:ext cx="333486" cy="76379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C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8439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2">
            <a:extLst>
              <a:ext uri="{FF2B5EF4-FFF2-40B4-BE49-F238E27FC236}">
                <a16:creationId xmlns:a16="http://schemas.microsoft.com/office/drawing/2014/main" id="{9409D016-16F7-444C-A348-26FFF21B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3554" name="Rectangle 1034">
            <a:extLst>
              <a:ext uri="{FF2B5EF4-FFF2-40B4-BE49-F238E27FC236}">
                <a16:creationId xmlns:a16="http://schemas.microsoft.com/office/drawing/2014/main" id="{C9170E19-AEF1-174A-92CA-78421655A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3555" name="Footer Placeholder 6">
            <a:extLst>
              <a:ext uri="{FF2B5EF4-FFF2-40B4-BE49-F238E27FC236}">
                <a16:creationId xmlns:a16="http://schemas.microsoft.com/office/drawing/2014/main" id="{05C67112-F092-D54C-9C2D-57E94CC4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3556" name="Slide Number Placeholder 9">
            <a:extLst>
              <a:ext uri="{FF2B5EF4-FFF2-40B4-BE49-F238E27FC236}">
                <a16:creationId xmlns:a16="http://schemas.microsoft.com/office/drawing/2014/main" id="{31625D7C-4057-6E47-BB09-D934E915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6AF227-C26E-DB4E-BC7D-CA745145CFC0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3557" name="Title 11">
            <a:extLst>
              <a:ext uri="{FF2B5EF4-FFF2-40B4-BE49-F238E27FC236}">
                <a16:creationId xmlns:a16="http://schemas.microsoft.com/office/drawing/2014/main" id="{0A8901BD-500E-FA4B-BC68-55D296D9E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57150"/>
            <a:ext cx="8788400" cy="863600"/>
          </a:xfrm>
        </p:spPr>
        <p:txBody>
          <a:bodyPr/>
          <a:lstStyle/>
          <a:p>
            <a:pPr algn="ctr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Divisioni con la calcolatrice</a:t>
            </a:r>
          </a:p>
        </p:txBody>
      </p:sp>
      <p:sp>
        <p:nvSpPr>
          <p:cNvPr id="23558" name="TextBox 7">
            <a:extLst>
              <a:ext uri="{FF2B5EF4-FFF2-40B4-BE49-F238E27FC236}">
                <a16:creationId xmlns:a16="http://schemas.microsoft.com/office/drawing/2014/main" id="{6746AE2B-F119-824A-8FE1-7C4CAB4E6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92" y="965200"/>
            <a:ext cx="9014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In quali casi la calcolatrice A dà un risultato esatto?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2C6367D-9FA5-524A-B2A9-6A77E3565331}"/>
              </a:ext>
            </a:extLst>
          </p:cNvPr>
          <p:cNvGrpSpPr/>
          <p:nvPr/>
        </p:nvGrpSpPr>
        <p:grpSpPr>
          <a:xfrm>
            <a:off x="317500" y="1624083"/>
            <a:ext cx="8553450" cy="4485884"/>
            <a:chOff x="317500" y="1624083"/>
            <a:chExt cx="8553450" cy="4485884"/>
          </a:xfrm>
        </p:grpSpPr>
        <p:sp>
          <p:nvSpPr>
            <p:cNvPr id="23566" name="TextBox 46">
              <a:extLst>
                <a:ext uri="{FF2B5EF4-FFF2-40B4-BE49-F238E27FC236}">
                  <a16:creationId xmlns:a16="http://schemas.microsoft.com/office/drawing/2014/main" id="{AAFEECBA-5FE1-A048-96E7-7A91845FA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405" y="5155860"/>
              <a:ext cx="829118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Il quoziente NON è periodico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00FF"/>
                  </a:solidFill>
                  <a:latin typeface="Chalkboard" panose="03050602040202020205" pitchFamily="66" charset="77"/>
                </a:rPr>
                <a:t>Il numero di cifre del display è sufficiente</a:t>
              </a: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975BF2CE-EB09-6342-AF06-63B915DAE49E}"/>
                </a:ext>
              </a:extLst>
            </p:cNvPr>
            <p:cNvGrpSpPr/>
            <p:nvPr/>
          </p:nvGrpSpPr>
          <p:grpSpPr>
            <a:xfrm>
              <a:off x="317500" y="1624083"/>
              <a:ext cx="8553450" cy="4008830"/>
              <a:chOff x="317500" y="1624083"/>
              <a:chExt cx="8553450" cy="4008830"/>
            </a:xfrm>
          </p:grpSpPr>
          <p:sp>
            <p:nvSpPr>
              <p:cNvPr id="23559" name="TextBox 8">
                <a:extLst>
                  <a:ext uri="{FF2B5EF4-FFF2-40B4-BE49-F238E27FC236}">
                    <a16:creationId xmlns:a16="http://schemas.microsoft.com/office/drawing/2014/main" id="{7C1E0FB8-B6A9-FC4A-9EF4-D2F70666A1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7300" y="2350689"/>
                <a:ext cx="1296988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800" b="1"/>
                  <a:t>ESEMPI</a:t>
                </a:r>
              </a:p>
            </p:txBody>
          </p:sp>
          <p:pic>
            <p:nvPicPr>
              <p:cNvPr id="23560" name="Picture 36" descr="Immagine 9.png">
                <a:extLst>
                  <a:ext uri="{FF2B5EF4-FFF2-40B4-BE49-F238E27FC236}">
                    <a16:creationId xmlns:a16="http://schemas.microsoft.com/office/drawing/2014/main" id="{DFA84413-DA8B-5F46-A31C-ECADA0F73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00" y="2104626"/>
                <a:ext cx="8553450" cy="272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3BD056-5442-F948-A250-D1495938F0B0}"/>
                  </a:ext>
                </a:extLst>
              </p:cNvPr>
              <p:cNvSpPr txBox="1"/>
              <p:nvPr/>
            </p:nvSpPr>
            <p:spPr>
              <a:xfrm>
                <a:off x="571500" y="4299460"/>
                <a:ext cx="2667000" cy="646113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it-IT" altLang="it-IT" sz="1800" b="1" dirty="0"/>
                  <a:t>Denominatore composto solo con 2 o 5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55B152CF-0969-2945-BB40-D03C03DAAC3C}"/>
                  </a:ext>
                </a:extLst>
              </p:cNvPr>
              <p:cNvCxnSpPr>
                <a:stCxn id="38" idx="3"/>
              </p:cNvCxnSpPr>
              <p:nvPr/>
            </p:nvCxnSpPr>
            <p:spPr bwMode="auto">
              <a:xfrm flipV="1">
                <a:off x="3238500" y="4553460"/>
                <a:ext cx="863600" cy="69850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931846-40A7-F84F-937D-50B5DFDC1BCF}"/>
                  </a:ext>
                </a:extLst>
              </p:cNvPr>
              <p:cNvSpPr txBox="1"/>
              <p:nvPr/>
            </p:nvSpPr>
            <p:spPr>
              <a:xfrm>
                <a:off x="5985835" y="4338438"/>
                <a:ext cx="2698750" cy="64611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non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it-IT" altLang="it-IT" sz="1800" b="1"/>
                  <a:t>Quoziente decimale finito</a:t>
                </a:r>
              </a:p>
              <a:p>
                <a:pPr algn="ctr" eaLnBrk="1" hangingPunct="1">
                  <a:defRPr/>
                </a:pPr>
                <a:r>
                  <a:rPr lang="it-IT" altLang="it-IT" sz="1800" b="1"/>
                  <a:t>scritto con 10 cifre</a:t>
                </a: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451F9A49-F77B-0147-9762-CED1925A1A7B}"/>
                  </a:ext>
                </a:extLst>
              </p:cNvPr>
              <p:cNvCxnSpPr/>
              <p:nvPr/>
            </p:nvCxnSpPr>
            <p:spPr bwMode="auto">
              <a:xfrm rot="10800000">
                <a:off x="6455735" y="4008238"/>
                <a:ext cx="1536700" cy="330200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76752B54-F8CF-5047-8F92-C20414F4527C}"/>
                  </a:ext>
                </a:extLst>
              </p:cNvPr>
              <p:cNvCxnSpPr/>
              <p:nvPr/>
            </p:nvCxnSpPr>
            <p:spPr bwMode="auto">
              <a:xfrm rot="16200000" flipV="1">
                <a:off x="6570035" y="2890638"/>
                <a:ext cx="1752600" cy="1143000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A42DB436-7134-AE40-94C2-EDADA08E7A30}"/>
                  </a:ext>
                </a:extLst>
              </p:cNvPr>
              <p:cNvSpPr/>
              <p:nvPr/>
            </p:nvSpPr>
            <p:spPr>
              <a:xfrm>
                <a:off x="3256298" y="1624083"/>
                <a:ext cx="15392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it-IT" alt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ESEMPI</a:t>
                </a:r>
              </a:p>
            </p:txBody>
          </p: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7C90BCC-10AF-B64E-8D71-87A8057EC6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56298" y="4917416"/>
                <a:ext cx="656483" cy="390315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9" name="Connettore 1 18">
                <a:extLst>
                  <a:ext uri="{FF2B5EF4-FFF2-40B4-BE49-F238E27FC236}">
                    <a16:creationId xmlns:a16="http://schemas.microsoft.com/office/drawing/2014/main" id="{BE49CFDA-8A4E-E14F-9A8D-5FF00710A4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837274" y="5017427"/>
                <a:ext cx="148562" cy="615486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000FF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11014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32">
            <a:extLst>
              <a:ext uri="{FF2B5EF4-FFF2-40B4-BE49-F238E27FC236}">
                <a16:creationId xmlns:a16="http://schemas.microsoft.com/office/drawing/2014/main" id="{65CB3C70-83D5-644F-9B30-21EA3AA3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4578" name="Rectangle 1034">
            <a:extLst>
              <a:ext uri="{FF2B5EF4-FFF2-40B4-BE49-F238E27FC236}">
                <a16:creationId xmlns:a16="http://schemas.microsoft.com/office/drawing/2014/main" id="{9B9FFF91-8374-3145-92C5-C830C3AB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4579" name="Footer Placeholder 6">
            <a:extLst>
              <a:ext uri="{FF2B5EF4-FFF2-40B4-BE49-F238E27FC236}">
                <a16:creationId xmlns:a16="http://schemas.microsoft.com/office/drawing/2014/main" id="{D8ABF3EC-8D30-4D4C-8738-B44637EB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4580" name="Slide Number Placeholder 9">
            <a:extLst>
              <a:ext uri="{FF2B5EF4-FFF2-40B4-BE49-F238E27FC236}">
                <a16:creationId xmlns:a16="http://schemas.microsoft.com/office/drawing/2014/main" id="{B3A98B93-7CE5-3845-AB8C-0FDEF3D1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FD21AE-0BB2-4D46-AD5B-15F5C63F12E0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4581" name="Title 11">
            <a:extLst>
              <a:ext uri="{FF2B5EF4-FFF2-40B4-BE49-F238E27FC236}">
                <a16:creationId xmlns:a16="http://schemas.microsoft.com/office/drawing/2014/main" id="{1856ED0A-1649-E84F-9567-C19347768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606" y="211137"/>
            <a:ext cx="8788400" cy="863600"/>
          </a:xfrm>
        </p:spPr>
        <p:txBody>
          <a:bodyPr/>
          <a:lstStyle/>
          <a:p>
            <a:pPr algn="ctr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Divisioni con la calcolatrice</a:t>
            </a:r>
          </a:p>
        </p:txBody>
      </p:sp>
      <p:sp>
        <p:nvSpPr>
          <p:cNvPr id="24582" name="TextBox 7">
            <a:extLst>
              <a:ext uri="{FF2B5EF4-FFF2-40B4-BE49-F238E27FC236}">
                <a16:creationId xmlns:a16="http://schemas.microsoft.com/office/drawing/2014/main" id="{C66EFA18-ACC2-2E4B-BD9E-914DD450A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042" y="988699"/>
            <a:ext cx="4698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Se il risultato è periodico?</a:t>
            </a:r>
          </a:p>
        </p:txBody>
      </p:sp>
      <p:sp>
        <p:nvSpPr>
          <p:cNvPr id="24583" name="TextBox 8">
            <a:extLst>
              <a:ext uri="{FF2B5EF4-FFF2-40B4-BE49-F238E27FC236}">
                <a16:creationId xmlns:a16="http://schemas.microsoft.com/office/drawing/2014/main" id="{8F85C6C6-9911-D74C-830E-E69D49539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754071"/>
            <a:ext cx="1539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</a:t>
            </a:r>
          </a:p>
        </p:txBody>
      </p:sp>
      <p:sp>
        <p:nvSpPr>
          <p:cNvPr id="24584" name="TextBox 46">
            <a:extLst>
              <a:ext uri="{FF2B5EF4-FFF2-40B4-BE49-F238E27FC236}">
                <a16:creationId xmlns:a16="http://schemas.microsoft.com/office/drawing/2014/main" id="{48F6E524-E7CB-0D46-AE6A-55A512C8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" y="5337188"/>
            <a:ext cx="8729331" cy="523220"/>
          </a:xfrm>
          <a:prstGeom prst="rect">
            <a:avLst/>
          </a:prstGeom>
          <a:solidFill>
            <a:srgbClr val="FFFEE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55EF0"/>
                </a:solidFill>
                <a:latin typeface="Chalkboard" panose="03050602040202020205" pitchFamily="66" charset="77"/>
              </a:rPr>
              <a:t>La calcolatrice dà un RISULTATO APPROSSIMATO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6666FC57-8A31-FB42-B9CE-4E5B07D5AC4C}"/>
              </a:ext>
            </a:extLst>
          </p:cNvPr>
          <p:cNvGrpSpPr/>
          <p:nvPr/>
        </p:nvGrpSpPr>
        <p:grpSpPr>
          <a:xfrm>
            <a:off x="730250" y="2135071"/>
            <a:ext cx="7631113" cy="2863850"/>
            <a:chOff x="730250" y="2135071"/>
            <a:chExt cx="7631113" cy="2863850"/>
          </a:xfrm>
        </p:grpSpPr>
        <p:pic>
          <p:nvPicPr>
            <p:cNvPr id="24585" name="Picture 15" descr="Immagine 4.png">
              <a:extLst>
                <a:ext uri="{FF2B5EF4-FFF2-40B4-BE49-F238E27FC236}">
                  <a16:creationId xmlns:a16="http://schemas.microsoft.com/office/drawing/2014/main" id="{11958950-20F8-C546-8B28-E7AA157CD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50" y="2268421"/>
              <a:ext cx="7631113" cy="273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C4423D-3684-274E-BD99-57D7091466BB}"/>
                </a:ext>
              </a:extLst>
            </p:cNvPr>
            <p:cNvSpPr txBox="1"/>
            <p:nvPr/>
          </p:nvSpPr>
          <p:spPr>
            <a:xfrm>
              <a:off x="3378200" y="4332171"/>
              <a:ext cx="2667000" cy="646113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it-IT" altLang="it-IT" sz="1800" b="1"/>
                <a:t>Denominatore </a:t>
              </a:r>
              <a:r>
                <a:rPr lang="it-IT" altLang="it-IT" sz="1800" b="1">
                  <a:solidFill>
                    <a:srgbClr val="FF0000"/>
                  </a:solidFill>
                </a:rPr>
                <a:t>NON</a:t>
              </a:r>
              <a:r>
                <a:rPr lang="it-IT" altLang="it-IT" sz="1800" b="1"/>
                <a:t> composto solo con 2 o 5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5EE69D3-A5C8-774A-A8CB-AB0F6949877B}"/>
                </a:ext>
              </a:extLst>
            </p:cNvPr>
            <p:cNvCxnSpPr>
              <a:stCxn id="17" idx="1"/>
            </p:cNvCxnSpPr>
            <p:nvPr/>
          </p:nvCxnSpPr>
          <p:spPr bwMode="auto">
            <a:xfrm rot="10800000">
              <a:off x="2997200" y="4090871"/>
              <a:ext cx="381000" cy="56515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E25FCF-E7D8-A24C-A321-0BFF22EA95F2}"/>
                </a:ext>
              </a:extLst>
            </p:cNvPr>
            <p:cNvCxnSpPr>
              <a:stCxn id="17" idx="3"/>
            </p:cNvCxnSpPr>
            <p:nvPr/>
          </p:nvCxnSpPr>
          <p:spPr bwMode="auto">
            <a:xfrm flipV="1">
              <a:off x="6045200" y="4116271"/>
              <a:ext cx="330200" cy="53975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50F96A-B7DE-9F47-A747-22D06FB82C4E}"/>
                </a:ext>
              </a:extLst>
            </p:cNvPr>
            <p:cNvSpPr txBox="1"/>
            <p:nvPr/>
          </p:nvSpPr>
          <p:spPr>
            <a:xfrm>
              <a:off x="3435350" y="2135071"/>
              <a:ext cx="2974975" cy="369888"/>
            </a:xfrm>
            <a:prstGeom prst="rect">
              <a:avLst/>
            </a:prstGeom>
            <a:solidFill>
              <a:schemeClr val="accent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it-IT" altLang="it-IT" sz="1800" b="1"/>
                <a:t>QUOZIENTE PERIODICO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7CCFA01-B7FE-6047-8166-3C0FEE7D0F10}"/>
                </a:ext>
              </a:extLst>
            </p:cNvPr>
            <p:cNvCxnSpPr/>
            <p:nvPr/>
          </p:nvCxnSpPr>
          <p:spPr bwMode="auto">
            <a:xfrm>
              <a:off x="6409532" y="2509721"/>
              <a:ext cx="1562100" cy="69215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B0AFCFB-0724-7C43-84F0-AACDA9A016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35350" y="2504959"/>
              <a:ext cx="1187450" cy="696912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7448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EF64688-62C7-D048-9791-486EADD72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3162"/>
            <a:ext cx="8288767" cy="7620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Come approssima la calcolatrice?</a:t>
            </a:r>
          </a:p>
        </p:txBody>
      </p:sp>
      <p:sp>
        <p:nvSpPr>
          <p:cNvPr id="25602" name="Slide Number Placeholder 8">
            <a:extLst>
              <a:ext uri="{FF2B5EF4-FFF2-40B4-BE49-F238E27FC236}">
                <a16:creationId xmlns:a16="http://schemas.microsoft.com/office/drawing/2014/main" id="{7CB69559-0596-014D-9EB3-22BE0A53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2D1F7-3FF9-CB44-ABFA-53AD1E0B2392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5603" name="Footer Placeholder 9">
            <a:extLst>
              <a:ext uri="{FF2B5EF4-FFF2-40B4-BE49-F238E27FC236}">
                <a16:creationId xmlns:a16="http://schemas.microsoft.com/office/drawing/2014/main" id="{6EFF4854-D8DB-A747-A23A-ABEBF069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3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9EAF489-BD87-854F-93CB-4EF96F1FC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63" y="180002"/>
            <a:ext cx="8890000" cy="8382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Dai numeri naturali alle frazioni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1A440A84-D0E2-F848-A354-C47F705E9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E339CDFA-3251-5443-BC7B-9EE83CE67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5" name="Footer Placeholder 6">
            <a:extLst>
              <a:ext uri="{FF2B5EF4-FFF2-40B4-BE49-F238E27FC236}">
                <a16:creationId xmlns:a16="http://schemas.microsoft.com/office/drawing/2014/main" id="{5D4221B3-8610-F249-9D64-A9C0C96C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15366" name="Slide Number Placeholder 7">
            <a:extLst>
              <a:ext uri="{FF2B5EF4-FFF2-40B4-BE49-F238E27FC236}">
                <a16:creationId xmlns:a16="http://schemas.microsoft.com/office/drawing/2014/main" id="{1C58F1B9-011A-9F4B-A16B-2E36E1F8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C4653D-25EA-0540-817C-A11191139DAA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248C74D-9E69-5146-9E90-A7B4632252B6}"/>
              </a:ext>
            </a:extLst>
          </p:cNvPr>
          <p:cNvGrpSpPr/>
          <p:nvPr/>
        </p:nvGrpSpPr>
        <p:grpSpPr>
          <a:xfrm>
            <a:off x="313018" y="944828"/>
            <a:ext cx="8830982" cy="5117607"/>
            <a:chOff x="313018" y="944828"/>
            <a:chExt cx="8830982" cy="5117607"/>
          </a:xfrm>
        </p:grpSpPr>
        <p:sp>
          <p:nvSpPr>
            <p:cNvPr id="15367" name="Rectangle 9">
              <a:extLst>
                <a:ext uri="{FF2B5EF4-FFF2-40B4-BE49-F238E27FC236}">
                  <a16:creationId xmlns:a16="http://schemas.microsoft.com/office/drawing/2014/main" id="{50FF71A0-B355-464D-8AE8-743E6C0DF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7374" y="1261027"/>
              <a:ext cx="64897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I  numeri naturali sono i primi numeri che hai incontrato, quando hai cominciato a contare con le dita. </a:t>
              </a:r>
            </a:p>
          </p:txBody>
        </p:sp>
        <p:pic>
          <p:nvPicPr>
            <p:cNvPr id="15368" name="Picture 10" descr="contare1.jpg">
              <a:extLst>
                <a:ext uri="{FF2B5EF4-FFF2-40B4-BE49-F238E27FC236}">
                  <a16:creationId xmlns:a16="http://schemas.microsoft.com/office/drawing/2014/main" id="{204FF466-F681-9F47-8F65-3876B3463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395" y="944828"/>
              <a:ext cx="1441208" cy="18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0" descr="Negativi2a.jpg">
              <a:extLst>
                <a:ext uri="{FF2B5EF4-FFF2-40B4-BE49-F238E27FC236}">
                  <a16:creationId xmlns:a16="http://schemas.microsoft.com/office/drawing/2014/main" id="{E07CC54C-87DE-FF46-8B62-6CC1C0A11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31"/>
            <a:stretch>
              <a:fillRect/>
            </a:stretch>
          </p:blipFill>
          <p:spPr bwMode="auto">
            <a:xfrm>
              <a:off x="4093618" y="3700615"/>
              <a:ext cx="2993109" cy="105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Rectangle 10">
              <a:extLst>
                <a:ext uri="{FF2B5EF4-FFF2-40B4-BE49-F238E27FC236}">
                  <a16:creationId xmlns:a16="http://schemas.microsoft.com/office/drawing/2014/main" id="{DF343F8F-6B02-9F43-8D50-174BD40A0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427" y="2624847"/>
              <a:ext cx="658857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  vuoi eseguire tutte le sottrazioni.</a:t>
              </a:r>
            </a:p>
            <a:p>
              <a:pPr eaLnBrk="1" hangingPunct="1"/>
              <a:r>
                <a:rPr lang="it-IT" alt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Perciò hai bisogno dei numeri interi. </a:t>
              </a: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AECE32DB-CC56-4E4E-8C3E-BC199C208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034" y="5370588"/>
              <a:ext cx="59125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Perciò hai bisogno delle frazioni.</a:t>
              </a: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C4E1D9BF-C4E0-CD4C-B194-E28CE5972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034" y="4937993"/>
              <a:ext cx="59955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Poi vuoi eseguire tutte le divisioni</a:t>
              </a:r>
            </a:p>
          </p:txBody>
        </p:sp>
        <p:pic>
          <p:nvPicPr>
            <p:cNvPr id="14" name="Picture 13" descr="Frazioni_fig1.jpg">
              <a:extLst>
                <a:ext uri="{FF2B5EF4-FFF2-40B4-BE49-F238E27FC236}">
                  <a16:creationId xmlns:a16="http://schemas.microsoft.com/office/drawing/2014/main" id="{1F3001BB-1FEC-B840-BDEA-F3B5B1D1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18" y="3999452"/>
              <a:ext cx="2320856" cy="206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EF64688-62C7-D048-9791-486EADD72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68300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Troncare</a:t>
            </a:r>
          </a:p>
        </p:txBody>
      </p:sp>
      <p:sp>
        <p:nvSpPr>
          <p:cNvPr id="25602" name="Slide Number Placeholder 8">
            <a:extLst>
              <a:ext uri="{FF2B5EF4-FFF2-40B4-BE49-F238E27FC236}">
                <a16:creationId xmlns:a16="http://schemas.microsoft.com/office/drawing/2014/main" id="{7CB69559-0596-014D-9EB3-22BE0A53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2D1F7-3FF9-CB44-ABFA-53AD1E0B2392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5603" name="Footer Placeholder 9">
            <a:extLst>
              <a:ext uri="{FF2B5EF4-FFF2-40B4-BE49-F238E27FC236}">
                <a16:creationId xmlns:a16="http://schemas.microsoft.com/office/drawing/2014/main" id="{6EFF4854-D8DB-A747-A23A-ABEBF069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5604" name="TextBox 6">
            <a:extLst>
              <a:ext uri="{FF2B5EF4-FFF2-40B4-BE49-F238E27FC236}">
                <a16:creationId xmlns:a16="http://schemas.microsoft.com/office/drawing/2014/main" id="{A6CA376F-AEB4-1B48-AD1D-526905FD4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8686800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Eseguo con la calcolatrice 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 : 3  </a:t>
            </a: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 ottengo  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0,3333</a:t>
            </a:r>
            <a:endParaRPr lang="it-IT" altLang="it-IT" sz="800" dirty="0">
              <a:latin typeface="Times New Roman" panose="02020603050405020304" pitchFamily="18" charset="0"/>
            </a:endParaRPr>
          </a:p>
        </p:txBody>
      </p:sp>
      <p:pic>
        <p:nvPicPr>
          <p:cNvPr id="25605" name="Picture 7" descr="tagliare-albero3.jpg">
            <a:extLst>
              <a:ext uri="{FF2B5EF4-FFF2-40B4-BE49-F238E27FC236}">
                <a16:creationId xmlns:a16="http://schemas.microsoft.com/office/drawing/2014/main" id="{0867AF2E-CA2C-8146-A02E-C1F197EC6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1879600"/>
            <a:ext cx="2879725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9">
            <a:extLst>
              <a:ext uri="{FF2B5EF4-FFF2-40B4-BE49-F238E27FC236}">
                <a16:creationId xmlns:a16="http://schemas.microsoft.com/office/drawing/2014/main" id="{8D189C08-F917-5640-B00E-334AE82E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57400"/>
            <a:ext cx="4267200" cy="369331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00FF"/>
                </a:solidFill>
                <a:cs typeface="Arial Narrow" panose="020B0604020202020204" pitchFamily="34" charset="0"/>
              </a:rPr>
              <a:t>Questo è chiaro: </a:t>
            </a:r>
            <a:r>
              <a:rPr lang="it-IT" altLang="it-IT" sz="2600" b="1" dirty="0">
                <a:cs typeface="Arial Narrow" panose="020B0604020202020204" pitchFamily="34" charset="0"/>
              </a:rPr>
              <a:t>sappiamo che il decimale ha infiniti 3 dopo la virgola, ma la calcolatrice può mostrare solo le prime cifre, perciò arresta la divisione quando le ha ottenute tutte.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cs typeface="Arial Narrow" panose="020B0604020202020204" pitchFamily="34" charset="0"/>
              </a:rPr>
              <a:t>Le cifre successive  non sono visualizzate, come se fossero tagliate via, o meglio </a:t>
            </a:r>
            <a:r>
              <a:rPr lang="it-IT" altLang="it-IT" sz="2600" b="1" dirty="0">
                <a:solidFill>
                  <a:srgbClr val="FF0000"/>
                </a:solidFill>
                <a:cs typeface="Arial Narrow" panose="020B0604020202020204" pitchFamily="34" charset="0"/>
              </a:rPr>
              <a:t>troncate.</a:t>
            </a:r>
          </a:p>
        </p:txBody>
      </p:sp>
    </p:spTree>
    <p:extLst>
      <p:ext uri="{BB962C8B-B14F-4D97-AF65-F5344CB8AC3E}">
        <p14:creationId xmlns:p14="http://schemas.microsoft.com/office/powerpoint/2010/main" val="4033077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EE2E4947-64A9-864D-9641-7DDF139CA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0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Arrotondare</a:t>
            </a:r>
          </a:p>
        </p:txBody>
      </p:sp>
      <p:sp>
        <p:nvSpPr>
          <p:cNvPr id="26626" name="Slide Number Placeholder 8">
            <a:extLst>
              <a:ext uri="{FF2B5EF4-FFF2-40B4-BE49-F238E27FC236}">
                <a16:creationId xmlns:a16="http://schemas.microsoft.com/office/drawing/2014/main" id="{6E9728D2-D6FF-EA4B-BC92-64DE3A2C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17CEEB-F37D-C74B-8314-EE8958F0A1B9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6627" name="Footer Placeholder 9">
            <a:extLst>
              <a:ext uri="{FF2B5EF4-FFF2-40B4-BE49-F238E27FC236}">
                <a16:creationId xmlns:a16="http://schemas.microsoft.com/office/drawing/2014/main" id="{2A2F5EE8-CEDD-1B44-B884-4BBD1D9B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6628" name="TextBox 6">
            <a:extLst>
              <a:ext uri="{FF2B5EF4-FFF2-40B4-BE49-F238E27FC236}">
                <a16:creationId xmlns:a16="http://schemas.microsoft.com/office/drawing/2014/main" id="{91013D09-CBA0-D14D-A71A-CE187AD8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57" y="866580"/>
            <a:ext cx="80010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Eseguo con la calcolatrice 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 : 3  </a:t>
            </a: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e ottengo  </a:t>
            </a: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0,6666</a:t>
            </a:r>
            <a:r>
              <a:rPr lang="it-IT" altLang="it-IT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dirty="0">
              <a:latin typeface="Times New Roman" panose="02020603050405020304" pitchFamily="18" charset="0"/>
            </a:endParaRPr>
          </a:p>
        </p:txBody>
      </p:sp>
      <p:sp>
        <p:nvSpPr>
          <p:cNvPr id="26629" name="Rectangle 9">
            <a:extLst>
              <a:ext uri="{FF2B5EF4-FFF2-40B4-BE49-F238E27FC236}">
                <a16:creationId xmlns:a16="http://schemas.microsoft.com/office/drawing/2014/main" id="{65543033-1C70-354E-99CA-6D79C3D3A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57" y="1673382"/>
            <a:ext cx="8534400" cy="261610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781300" indent="-2781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1275" indent="-41275"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FF0000"/>
                </a:solidFill>
                <a:cs typeface="Arial Narrow" panose="020B0604020202020204" pitchFamily="34" charset="0"/>
              </a:rPr>
              <a:t>Questo non è chiaro: </a:t>
            </a:r>
            <a:r>
              <a:rPr lang="it-IT" altLang="it-IT" sz="2600" b="1" dirty="0">
                <a:cs typeface="Arial Narrow" panose="020B0604020202020204" pitchFamily="34" charset="0"/>
              </a:rPr>
              <a:t>sappiamo che il decimale ha infiniti 6 dopo la virgola; non ha nessun 7! </a:t>
            </a:r>
            <a:r>
              <a:rPr lang="it-IT" altLang="it-IT" sz="2600" b="1" dirty="0">
                <a:solidFill>
                  <a:srgbClr val="0000FF"/>
                </a:solidFill>
                <a:cs typeface="Arial Narrow" panose="020B0604020202020204" pitchFamily="34" charset="0"/>
              </a:rPr>
              <a:t>Ecco la spiegazione.</a:t>
            </a:r>
          </a:p>
          <a:p>
            <a:pPr marL="41275" indent="-41275"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FF0000"/>
              </a:solidFill>
              <a:cs typeface="Arial Narrow" panose="020B0604020202020204" pitchFamily="34" charset="0"/>
            </a:endParaRPr>
          </a:p>
          <a:p>
            <a:pPr marL="55563" indent="-55563"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cs typeface="Arial Narrow" panose="020B0604020202020204" pitchFamily="34" charset="0"/>
              </a:rPr>
              <a:t>La calcolatrice ha arrotondato il numero per un motivo facile da capire se </a:t>
            </a:r>
            <a:r>
              <a:rPr lang="it-IT" altLang="it-IT" sz="2600" b="1" dirty="0">
                <a:solidFill>
                  <a:srgbClr val="0000FF"/>
                </a:solidFill>
                <a:cs typeface="Arial Narrow" panose="020B0604020202020204" pitchFamily="34" charset="0"/>
              </a:rPr>
              <a:t>pensiamo di mantenere una sola cifra decimale:</a:t>
            </a:r>
          </a:p>
          <a:p>
            <a:pPr marL="512763" indent="-331788">
              <a:spcBef>
                <a:spcPct val="0"/>
              </a:spcBef>
            </a:pPr>
            <a:r>
              <a:rPr lang="it-IT" altLang="it-IT" sz="2600" b="1" dirty="0">
                <a:cs typeface="Arial Narrow" panose="020B0604020202020204" pitchFamily="34" charset="0"/>
              </a:rPr>
              <a:t>0,66 è più vicino a 0,70 che a 0,60, quindi scrivo 0,7</a:t>
            </a:r>
          </a:p>
          <a:p>
            <a:pPr marL="512763" indent="-331788">
              <a:spcBef>
                <a:spcPct val="0"/>
              </a:spcBef>
            </a:pPr>
            <a:r>
              <a:rPr lang="it-IT" altLang="it-IT" sz="2600" b="1" dirty="0">
                <a:cs typeface="Arial Narrow" panose="020B0604020202020204" pitchFamily="34" charset="0"/>
              </a:rPr>
              <a:t>0,33 è più vicino a 0,30 che a 0,40, quindi scrivo 0,3.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BF62EF0-FC2E-F54E-BE80-AD580C187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72" y="4513206"/>
            <a:ext cx="8259856" cy="164482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59908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C04DFBE7-8CD8-AB46-8954-075BC0995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Troncare e arrotondare</a:t>
            </a:r>
          </a:p>
        </p:txBody>
      </p:sp>
      <p:sp>
        <p:nvSpPr>
          <p:cNvPr id="27650" name="Slide Number Placeholder 8">
            <a:extLst>
              <a:ext uri="{FF2B5EF4-FFF2-40B4-BE49-F238E27FC236}">
                <a16:creationId xmlns:a16="http://schemas.microsoft.com/office/drawing/2014/main" id="{EAC829FB-92BE-1149-91C8-2C2E20CB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25AEA9-26D6-9E43-88CD-FFAD16E5844E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27651" name="Footer Placeholder 9">
            <a:extLst>
              <a:ext uri="{FF2B5EF4-FFF2-40B4-BE49-F238E27FC236}">
                <a16:creationId xmlns:a16="http://schemas.microsoft.com/office/drawing/2014/main" id="{25A532D9-8C48-7C47-AFFD-A2292800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Times New Roman" panose="02020603050405020304" pitchFamily="18" charset="0"/>
              </a:rPr>
              <a:t>Daniela Valenti, 2021</a:t>
            </a:r>
            <a:endParaRPr lang="it-IT" altLang="it-IT" sz="1400" dirty="0">
              <a:latin typeface="Times New Roman" panose="02020603050405020304" pitchFamily="18" charset="0"/>
            </a:endParaRPr>
          </a:p>
        </p:txBody>
      </p:sp>
      <p:pic>
        <p:nvPicPr>
          <p:cNvPr id="27652" name="Picture 8" descr="Immagine 6.png">
            <a:extLst>
              <a:ext uri="{FF2B5EF4-FFF2-40B4-BE49-F238E27FC236}">
                <a16:creationId xmlns:a16="http://schemas.microsoft.com/office/drawing/2014/main" id="{BA60F65C-68FF-994A-986E-EB32A0869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5" y="3621768"/>
            <a:ext cx="82899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0A8629A7-1845-2749-9478-79C21F34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45" y="1092158"/>
            <a:ext cx="8534400" cy="1692771"/>
          </a:xfrm>
          <a:prstGeom prst="rect">
            <a:avLst/>
          </a:prstGeom>
          <a:solidFill>
            <a:srgbClr val="FFFFCC"/>
          </a:solidFill>
          <a:ln w="349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00FF"/>
                </a:solidFill>
                <a:latin typeface="+mn-lt"/>
              </a:rPr>
              <a:t>Procedimento per arrotondare un numero decimale</a:t>
            </a:r>
          </a:p>
          <a:p>
            <a:pPr marL="180975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600" b="1" i="1" dirty="0">
                <a:latin typeface="+mn-lt"/>
              </a:rPr>
              <a:t>se la prima cifra da cancellare è 0, 1, 2, 3 o 4, tronco il numero;</a:t>
            </a:r>
          </a:p>
          <a:p>
            <a:pPr marL="180975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600" b="1" i="1" dirty="0">
                <a:latin typeface="+mn-lt"/>
              </a:rPr>
              <a:t>altrimenti tronco il numero, ma aumento di un’unità l’ultima cifra rimasta</a:t>
            </a:r>
            <a:r>
              <a:rPr lang="it-IT" altLang="it-IT" sz="2600" i="1" dirty="0">
                <a:latin typeface="+mn-lt"/>
              </a:rPr>
              <a:t>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778E82-0E26-1943-8EBC-E89E8CFA911F}"/>
              </a:ext>
            </a:extLst>
          </p:cNvPr>
          <p:cNvSpPr txBox="1"/>
          <p:nvPr/>
        </p:nvSpPr>
        <p:spPr>
          <a:xfrm>
            <a:off x="3388659" y="2910961"/>
            <a:ext cx="1731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</a:t>
            </a:r>
          </a:p>
        </p:txBody>
      </p:sp>
    </p:spTree>
    <p:extLst>
      <p:ext uri="{BB962C8B-B14F-4D97-AF65-F5344CB8AC3E}">
        <p14:creationId xmlns:p14="http://schemas.microsoft.com/office/powerpoint/2010/main" val="848113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098809D5-ABEC-9C45-A4B0-ECF410E0C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3132" y="464372"/>
            <a:ext cx="5672568" cy="762000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Riflessioni sul lavoro svolto</a:t>
            </a:r>
          </a:p>
        </p:txBody>
      </p:sp>
      <p:sp>
        <p:nvSpPr>
          <p:cNvPr id="29698" name="Slide Number Placeholder 8">
            <a:extLst>
              <a:ext uri="{FF2B5EF4-FFF2-40B4-BE49-F238E27FC236}">
                <a16:creationId xmlns:a16="http://schemas.microsoft.com/office/drawing/2014/main" id="{6A319910-10FF-0B4A-8298-FB8BF446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19F5CD-9855-094A-8D32-2D6D447CAF5E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9699" name="Footer Placeholder 9">
            <a:extLst>
              <a:ext uri="{FF2B5EF4-FFF2-40B4-BE49-F238E27FC236}">
                <a16:creationId xmlns:a16="http://schemas.microsoft.com/office/drawing/2014/main" id="{EF72DDDE-75C3-5E47-9878-A22D6B15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9700" name="TextBox 7">
            <a:extLst>
              <a:ext uri="{FF2B5EF4-FFF2-40B4-BE49-F238E27FC236}">
                <a16:creationId xmlns:a16="http://schemas.microsoft.com/office/drawing/2014/main" id="{BEBBB8EF-B253-554D-AE4D-1E4E11C26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25" y="1355464"/>
            <a:ext cx="884637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Divisione e approssimazione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Con la divisione incontri un processo di approssimazione.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Puoi scrivere  il quoziente in due forme: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con una frazione;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con un numero decimale.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Solo con una frazione scrivi sempre il quoziente esatto.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Con un numero decimale finito scrivi in alcuni casi il quoziente approssimato, ma con il calcolo ‘a mano’ puoi decidere a piacere quante cifre dopo la virgola scrivere.</a:t>
            </a:r>
          </a:p>
        </p:txBody>
      </p:sp>
    </p:spTree>
    <p:extLst>
      <p:ext uri="{BB962C8B-B14F-4D97-AF65-F5344CB8AC3E}">
        <p14:creationId xmlns:p14="http://schemas.microsoft.com/office/powerpoint/2010/main" val="206593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2">
            <a:extLst>
              <a:ext uri="{FF2B5EF4-FFF2-40B4-BE49-F238E27FC236}">
                <a16:creationId xmlns:a16="http://schemas.microsoft.com/office/drawing/2014/main" id="{8CCF1036-C36B-6A44-A3D4-2EB30D72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8" name="Rectangle 1034">
            <a:extLst>
              <a:ext uri="{FF2B5EF4-FFF2-40B4-BE49-F238E27FC236}">
                <a16:creationId xmlns:a16="http://schemas.microsoft.com/office/drawing/2014/main" id="{C0AF196F-3645-6B44-96DE-13B701C3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9459" name="Footer Placeholder 6">
            <a:extLst>
              <a:ext uri="{FF2B5EF4-FFF2-40B4-BE49-F238E27FC236}">
                <a16:creationId xmlns:a16="http://schemas.microsoft.com/office/drawing/2014/main" id="{6B0A40E7-6EBA-BA4F-881F-329CD294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230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9460" name="Slide Number Placeholder 9">
            <a:extLst>
              <a:ext uri="{FF2B5EF4-FFF2-40B4-BE49-F238E27FC236}">
                <a16:creationId xmlns:a16="http://schemas.microsoft.com/office/drawing/2014/main" id="{71E8FC9F-A7DC-6C48-9A12-2D725652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EDC70-D9D6-BE47-8A89-36A86D7C1B63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ADE7FBFB-7772-BD4D-A04A-D77E810F0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06" y="548640"/>
            <a:ext cx="8240233" cy="91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pPr algn="ctr"/>
            <a:r>
              <a:rPr lang="it-IT" altLang="it-IT" sz="3600" b="1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Calcolo di espressioni frazionarie con calcolatrice o con cellulare + </a:t>
            </a:r>
            <a:r>
              <a:rPr lang="it-IT" altLang="it-IT" sz="3600" b="1" kern="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app</a:t>
            </a:r>
            <a:br>
              <a:rPr lang="it-IT" altLang="it-IT" sz="3600" b="1" i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</a:br>
            <a:endParaRPr lang="it-IT" altLang="it-IT" sz="3600" kern="0" dirty="0">
              <a:ea typeface="ＭＳ Ｐゴシック" panose="020B0600070205080204" pitchFamily="34" charset="-128"/>
            </a:endParaRP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8C9933A4-3C5E-FD4A-80D3-1A9A28E3A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69" y="1356688"/>
            <a:ext cx="845006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55EF0"/>
                </a:solidFill>
                <a:latin typeface="Chalkboard" panose="03050602040202020205" pitchFamily="66" charset="77"/>
              </a:rPr>
              <a:t>Un secondo tipo di calcolatrice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b="1" dirty="0">
              <a:solidFill>
                <a:srgbClr val="FF0000"/>
              </a:solidFill>
              <a:latin typeface="Chalkboard" panose="03050602040202020205" pitchFamily="66" charset="77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lphaUcPeriod" startAt="2"/>
            </a:pPr>
            <a:r>
              <a:rPr lang="it-IT" altLang="it-IT" sz="2800" b="1" dirty="0">
                <a:solidFill>
                  <a:srgbClr val="107768"/>
                </a:solidFill>
                <a:latin typeface="Chalkboard" panose="03050602040202020205" pitchFamily="66" charset="77"/>
              </a:rPr>
              <a:t>La calcolatrice lavora anche con le frazioni.</a:t>
            </a:r>
          </a:p>
          <a:p>
            <a:pPr eaLnBrk="1" hangingPunct="1">
              <a:spcBef>
                <a:spcPct val="0"/>
              </a:spcBef>
              <a:buNone/>
            </a:pPr>
            <a:endParaRPr lang="it-IT" altLang="it-IT" sz="800" b="1" dirty="0">
              <a:latin typeface="Chalkboard" panose="03050602040202020205" pitchFamily="66" charset="7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Chalkboard" panose="03050602040202020205" pitchFamily="66" charset="77"/>
              </a:rPr>
              <a:t>Perciò posso inserire espressioni frazionarie e ottenere il risultato scritto con una frazione.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FD0600C-D063-2847-ADD0-2104B1E700C5}"/>
              </a:ext>
            </a:extLst>
          </p:cNvPr>
          <p:cNvGrpSpPr/>
          <p:nvPr/>
        </p:nvGrpSpPr>
        <p:grpSpPr>
          <a:xfrm>
            <a:off x="607869" y="3503230"/>
            <a:ext cx="5846718" cy="3202370"/>
            <a:chOff x="607870" y="3386453"/>
            <a:chExt cx="5846718" cy="3202370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28F107E4-68CB-8D44-8BEC-9053A78E1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7723"/>
            <a:stretch/>
          </p:blipFill>
          <p:spPr>
            <a:xfrm>
              <a:off x="3819526" y="3386453"/>
              <a:ext cx="2635062" cy="3202370"/>
            </a:xfrm>
            <a:prstGeom prst="rect">
              <a:avLst/>
            </a:prstGeom>
          </p:spPr>
        </p:pic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EF918B2D-C340-304A-98EE-59DD61806B8F}"/>
                </a:ext>
              </a:extLst>
            </p:cNvPr>
            <p:cNvSpPr/>
            <p:nvPr/>
          </p:nvSpPr>
          <p:spPr bwMode="auto">
            <a:xfrm>
              <a:off x="3980331" y="5604734"/>
              <a:ext cx="419548" cy="343425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BCEC892F-588A-AF47-B467-B523E9617CBF}"/>
                </a:ext>
              </a:extLst>
            </p:cNvPr>
            <p:cNvSpPr/>
            <p:nvPr/>
          </p:nvSpPr>
          <p:spPr>
            <a:xfrm>
              <a:off x="607870" y="4480181"/>
              <a:ext cx="2802305" cy="830997"/>
            </a:xfrm>
            <a:prstGeom prst="rect">
              <a:avLst/>
            </a:prstGeom>
            <a:solidFill>
              <a:srgbClr val="F7FFF4"/>
            </a:solidFill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2400" b="1" dirty="0">
                  <a:solidFill>
                    <a:srgbClr val="FF0000"/>
                  </a:solidFill>
                  <a:latin typeface="Chalkboard" panose="03050602040202020205" pitchFamily="66" charset="77"/>
                </a:rPr>
                <a:t>Tasto</a:t>
              </a:r>
              <a:r>
                <a:rPr lang="it-IT" altLang="it-IT" sz="2400" b="1" dirty="0">
                  <a:latin typeface="Chalkboard" panose="03050602040202020205" pitchFamily="66" charset="77"/>
                </a:rPr>
                <a:t> per inserire frazioni</a:t>
              </a:r>
              <a:endParaRPr lang="it-IT" sz="2400" dirty="0"/>
            </a:p>
          </p:txBody>
        </p:sp>
      </p:grp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40F5AA50-1376-E446-A1C7-BDF3DC2D2D2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10175" y="5311178"/>
            <a:ext cx="570158" cy="37961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1033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856824D-4814-7446-A9B6-1C5DFCFEE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2667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Perché uso i numeri decimali?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8A2D1109-FBB6-D448-9DE5-9407EF65E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4" name="Footer Placeholder 7">
            <a:extLst>
              <a:ext uri="{FF2B5EF4-FFF2-40B4-BE49-F238E27FC236}">
                <a16:creationId xmlns:a16="http://schemas.microsoft.com/office/drawing/2014/main" id="{13D668AD-27CC-E54B-85FB-AE06CBD4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5605" name="Slide Number Placeholder 6">
            <a:extLst>
              <a:ext uri="{FF2B5EF4-FFF2-40B4-BE49-F238E27FC236}">
                <a16:creationId xmlns:a16="http://schemas.microsoft.com/office/drawing/2014/main" id="{609CD88A-0282-9549-A115-5B34753A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74699A-8648-5E46-88CE-5E2D4792C7FE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id="{30F1E6CB-356D-6C4E-8D28-D0DA43BFA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1091178"/>
            <a:ext cx="83628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Perché eseguo i calcoli con i numeri decimali con gli stessi procedimenti già seguiti per i numeri interi, con un’unica diversità: stabilire la posizione della virgola nel risultato.</a:t>
            </a:r>
          </a:p>
        </p:txBody>
      </p:sp>
      <p:pic>
        <p:nvPicPr>
          <p:cNvPr id="25607" name="Picture 13" descr="Decimali_Presenta1a.png">
            <a:extLst>
              <a:ext uri="{FF2B5EF4-FFF2-40B4-BE49-F238E27FC236}">
                <a16:creationId xmlns:a16="http://schemas.microsoft.com/office/drawing/2014/main" id="{79B256A0-90A6-D445-82F0-E17A76740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23" y="3007638"/>
            <a:ext cx="5094325" cy="243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A9831D6-CFAA-204A-A700-5F9711C42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33" y="106496"/>
            <a:ext cx="9144000" cy="7239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decimali sono più antichi delle frazioni?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CBF682D8-1150-8D47-ADD5-B4749551A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7652" name="Footer Placeholder 7">
            <a:extLst>
              <a:ext uri="{FF2B5EF4-FFF2-40B4-BE49-F238E27FC236}">
                <a16:creationId xmlns:a16="http://schemas.microsoft.com/office/drawing/2014/main" id="{BB296A09-EBEC-F94F-BDDB-A717185C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7653" name="Slide Number Placeholder 6">
            <a:extLst>
              <a:ext uri="{FF2B5EF4-FFF2-40B4-BE49-F238E27FC236}">
                <a16:creationId xmlns:a16="http://schemas.microsoft.com/office/drawing/2014/main" id="{0950642C-C01B-5C49-BDF8-1737B942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5744" y="6312946"/>
            <a:ext cx="307042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A65370E-B8A3-F741-B2FE-B038ABC57294}" type="slidenum">
              <a:rPr lang="it-IT" altLang="it-IT" sz="1400"/>
              <a:pPr eaLnBrk="1" hangingPunct="1"/>
              <a:t>4</a:t>
            </a:fld>
            <a:endParaRPr lang="it-IT" altLang="it-IT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0B831-160B-2747-AABC-ECC6626261E9}"/>
              </a:ext>
            </a:extLst>
          </p:cNvPr>
          <p:cNvSpPr txBox="1"/>
          <p:nvPr/>
        </p:nvSpPr>
        <p:spPr>
          <a:xfrm>
            <a:off x="549088" y="830396"/>
            <a:ext cx="82936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00FF"/>
                </a:solidFill>
              </a:rPr>
              <a:t>NO</a:t>
            </a:r>
          </a:p>
          <a:p>
            <a:pPr eaLnBrk="1" hangingPunct="1"/>
            <a:r>
              <a:rPr lang="it-IT" altLang="it-IT" sz="26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 gli antichi Egizi usavano le frazioni. </a:t>
            </a:r>
          </a:p>
          <a:p>
            <a:pPr eaLnBrk="1" hangingPunct="1"/>
            <a:r>
              <a:rPr lang="it-IT" altLang="it-IT" sz="26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Invece i numeri decimali si diffondono in Europa alla fine del 1500 ad opera dell’ingegnere fiammingo Simon </a:t>
            </a:r>
            <a:r>
              <a:rPr lang="it-IT" altLang="it-IT" sz="26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Stevin</a:t>
            </a:r>
            <a:r>
              <a:rPr lang="it-IT" altLang="it-IT" sz="26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più noto come </a:t>
            </a:r>
            <a:r>
              <a:rPr lang="it-IT" altLang="it-IT" sz="2600" b="1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Stevino</a:t>
            </a:r>
            <a:r>
              <a:rPr lang="it-IT" altLang="it-IT" sz="2600" b="1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2A90024C-86AE-0F45-B873-D2431AAB31B3}"/>
              </a:ext>
            </a:extLst>
          </p:cNvPr>
          <p:cNvGrpSpPr/>
          <p:nvPr/>
        </p:nvGrpSpPr>
        <p:grpSpPr>
          <a:xfrm>
            <a:off x="568698" y="2954054"/>
            <a:ext cx="8027669" cy="3552130"/>
            <a:chOff x="123489" y="3216223"/>
            <a:chExt cx="8027669" cy="3552130"/>
          </a:xfrm>
        </p:grpSpPr>
        <p:pic>
          <p:nvPicPr>
            <p:cNvPr id="27655" name="Picture 8" descr="Simon-stevin.jpeg">
              <a:extLst>
                <a:ext uri="{FF2B5EF4-FFF2-40B4-BE49-F238E27FC236}">
                  <a16:creationId xmlns:a16="http://schemas.microsoft.com/office/drawing/2014/main" id="{9BA6E39E-92F0-494C-B8C2-CB287FF7E4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88"/>
            <a:stretch/>
          </p:blipFill>
          <p:spPr bwMode="auto">
            <a:xfrm>
              <a:off x="5915958" y="3216223"/>
              <a:ext cx="2235200" cy="2807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B5298F7B-E62D-9947-A6ED-D43AA10A1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57"/>
            <a:stretch/>
          </p:blipFill>
          <p:spPr>
            <a:xfrm>
              <a:off x="2895600" y="3453204"/>
              <a:ext cx="2571077" cy="2124011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83561ECE-EC0D-574A-A70A-C80F76C2C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582" y="3453206"/>
              <a:ext cx="2530436" cy="2124010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BB9432B6-192A-F140-9626-73C306C0D732}"/>
                </a:ext>
              </a:extLst>
            </p:cNvPr>
            <p:cNvSpPr txBox="1"/>
            <p:nvPr/>
          </p:nvSpPr>
          <p:spPr>
            <a:xfrm>
              <a:off x="123489" y="5648832"/>
              <a:ext cx="5454127" cy="400110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Occhio di </a:t>
              </a:r>
              <a:r>
                <a:rPr lang="it-IT" sz="20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Horus</a:t>
              </a:r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, legato alle frazioni nell’antico Egitto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DB0AC7D-E9B9-4740-950F-18BA1CD71829}"/>
                </a:ext>
              </a:extLst>
            </p:cNvPr>
            <p:cNvSpPr txBox="1"/>
            <p:nvPr/>
          </p:nvSpPr>
          <p:spPr>
            <a:xfrm>
              <a:off x="5973556" y="6122022"/>
              <a:ext cx="2120004" cy="646331"/>
            </a:xfrm>
            <a:prstGeom prst="rect">
              <a:avLst/>
            </a:prstGeom>
            <a:solidFill>
              <a:srgbClr val="F1EEF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Simon </a:t>
              </a:r>
              <a:r>
                <a:rPr lang="it-IT" sz="1800" b="1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Stevin</a:t>
              </a:r>
              <a:r>
                <a:rPr lang="it-IT" sz="1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, Olanda</a:t>
              </a:r>
            </a:p>
            <a:p>
              <a:pPr algn="ctr"/>
              <a:r>
                <a:rPr lang="it-IT" sz="1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1548 - 1620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72E40C4-6F77-1741-9ABB-262CC4E4B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190500"/>
            <a:ext cx="76454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scrittura dei numeri decimali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40EBC98C-8223-4B47-BF3E-0F445AC35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9700" name="Footer Placeholder 7">
            <a:extLst>
              <a:ext uri="{FF2B5EF4-FFF2-40B4-BE49-F238E27FC236}">
                <a16:creationId xmlns:a16="http://schemas.microsoft.com/office/drawing/2014/main" id="{203038C0-0EB8-9A4E-BAE3-1A040F17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29701" name="Slide Number Placeholder 6">
            <a:extLst>
              <a:ext uri="{FF2B5EF4-FFF2-40B4-BE49-F238E27FC236}">
                <a16:creationId xmlns:a16="http://schemas.microsoft.com/office/drawing/2014/main" id="{4C9F5DBF-7A51-234D-9D86-9D20E4FF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F29F07-76F4-AE49-8AF7-1E01A3B2F657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pic>
        <p:nvPicPr>
          <p:cNvPr id="29702" name="Picture 12" descr="Immagine 7.png">
            <a:extLst>
              <a:ext uri="{FF2B5EF4-FFF2-40B4-BE49-F238E27FC236}">
                <a16:creationId xmlns:a16="http://schemas.microsoft.com/office/drawing/2014/main" id="{236B6B9F-0EE5-9D4D-86C0-5871368C1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14400"/>
            <a:ext cx="86614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3" descr="Immagine 12.png">
            <a:extLst>
              <a:ext uri="{FF2B5EF4-FFF2-40B4-BE49-F238E27FC236}">
                <a16:creationId xmlns:a16="http://schemas.microsoft.com/office/drawing/2014/main" id="{21630BF2-88E1-DA43-9DEB-4D3A47FB4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3790950"/>
            <a:ext cx="6921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466B3D2-8A99-4641-B5FD-0F420E4C8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" y="626269"/>
            <a:ext cx="8902700" cy="8255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numeri decimali sulla retta 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E00D55AF-40DD-F141-8452-81DE9803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1748" name="Footer Placeholder 7">
            <a:extLst>
              <a:ext uri="{FF2B5EF4-FFF2-40B4-BE49-F238E27FC236}">
                <a16:creationId xmlns:a16="http://schemas.microsoft.com/office/drawing/2014/main" id="{507C66AC-7C39-6848-A16C-F299AA8D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sp>
        <p:nvSpPr>
          <p:cNvPr id="31749" name="Slide Number Placeholder 6">
            <a:extLst>
              <a:ext uri="{FF2B5EF4-FFF2-40B4-BE49-F238E27FC236}">
                <a16:creationId xmlns:a16="http://schemas.microsoft.com/office/drawing/2014/main" id="{57C82CB9-5B92-044E-A868-798311FF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4330C1-8DEB-1445-A5E3-EA083BDD66CF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028A2D-E47D-D24A-B3E1-B9957DBDA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45" y="1915874"/>
            <a:ext cx="8799755" cy="1656662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C3673FFA-FCA3-F743-948D-FC0071C4A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1198" y="3383858"/>
            <a:ext cx="1447800" cy="461963"/>
          </a:xfrm>
          <a:prstGeom prst="rect">
            <a:avLst/>
          </a:prstGeom>
          <a:solidFill>
            <a:srgbClr val="FFFFCC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 dirty="0"/>
              <a:t>1,4 = 1,40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4CB7A1D8-785A-F645-AB97-B8A97363F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385" y="3383858"/>
            <a:ext cx="1447800" cy="461963"/>
          </a:xfrm>
          <a:prstGeom prst="rect">
            <a:avLst/>
          </a:prstGeom>
          <a:solidFill>
            <a:srgbClr val="FFFFCC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 dirty="0"/>
              <a:t>0,5 = 0,50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14C7447-DAC8-3F43-BB2C-CCD206102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495300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Posso sempre ‘tradurre’ un numero decimale in frazione</a:t>
            </a:r>
          </a:p>
        </p:txBody>
      </p:sp>
      <p:sp>
        <p:nvSpPr>
          <p:cNvPr id="37891" name="Slide Number Placeholder 8">
            <a:extLst>
              <a:ext uri="{FF2B5EF4-FFF2-40B4-BE49-F238E27FC236}">
                <a16:creationId xmlns:a16="http://schemas.microsoft.com/office/drawing/2014/main" id="{1F5EF067-25C1-6A48-9524-C733CD70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80737A-07D1-284B-B2C8-D6B842A9896F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37892" name="Footer Placeholder 9">
            <a:extLst>
              <a:ext uri="{FF2B5EF4-FFF2-40B4-BE49-F238E27FC236}">
                <a16:creationId xmlns:a16="http://schemas.microsoft.com/office/drawing/2014/main" id="{9D84EBFE-8E5D-DF4D-8667-0C3835EE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pic>
        <p:nvPicPr>
          <p:cNvPr id="37893" name="Picture 6" descr="Immagine 18.png">
            <a:extLst>
              <a:ext uri="{FF2B5EF4-FFF2-40B4-BE49-F238E27FC236}">
                <a16:creationId xmlns:a16="http://schemas.microsoft.com/office/drawing/2014/main" id="{4E0A230C-6554-FD40-8C38-D42332CC8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19325"/>
            <a:ext cx="8685213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67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47D0FD8-91CB-F446-A054-16C8AE596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495300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NON posso sempre ‘tradurre’ una frazione in un numero decimale finito</a:t>
            </a:r>
          </a:p>
        </p:txBody>
      </p:sp>
      <p:sp>
        <p:nvSpPr>
          <p:cNvPr id="38915" name="Slide Number Placeholder 8">
            <a:extLst>
              <a:ext uri="{FF2B5EF4-FFF2-40B4-BE49-F238E27FC236}">
                <a16:creationId xmlns:a16="http://schemas.microsoft.com/office/drawing/2014/main" id="{C9CD6D15-C91A-3B4A-A872-FABB9598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56B151-3382-F847-8138-DFC6F6FAA153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38916" name="Footer Placeholder 9">
            <a:extLst>
              <a:ext uri="{FF2B5EF4-FFF2-40B4-BE49-F238E27FC236}">
                <a16:creationId xmlns:a16="http://schemas.microsoft.com/office/drawing/2014/main" id="{04930420-AF78-D94E-A3C8-7F236458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pic>
        <p:nvPicPr>
          <p:cNvPr id="38917" name="Picture 7" descr="Decimali_Presenta1c.png">
            <a:extLst>
              <a:ext uri="{FF2B5EF4-FFF2-40B4-BE49-F238E27FC236}">
                <a16:creationId xmlns:a16="http://schemas.microsoft.com/office/drawing/2014/main" id="{074F09DF-6A87-C249-8311-343F5A3B5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1589088"/>
            <a:ext cx="83343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Decimali_Presenta1d.png">
            <a:extLst>
              <a:ext uri="{FF2B5EF4-FFF2-40B4-BE49-F238E27FC236}">
                <a16:creationId xmlns:a16="http://schemas.microsoft.com/office/drawing/2014/main" id="{099E2D70-57D9-2E43-840D-7AB53B3A6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3320070"/>
            <a:ext cx="8278571" cy="250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8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619D7E6-E68F-8442-ABE5-D57D4701A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92100"/>
            <a:ext cx="8686800" cy="76200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Quoziente esatto e quoziente approssimato</a:t>
            </a:r>
          </a:p>
        </p:txBody>
      </p:sp>
      <p:sp>
        <p:nvSpPr>
          <p:cNvPr id="35843" name="Slide Number Placeholder 8">
            <a:extLst>
              <a:ext uri="{FF2B5EF4-FFF2-40B4-BE49-F238E27FC236}">
                <a16:creationId xmlns:a16="http://schemas.microsoft.com/office/drawing/2014/main" id="{7160DCBC-FB3E-F740-9929-B328CA24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69FDC4-7648-E947-B3A2-10994889F2EB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35844" name="Footer Placeholder 9">
            <a:extLst>
              <a:ext uri="{FF2B5EF4-FFF2-40B4-BE49-F238E27FC236}">
                <a16:creationId xmlns:a16="http://schemas.microsoft.com/office/drawing/2014/main" id="{52F6DB65-8496-7F4B-8E55-34D914D1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  <a:endParaRPr lang="it-IT" altLang="it-IT" sz="1400" i="1" dirty="0"/>
          </a:p>
        </p:txBody>
      </p:sp>
      <p:pic>
        <p:nvPicPr>
          <p:cNvPr id="35845" name="Picture 6" descr="Approssima1.jpg">
            <a:extLst>
              <a:ext uri="{FF2B5EF4-FFF2-40B4-BE49-F238E27FC236}">
                <a16:creationId xmlns:a16="http://schemas.microsoft.com/office/drawing/2014/main" id="{9379FFDC-A2AE-714A-91FB-00E8942B8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054100"/>
            <a:ext cx="4876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7">
            <a:extLst>
              <a:ext uri="{FF2B5EF4-FFF2-40B4-BE49-F238E27FC236}">
                <a16:creationId xmlns:a16="http://schemas.microsoft.com/office/drawing/2014/main" id="{5EA513DB-B1A8-2E4E-AD6C-5CE6460D2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2252"/>
            <a:ext cx="8305800" cy="1200150"/>
          </a:xfrm>
          <a:prstGeom prst="rect">
            <a:avLst/>
          </a:prstGeom>
          <a:solidFill>
            <a:srgbClr val="FCFFFD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La frazione esprime sempre il quoziente esatto; in alcuni casi il numero decimale non riesce a esprimere con un numero finito di cifre il quoziente esatto</a:t>
            </a:r>
            <a:r>
              <a:rPr lang="it-IT" altLang="it-IT" sz="2400" b="1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omerang">
  <a:themeElements>
    <a:clrScheme name="Boomerang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43130</TotalTime>
  <Words>1026</Words>
  <Application>Microsoft Macintosh PowerPoint</Application>
  <PresentationFormat>Presentazione su schermo (4:3)</PresentationFormat>
  <Paragraphs>183</Paragraphs>
  <Slides>24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  <vt:variant>
        <vt:lpstr>Presentazioni personalizzate</vt:lpstr>
      </vt:variant>
      <vt:variant>
        <vt:i4>4</vt:i4>
      </vt:variant>
    </vt:vector>
  </HeadingPairs>
  <TitlesOfParts>
    <vt:vector size="36" baseType="lpstr">
      <vt:lpstr>ＭＳ Ｐゴシック</vt:lpstr>
      <vt:lpstr>Arial</vt:lpstr>
      <vt:lpstr>Arial Narrow</vt:lpstr>
      <vt:lpstr>Cambria Math</vt:lpstr>
      <vt:lpstr>Chalkboard</vt:lpstr>
      <vt:lpstr>Times New Roman</vt:lpstr>
      <vt:lpstr>Wingdings</vt:lpstr>
      <vt:lpstr>Boomerang</vt:lpstr>
      <vt:lpstr>Calcoli con numeri decimali e approssimazioni</vt:lpstr>
      <vt:lpstr>Dai numeri naturali alle frazioni</vt:lpstr>
      <vt:lpstr>Perché uso i numeri decimali?</vt:lpstr>
      <vt:lpstr>I decimali sono più antichi delle frazioni?</vt:lpstr>
      <vt:lpstr>La scrittura dei numeri decimali</vt:lpstr>
      <vt:lpstr>I numeri decimali sulla retta </vt:lpstr>
      <vt:lpstr>Posso sempre ‘tradurre’ un numero decimale in frazione</vt:lpstr>
      <vt:lpstr>NON posso sempre ‘tradurre’ una frazione in un numero decimale finito</vt:lpstr>
      <vt:lpstr>Quoziente esatto e quoziente approssimato</vt:lpstr>
      <vt:lpstr>Quoziente approssimato sulla retta</vt:lpstr>
      <vt:lpstr>Per descrivere il risultato di un calcolo</vt:lpstr>
      <vt:lpstr>Calcoli con numeri decimali o con frazioni</vt:lpstr>
      <vt:lpstr>Mezzi di calcolo elettronici</vt:lpstr>
      <vt:lpstr>Calcolatrice o app per cellulare: ti serve una calcolatrice scientifica</vt:lpstr>
      <vt:lpstr>Alcune caratteristiche delle calcolatrici</vt:lpstr>
      <vt:lpstr>Presentazione standard di PowerPoint</vt:lpstr>
      <vt:lpstr>Divisioni con la calcolatrice</vt:lpstr>
      <vt:lpstr>Divisioni con la calcolatrice</vt:lpstr>
      <vt:lpstr>Come approssima la calcolatrice?</vt:lpstr>
      <vt:lpstr>Troncare</vt:lpstr>
      <vt:lpstr>Arrotondare</vt:lpstr>
      <vt:lpstr>Troncare e arrotondare</vt:lpstr>
      <vt:lpstr>Riflessioni sul lavoro svolto</vt:lpstr>
      <vt:lpstr>Presentazione standard di PowerPoint</vt:lpstr>
      <vt:lpstr>Bolzano</vt:lpstr>
      <vt:lpstr>Cantor</vt:lpstr>
      <vt:lpstr>Hilbert</vt:lpstr>
      <vt:lpstr>Archimede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992</cp:revision>
  <cp:lastPrinted>2020-09-06T09:51:06Z</cp:lastPrinted>
  <dcterms:created xsi:type="dcterms:W3CDTF">2013-03-24T15:17:39Z</dcterms:created>
  <dcterms:modified xsi:type="dcterms:W3CDTF">2023-10-16T07:19:36Z</dcterms:modified>
</cp:coreProperties>
</file>