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45" r:id="rId2"/>
    <p:sldId id="308" r:id="rId3"/>
    <p:sldId id="565" r:id="rId4"/>
    <p:sldId id="549" r:id="rId5"/>
    <p:sldId id="573" r:id="rId6"/>
    <p:sldId id="576" r:id="rId7"/>
    <p:sldId id="579" r:id="rId8"/>
    <p:sldId id="415" r:id="rId9"/>
    <p:sldId id="580" r:id="rId10"/>
    <p:sldId id="309" r:id="rId11"/>
    <p:sldId id="310" r:id="rId12"/>
    <p:sldId id="311" r:id="rId13"/>
    <p:sldId id="547" r:id="rId14"/>
    <p:sldId id="567" r:id="rId15"/>
    <p:sldId id="568" r:id="rId16"/>
    <p:sldId id="566" r:id="rId17"/>
    <p:sldId id="563" r:id="rId18"/>
    <p:sldId id="316" r:id="rId19"/>
    <p:sldId id="319" r:id="rId20"/>
    <p:sldId id="572" r:id="rId21"/>
    <p:sldId id="574" r:id="rId22"/>
    <p:sldId id="581" r:id="rId23"/>
    <p:sldId id="554" r:id="rId24"/>
    <p:sldId id="571" r:id="rId25"/>
  </p:sldIdLst>
  <p:sldSz cx="9144000" cy="6858000" type="screen4x3"/>
  <p:notesSz cx="6650038" cy="97837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E8"/>
    <a:srgbClr val="000000"/>
    <a:srgbClr val="FFFFED"/>
    <a:srgbClr val="0057DD"/>
    <a:srgbClr val="FFFBEF"/>
    <a:srgbClr val="F8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1478"/>
  </p:normalViewPr>
  <p:slideViewPr>
    <p:cSldViewPr>
      <p:cViewPr varScale="1">
        <p:scale>
          <a:sx n="104" d="100"/>
          <a:sy n="104" d="100"/>
        </p:scale>
        <p:origin x="216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C76CE2-9839-7146-8150-9BC9908866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EB12A-DEB7-8C4D-8677-F143A25213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170C84-3F61-D74B-8471-C96444EEE6D5}" type="datetime1">
              <a:rPr lang="it-IT" altLang="it-IT"/>
              <a:pPr>
                <a:defRPr/>
              </a:pPr>
              <a:t>22/10/23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F7B81-BF66-0242-ACB9-3FD35FAE76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66F23-6BD6-2A48-818E-288629EA7E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922CFE-F798-F542-9AF1-F302C66A8E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D5AE70-24FE-3044-B62E-2552646C0B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A92B8-541E-B640-831A-4E00C8A4DD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49FCE7-20A2-FB40-9281-1AEAE80D09C7}" type="datetime1">
              <a:rPr lang="it-IT" altLang="it-IT"/>
              <a:pPr>
                <a:defRPr/>
              </a:pPr>
              <a:t>22/10/23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CF781C-3F43-124F-A1F1-B6C42F6960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6D2C58-63F2-3D44-8C0C-04C8E1094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D599A-3757-0243-A2E1-36C794585D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AB9DC-EAB5-6442-884E-91D05B847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8327B6-0296-504D-B632-85D9A2FC7B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308BB7F5-F308-654A-A29B-7D8FD1D968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A9004EC-ED57-0E4B-B208-52E065C4DEF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8435" name="Rectangle 6">
            <a:extLst>
              <a:ext uri="{FF2B5EF4-FFF2-40B4-BE49-F238E27FC236}">
                <a16:creationId xmlns:a16="http://schemas.microsoft.com/office/drawing/2014/main" id="{9A725866-9595-D84F-8556-DC8259E1B5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5762A84F-A36D-7B47-8BF6-5C77C1679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B7CC573-38FE-014D-B5F6-078D0B57F840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8437" name="Rectangle 2">
            <a:extLst>
              <a:ext uri="{FF2B5EF4-FFF2-40B4-BE49-F238E27FC236}">
                <a16:creationId xmlns:a16="http://schemas.microsoft.com/office/drawing/2014/main" id="{4CA77B3E-2CC9-744A-9E02-0174D16F4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8" name="Rectangle 3">
            <a:extLst>
              <a:ext uri="{FF2B5EF4-FFF2-40B4-BE49-F238E27FC236}">
                <a16:creationId xmlns:a16="http://schemas.microsoft.com/office/drawing/2014/main" id="{F4C7B0C7-4B53-0E43-A73E-94FF59FA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1462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4C39816-8933-F94E-9838-DE2E23DFD3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DF17ACE-A181-884E-AAF8-2280818110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2531" name="Rectangle 6">
            <a:extLst>
              <a:ext uri="{FF2B5EF4-FFF2-40B4-BE49-F238E27FC236}">
                <a16:creationId xmlns:a16="http://schemas.microsoft.com/office/drawing/2014/main" id="{BC334BDF-3D3B-564C-B482-3F7108D788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7D98B32E-A450-3A47-A672-B97D4B585F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EAD6E59-B10E-7644-96D9-8B2483068C3C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FA81EABD-EC35-4644-9F2E-AF661128D4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80C7B25D-4F4A-2F4F-86D5-1EDAACB06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23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73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0A9ECFB2-E4EC-CE40-9627-E4BF3F02F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A07238B-6752-3A43-BDB2-3D237AF3BE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6F14CDE-CF06-1848-8044-82C939F9C5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B8688370-9EA0-8E43-8007-A17B93CD7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98ADC91-93C3-3946-804E-B08261A3EDB6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DEE01812-8938-354F-B753-6CA07D4DB9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E211325E-2733-3348-84EE-C1CF3F7BC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719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249E5FEC-811A-094A-9959-3A2F20A9F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8DB43D28-2E5E-F84F-A254-CA710BA5A3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2771" name="Rectangle 6">
            <a:extLst>
              <a:ext uri="{FF2B5EF4-FFF2-40B4-BE49-F238E27FC236}">
                <a16:creationId xmlns:a16="http://schemas.microsoft.com/office/drawing/2014/main" id="{C35E537B-E320-8047-97AC-9359302B7C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2772" name="Rectangle 7">
            <a:extLst>
              <a:ext uri="{FF2B5EF4-FFF2-40B4-BE49-F238E27FC236}">
                <a16:creationId xmlns:a16="http://schemas.microsoft.com/office/drawing/2014/main" id="{AF7AAB75-A40C-824F-B9DC-9E5A57EEB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FE41F9E-C4C2-2D4A-BA5B-CC87F060877B}" type="slidenum">
              <a:rPr kumimoji="0" lang="it-IT" altLang="it-IT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1673A805-EF66-4641-B731-B67A1C1BF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4" name="Rectangle 3">
            <a:extLst>
              <a:ext uri="{FF2B5EF4-FFF2-40B4-BE49-F238E27FC236}">
                <a16:creationId xmlns:a16="http://schemas.microsoft.com/office/drawing/2014/main" id="{3F9229A1-3D7F-D547-A20F-B96F60206F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78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811D2D-6CB5-7A45-9139-1FD005640F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E1BB51-7DC4-6143-BDD7-E09D730638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84AF8-628D-6F4D-9029-A2FFF31F6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B85D8-0341-7849-83E3-B4E5664607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73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3FD23E-D6CE-F74A-BCC1-C273BF4020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1A1626-45AD-AD42-89BB-915DCF691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E3BCD9-78F1-AC4F-A6C5-FF770BD251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EDCD-22B0-5D4D-8B52-CE261DBDAD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255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E79F5-19C1-A743-82C0-48B21B9DAE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E955AB-CFF3-514F-9442-B4A6BB53C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46F013-CA99-5D46-89D3-8544A14B58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40FF6-774C-964D-B3B6-597D070AD2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016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08B0EC-E8F5-B844-918E-1C8F12A7E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A5C312-9448-1741-8176-B2932C563D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857EDE-401E-DE4A-AB24-2841DE71D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FC92B-0100-364D-8461-C41BAF83BAD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937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F2BF6E7-0512-1843-8370-5218E2D6E3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BC462A4-3682-144D-8B68-6DEF7D5BC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6F0788A-7E94-F94C-9C63-438275771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6FC9-6F72-D04C-B22C-CDA3291B04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880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841C90-4D0E-834D-9DA0-7402CEDA1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59FA01-1D76-A942-95C8-F96B31027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E6C63F5-CF62-3545-A48D-6BF82147C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2756D-1539-AE4D-B815-F566A09BD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752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87E7C-823F-2546-BDDE-8D43F35A1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B3963-D6AC-D246-B2CB-79C7C893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FE1D75-CAA5-5D46-B25D-4C0703922B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18F6-7CF6-7D44-B7B8-BCAE8BC84E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535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8CB7FE-522B-2E42-BD46-8F897D3929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202BA-FF07-B74C-B684-81DA9285E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026EA7-A463-1F47-BE31-C3DEBE8249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5C99-0AC7-D147-9861-018C6B4D0A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6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4D15A-0B28-4F40-8C0C-5F45F46A34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30637-277F-9346-84C7-B65FE4F843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99C6E-7221-4249-A8B0-6750480F5E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43638-B1BB-8D4E-8C1D-A4B3DC14C0B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7718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C1766A-73F9-B144-986F-04162EEA9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92BB195-0F0C-A248-A825-A50A4A187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C14F84F-1D31-FE49-A01F-6953CCF93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10BF1-99DD-DB4A-9BBF-F75E7EF8B92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567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1262C7-B9EB-B04A-8667-E6A32543B8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51EA1C-6CAC-3B4A-896D-1F32117B7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BEECCC-4021-D243-823C-0C124322A1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720D-9E2E-264E-BE49-5E768A64BF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00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2B4585-0268-294F-81E2-A048B986A3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7E70CC-1873-D048-ACC1-0052C751E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C3A1B-E579-CF45-98D1-72FF28C98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3E5AE-99B5-214F-9401-802EEB8435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91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3D8916-D459-6241-870B-DFC6DB664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3B1EB9-28C8-9E43-B2DA-4572B48D2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35CFBA-CA81-A64A-A13F-CAC13AE3F3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BC60C-7E33-DF49-B6EC-8EC1D5D435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01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1910-E47E-EA46-A454-A96FF7CCA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C46411-9245-B042-918F-C1A559A0E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48345-96D4-D640-A03E-DD9F348551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0BD69-5A4D-364A-9E5F-BB49810AC7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8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B2DC59-9F2E-014D-BB9F-D480A4CD9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4D3E8E8-62D9-1049-BA43-BD6D433C0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1744E0F-26C9-E649-BDB1-B0E3425C58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55C6AF-3582-F648-80DE-B4D331FB76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892E1D7-C4A1-C946-96AA-4BDE1D2784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394BEF-FEC6-F742-BED4-941137385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7AD5F21-AF6B-F045-A941-729A42130F8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504" y="32646"/>
            <a:ext cx="8892480" cy="2160588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FEE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ad esponente frazionario e proprietà dei radicali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6E951BB3-A96B-104D-8488-A8459CC6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B7625CC-7110-8C4F-9DA3-C605FE98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F7D5992-52C7-EB4C-A5E0-14423E4D1BA6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pic>
        <p:nvPicPr>
          <p:cNvPr id="5" name="Picture 14" descr="Immagine 3.png">
            <a:extLst>
              <a:ext uri="{FF2B5EF4-FFF2-40B4-BE49-F238E27FC236}">
                <a16:creationId xmlns:a16="http://schemas.microsoft.com/office/drawing/2014/main" id="{BAA3230E-5011-7844-9C9E-387290280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24" y="2204864"/>
            <a:ext cx="81772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ircular Arrow 19">
            <a:extLst>
              <a:ext uri="{FF2B5EF4-FFF2-40B4-BE49-F238E27FC236}">
                <a16:creationId xmlns:a16="http://schemas.microsoft.com/office/drawing/2014/main" id="{B1A41B48-90D3-4048-80B4-67662560800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375724" y="2662064"/>
            <a:ext cx="3276600" cy="1828800"/>
          </a:xfrm>
          <a:custGeom>
            <a:avLst/>
            <a:gdLst>
              <a:gd name="T0" fmla="*/ 461451 w 3276600"/>
              <a:gd name="T1" fmla="*/ 1291946 h 1828800"/>
              <a:gd name="T2" fmla="*/ 3273116 w 3276600"/>
              <a:gd name="T3" fmla="*/ 973998 h 1828800"/>
              <a:gd name="T4" fmla="*/ 2803756 w 3276600"/>
              <a:gd name="T5" fmla="*/ 1300220 h 1828800"/>
              <a:gd name="T6" fmla="*/ 2790752 w 3276600"/>
              <a:gd name="T7" fmla="*/ 814313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479847 w 3276600"/>
              <a:gd name="T13" fmla="*/ 267822 h 1828800"/>
              <a:gd name="T14" fmla="*/ 2796753 w 3276600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6600" h="1828800">
                <a:moveTo>
                  <a:pt x="217916" y="1370074"/>
                </a:moveTo>
                <a:lnTo>
                  <a:pt x="217915" y="1370074"/>
                </a:lnTo>
                <a:cubicBezTo>
                  <a:pt x="75137" y="1231431"/>
                  <a:pt x="0" y="1074313"/>
                  <a:pt x="0" y="914400"/>
                </a:cubicBezTo>
                <a:cubicBezTo>
                  <a:pt x="0" y="409390"/>
                  <a:pt x="733491" y="0"/>
                  <a:pt x="1638300" y="0"/>
                </a:cubicBezTo>
                <a:cubicBezTo>
                  <a:pt x="2543108" y="0"/>
                  <a:pt x="3276600" y="409390"/>
                  <a:pt x="3276600" y="914400"/>
                </a:cubicBezTo>
                <a:cubicBezTo>
                  <a:pt x="3276600" y="934281"/>
                  <a:pt x="3275438" y="954157"/>
                  <a:pt x="3273116" y="973997"/>
                </a:cubicBezTo>
                <a:lnTo>
                  <a:pt x="3273116" y="973998"/>
                </a:lnTo>
                <a:lnTo>
                  <a:pt x="2803756" y="1300220"/>
                </a:lnTo>
                <a:lnTo>
                  <a:pt x="2790752" y="814313"/>
                </a:lnTo>
                <a:lnTo>
                  <a:pt x="2790751" y="814313"/>
                </a:lnTo>
                <a:cubicBezTo>
                  <a:pt x="2669762" y="605561"/>
                  <a:pt x="2190981" y="457200"/>
                  <a:pt x="1638300" y="457200"/>
                </a:cubicBezTo>
                <a:cubicBezTo>
                  <a:pt x="985996" y="457200"/>
                  <a:pt x="457200" y="661895"/>
                  <a:pt x="457200" y="914400"/>
                </a:cubicBezTo>
                <a:cubicBezTo>
                  <a:pt x="457200" y="1020930"/>
                  <a:pt x="553302" y="1124117"/>
                  <a:pt x="728912" y="120614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9A9F14D6-BBB1-5546-AC38-13C440BA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390" y="3973292"/>
            <a:ext cx="244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dimezza l’esponente </a:t>
            </a:r>
          </a:p>
        </p:txBody>
      </p:sp>
      <p:sp>
        <p:nvSpPr>
          <p:cNvPr id="8" name="Circular Arrow 21">
            <a:extLst>
              <a:ext uri="{FF2B5EF4-FFF2-40B4-BE49-F238E27FC236}">
                <a16:creationId xmlns:a16="http://schemas.microsoft.com/office/drawing/2014/main" id="{4C2B05C8-7201-314A-82EF-0C0D39D52C2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27524" y="2814464"/>
            <a:ext cx="3743325" cy="1828800"/>
          </a:xfrm>
          <a:custGeom>
            <a:avLst/>
            <a:gdLst>
              <a:gd name="T0" fmla="*/ 568940 w 3743325"/>
              <a:gd name="T1" fmla="*/ 1332327 h 1828800"/>
              <a:gd name="T2" fmla="*/ 3740998 w 3743325"/>
              <a:gd name="T3" fmla="*/ 959985 h 1828800"/>
              <a:gd name="T4" fmla="*/ 3238780 w 3743325"/>
              <a:gd name="T5" fmla="*/ 1294809 h 1828800"/>
              <a:gd name="T6" fmla="*/ 3259424 w 3743325"/>
              <a:gd name="T7" fmla="*/ 825984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548197 w 3743325"/>
              <a:gd name="T13" fmla="*/ 267822 h 1828800"/>
              <a:gd name="T14" fmla="*/ 3195128 w 3743325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3325" h="1828800">
                <a:moveTo>
                  <a:pt x="307157" y="1416310"/>
                </a:moveTo>
                <a:lnTo>
                  <a:pt x="307156" y="1416310"/>
                </a:lnTo>
                <a:cubicBezTo>
                  <a:pt x="106767" y="1267222"/>
                  <a:pt x="0" y="1092757"/>
                  <a:pt x="0" y="914400"/>
                </a:cubicBezTo>
                <a:cubicBezTo>
                  <a:pt x="0" y="409390"/>
                  <a:pt x="837972" y="0"/>
                  <a:pt x="1871663" y="0"/>
                </a:cubicBezTo>
                <a:cubicBezTo>
                  <a:pt x="2905353" y="0"/>
                  <a:pt x="3743326" y="409390"/>
                  <a:pt x="3743326" y="914400"/>
                </a:cubicBezTo>
                <a:cubicBezTo>
                  <a:pt x="3743326" y="929602"/>
                  <a:pt x="3742550" y="944801"/>
                  <a:pt x="3740998" y="959984"/>
                </a:cubicBezTo>
                <a:lnTo>
                  <a:pt x="3740998" y="959985"/>
                </a:lnTo>
                <a:lnTo>
                  <a:pt x="3238780" y="1294809"/>
                </a:lnTo>
                <a:lnTo>
                  <a:pt x="3259424" y="825984"/>
                </a:lnTo>
                <a:lnTo>
                  <a:pt x="3259423" y="825984"/>
                </a:lnTo>
                <a:cubicBezTo>
                  <a:pt x="3128747" y="611689"/>
                  <a:pt x="2547390" y="457200"/>
                  <a:pt x="1871662" y="457200"/>
                </a:cubicBezTo>
                <a:cubicBezTo>
                  <a:pt x="1090475" y="457200"/>
                  <a:pt x="457199" y="661895"/>
                  <a:pt x="457199" y="914400"/>
                </a:cubicBezTo>
                <a:cubicBezTo>
                  <a:pt x="457199" y="1035061"/>
                  <a:pt x="604765" y="1150830"/>
                  <a:pt x="867731" y="123647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9" name="TextBox 22">
            <a:extLst>
              <a:ext uri="{FF2B5EF4-FFF2-40B4-BE49-F238E27FC236}">
                <a16:creationId xmlns:a16="http://schemas.microsoft.com/office/drawing/2014/main" id="{472B934E-7AC6-3E49-AD68-B2E9EADC9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99" y="4186064"/>
            <a:ext cx="269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FF0000"/>
                </a:solidFill>
              </a:rPr>
              <a:t>d</a:t>
            </a:r>
            <a:r>
              <a:rPr lang="it-IT" altLang="it-IT" sz="1800" b="1" dirty="0">
                <a:solidFill>
                  <a:srgbClr val="FF0000"/>
                </a:solidFill>
              </a:rPr>
              <a:t>imezza l’esponente </a:t>
            </a:r>
          </a:p>
        </p:txBody>
      </p:sp>
    </p:spTree>
    <p:extLst>
      <p:ext uri="{BB962C8B-B14F-4D97-AF65-F5344CB8AC3E}">
        <p14:creationId xmlns:p14="http://schemas.microsoft.com/office/powerpoint/2010/main" val="274933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87FF0D7A-3410-9040-AC8E-36B196D5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5603" name="Title 4">
            <a:extLst>
              <a:ext uri="{FF2B5EF4-FFF2-40B4-BE49-F238E27FC236}">
                <a16:creationId xmlns:a16="http://schemas.microsoft.com/office/drawing/2014/main" id="{DB9BFE5F-BE93-8548-9A5B-BA49B674B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432" y="290128"/>
            <a:ext cx="7772400" cy="914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L’idea di Newton</a:t>
            </a: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B9B64FEE-09FE-F848-B2C5-48E1DDEE2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260" y="1348323"/>
            <a:ext cx="79728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Alla fine del 1600 Newton estende l’elevazione a potenza . Ecco l’idea.</a:t>
            </a:r>
          </a:p>
        </p:txBody>
      </p:sp>
      <p:sp>
        <p:nvSpPr>
          <p:cNvPr id="25605" name="Slide Number Placeholder 6">
            <a:extLst>
              <a:ext uri="{FF2B5EF4-FFF2-40B4-BE49-F238E27FC236}">
                <a16:creationId xmlns:a16="http://schemas.microsoft.com/office/drawing/2014/main" id="{2BD2BA32-0731-3141-B3BE-CB562B70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520CB1-20A5-A14E-9EEC-EE2EEFEE2B27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25606" name="TextBox 10">
            <a:extLst>
              <a:ext uri="{FF2B5EF4-FFF2-40B4-BE49-F238E27FC236}">
                <a16:creationId xmlns:a16="http://schemas.microsoft.com/office/drawing/2014/main" id="{BED9C8E5-853B-6841-842E-609E56D8A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506" y="2578107"/>
            <a:ext cx="8377614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Che succede se ripeto l’elevazione al quadrato?</a:t>
            </a:r>
          </a:p>
        </p:txBody>
      </p:sp>
      <p:pic>
        <p:nvPicPr>
          <p:cNvPr id="25607" name="Picture 11" descr="Immagine 3.png">
            <a:extLst>
              <a:ext uri="{FF2B5EF4-FFF2-40B4-BE49-F238E27FC236}">
                <a16:creationId xmlns:a16="http://schemas.microsoft.com/office/drawing/2014/main" id="{2687A2CB-5D0D-884F-BD81-2B84A41E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60" y="3600884"/>
            <a:ext cx="78089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ircular Arrow 12">
            <a:extLst>
              <a:ext uri="{FF2B5EF4-FFF2-40B4-BE49-F238E27FC236}">
                <a16:creationId xmlns:a16="http://schemas.microsoft.com/office/drawing/2014/main" id="{F2445CB6-93BC-2D4B-A74F-C057449FB77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1260" y="3693728"/>
            <a:ext cx="6019800" cy="1752600"/>
          </a:xfrm>
          <a:custGeom>
            <a:avLst/>
            <a:gdLst>
              <a:gd name="T0" fmla="*/ 244978 w 6019800"/>
              <a:gd name="T1" fmla="*/ 940244 h 1752600"/>
              <a:gd name="T2" fmla="*/ 6017181 w 6019800"/>
              <a:gd name="T3" fmla="*/ 839754 h 1752600"/>
              <a:gd name="T4" fmla="*/ 5449680 w 6019800"/>
              <a:gd name="T5" fmla="*/ 1184972 h 1752600"/>
              <a:gd name="T6" fmla="*/ 5473222 w 6019800"/>
              <a:gd name="T7" fmla="*/ 770934 h 1752600"/>
              <a:gd name="T8" fmla="*/ 1 60000 65536"/>
              <a:gd name="T9" fmla="*/ 0 60000 65536"/>
              <a:gd name="T10" fmla="*/ 1 60000 65536"/>
              <a:gd name="T11" fmla="*/ 2 60000 65536"/>
              <a:gd name="T12" fmla="*/ 881579 w 6019800"/>
              <a:gd name="T13" fmla="*/ 256662 h 1752600"/>
              <a:gd name="T14" fmla="*/ 5138221 w 6019800"/>
              <a:gd name="T15" fmla="*/ 1495938 h 175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19800" h="1752600">
                <a:moveTo>
                  <a:pt x="9452" y="945691"/>
                </a:moveTo>
                <a:lnTo>
                  <a:pt x="9451" y="945691"/>
                </a:lnTo>
                <a:cubicBezTo>
                  <a:pt x="3153" y="922606"/>
                  <a:pt x="0" y="899457"/>
                  <a:pt x="0" y="876300"/>
                </a:cubicBezTo>
                <a:cubicBezTo>
                  <a:pt x="0" y="392332"/>
                  <a:pt x="1347578" y="0"/>
                  <a:pt x="3009900" y="0"/>
                </a:cubicBezTo>
                <a:cubicBezTo>
                  <a:pt x="4623393" y="0"/>
                  <a:pt x="5949888" y="370410"/>
                  <a:pt x="6017181" y="839753"/>
                </a:cubicBezTo>
                <a:lnTo>
                  <a:pt x="6017181" y="839754"/>
                </a:lnTo>
                <a:lnTo>
                  <a:pt x="5449680" y="1184972"/>
                </a:lnTo>
                <a:lnTo>
                  <a:pt x="5473222" y="770934"/>
                </a:lnTo>
                <a:lnTo>
                  <a:pt x="5473222" y="770933"/>
                </a:lnTo>
                <a:cubicBezTo>
                  <a:pt x="5178561" y="589219"/>
                  <a:pt x="4166888" y="462581"/>
                  <a:pt x="3009901" y="462581"/>
                </a:cubicBezTo>
                <a:cubicBezTo>
                  <a:pt x="1603055" y="462581"/>
                  <a:pt x="462582" y="647809"/>
                  <a:pt x="462582" y="876300"/>
                </a:cubicBezTo>
                <a:cubicBezTo>
                  <a:pt x="462582" y="895814"/>
                  <a:pt x="471082" y="915303"/>
                  <a:pt x="488020" y="934622"/>
                </a:cubicBezTo>
                <a:close/>
              </a:path>
            </a:pathLst>
          </a:custGeom>
          <a:solidFill>
            <a:srgbClr val="FFFFCC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5609" name="TextBox 13">
            <a:extLst>
              <a:ext uri="{FF2B5EF4-FFF2-40B4-BE49-F238E27FC236}">
                <a16:creationId xmlns:a16="http://schemas.microsoft.com/office/drawing/2014/main" id="{B4E367ED-B365-E449-8D2E-5A8E9FF8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160" y="5006777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0000FF"/>
                </a:solidFill>
              </a:rPr>
              <a:t>L’esponente raddoppia</a:t>
            </a:r>
          </a:p>
        </p:txBody>
      </p:sp>
    </p:spTree>
    <p:extLst>
      <p:ext uri="{BB962C8B-B14F-4D97-AF65-F5344CB8AC3E}">
        <p14:creationId xmlns:p14="http://schemas.microsoft.com/office/powerpoint/2010/main" val="33276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0CA07795-5913-6A44-B3E9-6D1AC3365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975" y="648335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6629" name="Slide Number Placeholder 6">
            <a:extLst>
              <a:ext uri="{FF2B5EF4-FFF2-40B4-BE49-F238E27FC236}">
                <a16:creationId xmlns:a16="http://schemas.microsoft.com/office/drawing/2014/main" id="{6ADA9D62-1C78-8148-8474-4BEC73AF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A7B85D-402B-5140-ACB0-5DCA9CAB7C91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26630" name="TextBox 10">
            <a:extLst>
              <a:ext uri="{FF2B5EF4-FFF2-40B4-BE49-F238E27FC236}">
                <a16:creationId xmlns:a16="http://schemas.microsoft.com/office/drawing/2014/main" id="{731D7E0E-D436-D946-A42A-F7CDAF59F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194714"/>
            <a:ext cx="6304832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Che succede se ‘torno indietro’ con l’estrazione di radice quadrata? </a:t>
            </a:r>
          </a:p>
        </p:txBody>
      </p:sp>
      <p:pic>
        <p:nvPicPr>
          <p:cNvPr id="26631" name="Picture 14" descr="Immagine 3.png">
            <a:extLst>
              <a:ext uri="{FF2B5EF4-FFF2-40B4-BE49-F238E27FC236}">
                <a16:creationId xmlns:a16="http://schemas.microsoft.com/office/drawing/2014/main" id="{08AD2526-916B-3948-BB96-3CCE557B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95600"/>
            <a:ext cx="81772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ircular Arrow 19">
            <a:extLst>
              <a:ext uri="{FF2B5EF4-FFF2-40B4-BE49-F238E27FC236}">
                <a16:creationId xmlns:a16="http://schemas.microsoft.com/office/drawing/2014/main" id="{2C16FD26-07AE-0948-9771-210D89709B0E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5410200" y="3352800"/>
            <a:ext cx="3276600" cy="1828800"/>
          </a:xfrm>
          <a:custGeom>
            <a:avLst/>
            <a:gdLst>
              <a:gd name="T0" fmla="*/ 461451 w 3276600"/>
              <a:gd name="T1" fmla="*/ 1291946 h 1828800"/>
              <a:gd name="T2" fmla="*/ 3273116 w 3276600"/>
              <a:gd name="T3" fmla="*/ 973998 h 1828800"/>
              <a:gd name="T4" fmla="*/ 2803756 w 3276600"/>
              <a:gd name="T5" fmla="*/ 1300220 h 1828800"/>
              <a:gd name="T6" fmla="*/ 2790752 w 3276600"/>
              <a:gd name="T7" fmla="*/ 814313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479847 w 3276600"/>
              <a:gd name="T13" fmla="*/ 267822 h 1828800"/>
              <a:gd name="T14" fmla="*/ 2796753 w 3276600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76600" h="1828800">
                <a:moveTo>
                  <a:pt x="217916" y="1370074"/>
                </a:moveTo>
                <a:lnTo>
                  <a:pt x="217915" y="1370074"/>
                </a:lnTo>
                <a:cubicBezTo>
                  <a:pt x="75137" y="1231431"/>
                  <a:pt x="0" y="1074313"/>
                  <a:pt x="0" y="914400"/>
                </a:cubicBezTo>
                <a:cubicBezTo>
                  <a:pt x="0" y="409390"/>
                  <a:pt x="733491" y="0"/>
                  <a:pt x="1638300" y="0"/>
                </a:cubicBezTo>
                <a:cubicBezTo>
                  <a:pt x="2543108" y="0"/>
                  <a:pt x="3276600" y="409390"/>
                  <a:pt x="3276600" y="914400"/>
                </a:cubicBezTo>
                <a:cubicBezTo>
                  <a:pt x="3276600" y="934281"/>
                  <a:pt x="3275438" y="954157"/>
                  <a:pt x="3273116" y="973997"/>
                </a:cubicBezTo>
                <a:lnTo>
                  <a:pt x="3273116" y="973998"/>
                </a:lnTo>
                <a:lnTo>
                  <a:pt x="2803756" y="1300220"/>
                </a:lnTo>
                <a:lnTo>
                  <a:pt x="2790752" y="814313"/>
                </a:lnTo>
                <a:lnTo>
                  <a:pt x="2790751" y="814313"/>
                </a:lnTo>
                <a:cubicBezTo>
                  <a:pt x="2669762" y="605561"/>
                  <a:pt x="2190981" y="457200"/>
                  <a:pt x="1638300" y="457200"/>
                </a:cubicBezTo>
                <a:cubicBezTo>
                  <a:pt x="985996" y="457200"/>
                  <a:pt x="457200" y="661895"/>
                  <a:pt x="457200" y="914400"/>
                </a:cubicBezTo>
                <a:cubicBezTo>
                  <a:pt x="457200" y="1020930"/>
                  <a:pt x="553302" y="1124117"/>
                  <a:pt x="728912" y="120614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6633" name="TextBox 20">
            <a:extLst>
              <a:ext uri="{FF2B5EF4-FFF2-40B4-BE49-F238E27FC236}">
                <a16:creationId xmlns:a16="http://schemas.microsoft.com/office/drawing/2014/main" id="{3C630DEA-FC1F-EA47-8601-DE10736CD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866" y="4664028"/>
            <a:ext cx="2440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b="1" dirty="0">
                <a:solidFill>
                  <a:srgbClr val="FF0000"/>
                </a:solidFill>
              </a:rPr>
              <a:t>dimezza l’esponente </a:t>
            </a:r>
          </a:p>
        </p:txBody>
      </p:sp>
      <p:sp>
        <p:nvSpPr>
          <p:cNvPr id="22" name="Circular Arrow 21">
            <a:extLst>
              <a:ext uri="{FF2B5EF4-FFF2-40B4-BE49-F238E27FC236}">
                <a16:creationId xmlns:a16="http://schemas.microsoft.com/office/drawing/2014/main" id="{39FCD9A9-CB05-2F45-9BBC-1AAF13770288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62000" y="3505200"/>
            <a:ext cx="3743325" cy="1828800"/>
          </a:xfrm>
          <a:custGeom>
            <a:avLst/>
            <a:gdLst>
              <a:gd name="T0" fmla="*/ 568940 w 3743325"/>
              <a:gd name="T1" fmla="*/ 1332327 h 1828800"/>
              <a:gd name="T2" fmla="*/ 3740998 w 3743325"/>
              <a:gd name="T3" fmla="*/ 959985 h 1828800"/>
              <a:gd name="T4" fmla="*/ 3238780 w 3743325"/>
              <a:gd name="T5" fmla="*/ 1294809 h 1828800"/>
              <a:gd name="T6" fmla="*/ 3259424 w 3743325"/>
              <a:gd name="T7" fmla="*/ 825984 h 1828800"/>
              <a:gd name="T8" fmla="*/ 1 60000 65536"/>
              <a:gd name="T9" fmla="*/ 0 60000 65536"/>
              <a:gd name="T10" fmla="*/ 1 60000 65536"/>
              <a:gd name="T11" fmla="*/ 2 60000 65536"/>
              <a:gd name="T12" fmla="*/ 548197 w 3743325"/>
              <a:gd name="T13" fmla="*/ 267822 h 1828800"/>
              <a:gd name="T14" fmla="*/ 3195128 w 3743325"/>
              <a:gd name="T15" fmla="*/ 1560978 h 1828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43325" h="1828800">
                <a:moveTo>
                  <a:pt x="307157" y="1416310"/>
                </a:moveTo>
                <a:lnTo>
                  <a:pt x="307156" y="1416310"/>
                </a:lnTo>
                <a:cubicBezTo>
                  <a:pt x="106767" y="1267222"/>
                  <a:pt x="0" y="1092757"/>
                  <a:pt x="0" y="914400"/>
                </a:cubicBezTo>
                <a:cubicBezTo>
                  <a:pt x="0" y="409390"/>
                  <a:pt x="837972" y="0"/>
                  <a:pt x="1871663" y="0"/>
                </a:cubicBezTo>
                <a:cubicBezTo>
                  <a:pt x="2905353" y="0"/>
                  <a:pt x="3743326" y="409390"/>
                  <a:pt x="3743326" y="914400"/>
                </a:cubicBezTo>
                <a:cubicBezTo>
                  <a:pt x="3743326" y="929602"/>
                  <a:pt x="3742550" y="944801"/>
                  <a:pt x="3740998" y="959984"/>
                </a:cubicBezTo>
                <a:lnTo>
                  <a:pt x="3740998" y="959985"/>
                </a:lnTo>
                <a:lnTo>
                  <a:pt x="3238780" y="1294809"/>
                </a:lnTo>
                <a:lnTo>
                  <a:pt x="3259424" y="825984"/>
                </a:lnTo>
                <a:lnTo>
                  <a:pt x="3259423" y="825984"/>
                </a:lnTo>
                <a:cubicBezTo>
                  <a:pt x="3128747" y="611689"/>
                  <a:pt x="2547390" y="457200"/>
                  <a:pt x="1871662" y="457200"/>
                </a:cubicBezTo>
                <a:cubicBezTo>
                  <a:pt x="1090475" y="457200"/>
                  <a:pt x="457199" y="661895"/>
                  <a:pt x="457199" y="914400"/>
                </a:cubicBezTo>
                <a:cubicBezTo>
                  <a:pt x="457199" y="1035061"/>
                  <a:pt x="604765" y="1150830"/>
                  <a:pt x="867731" y="1236471"/>
                </a:cubicBezTo>
                <a:close/>
              </a:path>
            </a:pathLst>
          </a:custGeom>
          <a:solidFill>
            <a:srgbClr val="FFFFCC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it-IT" altLang="it-IT" sz="1800"/>
          </a:p>
        </p:txBody>
      </p:sp>
      <p:sp>
        <p:nvSpPr>
          <p:cNvPr id="26635" name="TextBox 22">
            <a:extLst>
              <a:ext uri="{FF2B5EF4-FFF2-40B4-BE49-F238E27FC236}">
                <a16:creationId xmlns:a16="http://schemas.microsoft.com/office/drawing/2014/main" id="{975F9DBC-920B-FE42-BAE5-4D534755D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75" y="4876800"/>
            <a:ext cx="2698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600" b="1" dirty="0">
                <a:solidFill>
                  <a:srgbClr val="FF0000"/>
                </a:solidFill>
              </a:rPr>
              <a:t>d</a:t>
            </a:r>
            <a:r>
              <a:rPr lang="it-IT" altLang="it-IT" sz="1800" b="1" dirty="0">
                <a:solidFill>
                  <a:srgbClr val="FF0000"/>
                </a:solidFill>
              </a:rPr>
              <a:t>imezza l’esponente </a:t>
            </a:r>
          </a:p>
        </p:txBody>
      </p:sp>
      <p:sp>
        <p:nvSpPr>
          <p:cNvPr id="26636" name="TextBox 23">
            <a:extLst>
              <a:ext uri="{FF2B5EF4-FFF2-40B4-BE49-F238E27FC236}">
                <a16:creationId xmlns:a16="http://schemas.microsoft.com/office/drawing/2014/main" id="{BAA6D925-0C58-E54A-B07E-A7CFD320A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15" y="5466546"/>
            <a:ext cx="741681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L’estrazione di radice quadrata ha l’effetto di dimezzare l’esponente</a:t>
            </a: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EC29B52-2470-B549-B371-73C85A919416}"/>
              </a:ext>
            </a:extLst>
          </p:cNvPr>
          <p:cNvSpPr txBox="1">
            <a:spLocks/>
          </p:cNvSpPr>
          <p:nvPr/>
        </p:nvSpPr>
        <p:spPr bwMode="auto">
          <a:xfrm>
            <a:off x="601851" y="197635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potenze ad esponente frazionario </a:t>
            </a:r>
          </a:p>
        </p:txBody>
      </p:sp>
    </p:spTree>
    <p:extLst>
      <p:ext uri="{BB962C8B-B14F-4D97-AF65-F5344CB8AC3E}">
        <p14:creationId xmlns:p14="http://schemas.microsoft.com/office/powerpoint/2010/main" val="353174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Footer Placeholder 4">
            <a:extLst>
              <a:ext uri="{FF2B5EF4-FFF2-40B4-BE49-F238E27FC236}">
                <a16:creationId xmlns:a16="http://schemas.microsoft.com/office/drawing/2014/main" id="{734992E6-6623-C044-8C19-CBFA50F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7653" name="Title 4">
            <a:extLst>
              <a:ext uri="{FF2B5EF4-FFF2-40B4-BE49-F238E27FC236}">
                <a16:creationId xmlns:a16="http://schemas.microsoft.com/office/drawing/2014/main" id="{5D9BD46C-537A-6341-80B7-15BA07DA3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391" y="138336"/>
            <a:ext cx="7772400" cy="914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potenze ad esponente frazionario </a:t>
            </a:r>
          </a:p>
        </p:txBody>
      </p:sp>
      <p:sp>
        <p:nvSpPr>
          <p:cNvPr id="27655" name="Slide Number Placeholder 6">
            <a:extLst>
              <a:ext uri="{FF2B5EF4-FFF2-40B4-BE49-F238E27FC236}">
                <a16:creationId xmlns:a16="http://schemas.microsoft.com/office/drawing/2014/main" id="{381C9C75-4EB2-A44D-9DA0-501577A5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D1852BF-003D-A043-8CBE-717CF43AEF37}" type="slidenum">
              <a:rPr lang="it-IT" altLang="it-IT" sz="1400"/>
              <a:pPr eaLnBrk="1" hangingPunct="1"/>
              <a:t>12</a:t>
            </a:fld>
            <a:endParaRPr lang="it-IT" altLang="it-IT" sz="1400" dirty="0"/>
          </a:p>
        </p:txBody>
      </p:sp>
      <p:sp>
        <p:nvSpPr>
          <p:cNvPr id="27658" name="TextBox 17">
            <a:extLst>
              <a:ext uri="{FF2B5EF4-FFF2-40B4-BE49-F238E27FC236}">
                <a16:creationId xmlns:a16="http://schemas.microsoft.com/office/drawing/2014/main" id="{CA6D238D-E182-6041-A682-456C862E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42" y="5344760"/>
            <a:ext cx="7507429" cy="892552"/>
          </a:xfrm>
          <a:prstGeom prst="rect">
            <a:avLst/>
          </a:prstGeom>
          <a:solidFill>
            <a:srgbClr val="FFFFED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In questa lezione penso di sostituire alla lettera </a:t>
            </a:r>
            <a:r>
              <a:rPr lang="it-IT" altLang="it-IT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it-IT" altLang="it-IT" b="1" dirty="0"/>
              <a:t> solo numeri razionali positivi.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271A62-9464-C246-9912-2810CC2DE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4" b="22858"/>
          <a:stretch/>
        </p:blipFill>
        <p:spPr>
          <a:xfrm>
            <a:off x="755576" y="2328609"/>
            <a:ext cx="7550224" cy="8640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7ECEABF-997D-504E-AAE9-8A58E504A9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88" b="12783"/>
          <a:stretch/>
        </p:blipFill>
        <p:spPr>
          <a:xfrm>
            <a:off x="1888891" y="3330470"/>
            <a:ext cx="4851400" cy="869636"/>
          </a:xfrm>
          <a:prstGeom prst="rect">
            <a:avLst/>
          </a:prstGeom>
        </p:spPr>
      </p:pic>
      <p:sp>
        <p:nvSpPr>
          <p:cNvPr id="12" name="TextBox 23">
            <a:extLst>
              <a:ext uri="{FF2B5EF4-FFF2-40B4-BE49-F238E27FC236}">
                <a16:creationId xmlns:a16="http://schemas.microsoft.com/office/drawing/2014/main" id="{2655A595-592D-F64F-9118-254B5855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15" y="1025683"/>
            <a:ext cx="8958485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/>
              <a:t>L’estrazione di radice quadrata divide per 2 l’esponente.</a:t>
            </a:r>
            <a:br>
              <a:rPr lang="it-IT" altLang="it-IT" b="1" dirty="0"/>
            </a:br>
            <a:r>
              <a:rPr lang="it-IT" altLang="it-IT" b="1" dirty="0"/>
              <a:t>E così, l’estrazione di radice cubica divide per 3 l’esponente.</a:t>
            </a:r>
            <a:br>
              <a:rPr lang="it-IT" altLang="it-IT" b="1" dirty="0"/>
            </a:br>
            <a:r>
              <a:rPr lang="it-IT" altLang="it-IT" b="1" dirty="0"/>
              <a:t>E comincio a scrivere.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57DBBA43-955A-294D-B173-223D7BB2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42" y="4337871"/>
            <a:ext cx="75438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</a:rPr>
              <a:t>Se nel radicale non compare </a:t>
            </a:r>
            <a:r>
              <a:rPr lang="it-IT" altLang="it-IT" b="1" i="1" dirty="0" err="1">
                <a:solidFill>
                  <a:srgbClr val="FF0000"/>
                </a:solidFill>
              </a:rPr>
              <a:t>n</a:t>
            </a:r>
            <a:r>
              <a:rPr lang="it-IT" altLang="it-IT" b="1" dirty="0">
                <a:solidFill>
                  <a:srgbClr val="FF0000"/>
                </a:solidFill>
              </a:rPr>
              <a:t>, è sottinteso </a:t>
            </a:r>
            <a:r>
              <a:rPr lang="it-IT" altLang="it-IT" b="1" i="1" dirty="0" err="1">
                <a:solidFill>
                  <a:srgbClr val="FF0000"/>
                </a:solidFill>
              </a:rPr>
              <a:t>n</a:t>
            </a:r>
            <a:r>
              <a:rPr lang="it-IT" altLang="it-IT" b="1" i="1" dirty="0">
                <a:solidFill>
                  <a:srgbClr val="FF0000"/>
                </a:solidFill>
              </a:rPr>
              <a:t> = 2</a:t>
            </a:r>
            <a:r>
              <a:rPr lang="it-IT" altLang="it-IT" b="1" dirty="0">
                <a:solidFill>
                  <a:srgbClr val="FF0000"/>
                </a:solidFill>
              </a:rPr>
              <a:t>.</a:t>
            </a:r>
            <a:br>
              <a:rPr lang="it-IT" altLang="it-IT" b="1" dirty="0">
                <a:solidFill>
                  <a:srgbClr val="FF0000"/>
                </a:solidFill>
              </a:rPr>
            </a:br>
            <a:r>
              <a:rPr lang="it-IT" altLang="it-IT" b="1" dirty="0">
                <a:solidFill>
                  <a:srgbClr val="FF0000"/>
                </a:solidFill>
              </a:rPr>
              <a:t>Se nel radicale non compare </a:t>
            </a:r>
            <a:r>
              <a:rPr lang="it-IT" altLang="it-IT" b="1" i="1" dirty="0" err="1">
                <a:solidFill>
                  <a:srgbClr val="FF0000"/>
                </a:solidFill>
              </a:rPr>
              <a:t>p</a:t>
            </a:r>
            <a:r>
              <a:rPr lang="it-IT" altLang="it-IT" b="1" dirty="0">
                <a:solidFill>
                  <a:srgbClr val="FF0000"/>
                </a:solidFill>
              </a:rPr>
              <a:t>, è sottinteso </a:t>
            </a:r>
            <a:r>
              <a:rPr lang="it-IT" altLang="it-IT" b="1" i="1" dirty="0" err="1">
                <a:solidFill>
                  <a:srgbClr val="FF0000"/>
                </a:solidFill>
              </a:rPr>
              <a:t>p</a:t>
            </a:r>
            <a:r>
              <a:rPr lang="it-IT" altLang="it-IT" b="1" dirty="0">
                <a:solidFill>
                  <a:srgbClr val="FF0000"/>
                </a:solidFill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197254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61517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Nuovi simboli per estrazione di radice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13</a:t>
            </a:fld>
            <a:endParaRPr lang="it-IT" altLang="it-IT" sz="140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15090B82-02D4-7647-A969-3A40BF83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738199"/>
            <a:ext cx="2527300" cy="13589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F67F1BD3-373F-2942-BE80-FAA013960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80" y="3986825"/>
            <a:ext cx="2552700" cy="14224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95F07565-88EB-6D49-B8B2-D83F03AB6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928" y="1738198"/>
            <a:ext cx="2105156" cy="1258753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F012A35E-18E5-944D-98DB-4B8BEF04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759" y="3986825"/>
            <a:ext cx="2077453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6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138336"/>
            <a:ext cx="7772400" cy="61517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Un’analogia 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14</a:t>
            </a:fld>
            <a:endParaRPr lang="it-IT" altLang="it-IT" sz="1400"/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24688147-28C7-9C4E-A201-EDA1D638773A}"/>
              </a:ext>
            </a:extLst>
          </p:cNvPr>
          <p:cNvGrpSpPr/>
          <p:nvPr/>
        </p:nvGrpSpPr>
        <p:grpSpPr>
          <a:xfrm>
            <a:off x="230560" y="998956"/>
            <a:ext cx="8734226" cy="5070743"/>
            <a:chOff x="230560" y="998956"/>
            <a:chExt cx="8734226" cy="5070743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4CB70CD3-649C-C649-8A89-4EE86BB1D792}"/>
                </a:ext>
              </a:extLst>
            </p:cNvPr>
            <p:cNvSpPr txBox="1"/>
            <p:nvPr/>
          </p:nvSpPr>
          <p:spPr>
            <a:xfrm>
              <a:off x="1418084" y="998956"/>
              <a:ext cx="6201916" cy="523220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La divisione dai numeri naturali ai razionali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AF9686C-B5FE-2D4E-8E7E-F67C89B92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0560" y="2436155"/>
              <a:ext cx="1872208" cy="60178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344E1FB6-DB4A-9E49-917D-428D65CFA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0632" y="1709567"/>
              <a:ext cx="5835228" cy="1943438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845C26DC-4589-1242-97BA-B8E304D089A4}"/>
                </a:ext>
              </a:extLst>
            </p:cNvPr>
            <p:cNvSpPr/>
            <p:nvPr/>
          </p:nvSpPr>
          <p:spPr>
            <a:xfrm>
              <a:off x="537270" y="3976754"/>
              <a:ext cx="8427516" cy="523220"/>
            </a:xfrm>
            <a:prstGeom prst="rect">
              <a:avLst/>
            </a:prstGeom>
            <a:solidFill>
              <a:srgbClr val="FFFFED"/>
            </a:solidFill>
          </p:spPr>
          <p:txBody>
            <a:bodyPr wrap="square">
              <a:spAutoFit/>
            </a:bodyPr>
            <a:lstStyle/>
            <a:p>
              <a:r>
                <a:rPr lang="it-IT" sz="2800" b="1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L’estrazione di radice dai numeri razionali agli  irrazionali</a:t>
              </a:r>
            </a:p>
          </p:txBody>
        </p:sp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16F46DBE-32E9-6A4D-A7AB-CEF6D20BE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044" y="5004299"/>
              <a:ext cx="1231900" cy="736600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C8364EFC-6D3D-2142-8D7E-ABE2E16A2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0632" y="4837799"/>
              <a:ext cx="5499100" cy="123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63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423511"/>
            <a:ext cx="7772400" cy="615178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Linguaggio matematico  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15</a:t>
            </a:fld>
            <a:endParaRPr lang="it-IT" altLang="it-IT" sz="140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3EDBD9A8-BCD1-5346-82CD-34C5041EAB87}"/>
              </a:ext>
            </a:extLst>
          </p:cNvPr>
          <p:cNvGrpSpPr/>
          <p:nvPr/>
        </p:nvGrpSpPr>
        <p:grpSpPr>
          <a:xfrm>
            <a:off x="1089596" y="1196752"/>
            <a:ext cx="7658868" cy="4093428"/>
            <a:chOff x="1089596" y="1196752"/>
            <a:chExt cx="7658868" cy="4093428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66CE236B-51BE-0E4D-8465-30381DD75B0B}"/>
                </a:ext>
              </a:extLst>
            </p:cNvPr>
            <p:cNvSpPr txBox="1"/>
            <p:nvPr/>
          </p:nvSpPr>
          <p:spPr>
            <a:xfrm>
              <a:off x="1089596" y="1196752"/>
              <a:ext cx="765886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/>
                <a:t>Negli sviluppi successivi della matematica e del suo linguaggio, gli esponenti frazionari si diffondono, ma non sostituiscono il simbolo </a:t>
              </a:r>
              <a:r>
                <a:rPr lang="it-IT" sz="3600" b="1" baseline="-25000" dirty="0"/>
                <a:t>⎷    , </a:t>
              </a:r>
              <a:r>
                <a:rPr lang="it-IT" sz="2800" b="1" dirty="0"/>
                <a:t>anche per indicare l’operazione di estrazione di radice.</a:t>
              </a:r>
            </a:p>
            <a:p>
              <a:r>
                <a:rPr lang="it-IT" sz="800" b="1" dirty="0"/>
                <a:t> </a:t>
              </a:r>
            </a:p>
            <a:p>
              <a:r>
                <a:rPr lang="it-IT" sz="2800" b="1" dirty="0"/>
                <a:t>Così troviamo nei testi e nelle applicazioni entrambi i simboli: in ogni situazione si sceglie quello che rende più agevoli la scrittura, i calcoli, le dimostrazioni, …</a:t>
              </a:r>
            </a:p>
          </p:txBody>
        </p:sp>
        <p:cxnSp>
          <p:nvCxnSpPr>
            <p:cNvPr id="7" name="Connettore 1 6">
              <a:extLst>
                <a:ext uri="{FF2B5EF4-FFF2-40B4-BE49-F238E27FC236}">
                  <a16:creationId xmlns:a16="http://schemas.microsoft.com/office/drawing/2014/main" id="{A9D7F3E8-600F-F249-9714-7AD1F01EA7DA}"/>
                </a:ext>
              </a:extLst>
            </p:cNvPr>
            <p:cNvCxnSpPr>
              <a:cxnSpLocks/>
            </p:cNvCxnSpPr>
            <p:nvPr/>
          </p:nvCxnSpPr>
          <p:spPr>
            <a:xfrm>
              <a:off x="5508104" y="2564904"/>
              <a:ext cx="2880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267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981" y="372722"/>
            <a:ext cx="7772400" cy="914400"/>
          </a:xfrm>
        </p:spPr>
        <p:txBody>
          <a:bodyPr/>
          <a:lstStyle/>
          <a:p>
            <a:r>
              <a:rPr lang="it-IT" altLang="it-IT" sz="32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Vantaggi degli esponenti frazionari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16</a:t>
            </a:fld>
            <a:endParaRPr lang="it-IT" altLang="it-IT" sz="1400"/>
          </a:p>
        </p:txBody>
      </p:sp>
      <p:graphicFrame>
        <p:nvGraphicFramePr>
          <p:cNvPr id="28674" name="Object 2">
            <a:extLst>
              <a:ext uri="{FF2B5EF4-FFF2-40B4-BE49-F238E27FC236}">
                <a16:creationId xmlns:a16="http://schemas.microsoft.com/office/drawing/2014/main" id="{0B79A35C-EADF-FB46-A415-7088976B5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1066800"/>
          <a:ext cx="167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8" name="Equation" r:id="rId3" imgW="17602200" imgH="8001000" progId="Equation.3">
                  <p:embed/>
                </p:oleObj>
              </mc:Choice>
              <mc:Fallback>
                <p:oleObj name="Equation" r:id="rId3" imgW="17602200" imgH="8001000" progId="Equation.3">
                  <p:embed/>
                  <p:pic>
                    <p:nvPicPr>
                      <p:cNvPr id="28674" name="Object 2">
                        <a:extLst>
                          <a:ext uri="{FF2B5EF4-FFF2-40B4-BE49-F238E27FC236}">
                            <a16:creationId xmlns:a16="http://schemas.microsoft.com/office/drawing/2014/main" id="{0B79A35C-EADF-FB46-A415-7088976B5C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066800"/>
                        <a:ext cx="1676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Box 10">
            <a:extLst>
              <a:ext uri="{FF2B5EF4-FFF2-40B4-BE49-F238E27FC236}">
                <a16:creationId xmlns:a16="http://schemas.microsoft.com/office/drawing/2014/main" id="{2A26018B-277A-874B-816C-F372CC09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738950"/>
            <a:ext cx="785921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Conosco le proprietà delle potenze con esponente intero.</a:t>
            </a:r>
          </a:p>
          <a:p>
            <a:pPr eaLnBrk="1" hangingPunct="1"/>
            <a:br>
              <a:rPr lang="it-IT" altLang="it-IT" sz="800" b="1" dirty="0"/>
            </a:br>
            <a:r>
              <a:rPr lang="it-IT" altLang="it-IT" sz="2800" b="1" dirty="0"/>
              <a:t>Se estendo le stesse proprietà al caso di esponenti frazionari, trovo proprietà che guidano nei calcoli con radicali.</a:t>
            </a:r>
          </a:p>
          <a:p>
            <a:pPr eaLnBrk="1" hangingPunct="1"/>
            <a:r>
              <a:rPr lang="it-IT" altLang="it-IT" sz="2800" b="1" dirty="0"/>
              <a:t>Ecco come posso ragionare.</a:t>
            </a:r>
          </a:p>
          <a:p>
            <a:pPr eaLnBrk="1" hangingPunct="1"/>
            <a:endParaRPr lang="it-IT" altLang="it-IT" sz="800" b="1" dirty="0">
              <a:solidFill>
                <a:srgbClr val="0000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E5C597-EEF4-0E40-B314-DF92DB1C1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764" y="1287122"/>
            <a:ext cx="2549672" cy="13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08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3848" y="645726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289" y="450024"/>
            <a:ext cx="8256718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Ricordo tre proprietà delle potenze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5560" y="6395380"/>
            <a:ext cx="2133600" cy="326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17</a:t>
            </a:fld>
            <a:endParaRPr lang="it-IT" altLang="it-IT" sz="14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9DC3651-1304-5849-A400-1746C380C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6975DAC-F87E-7F48-8833-FF86C0561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9" y="4678659"/>
            <a:ext cx="17051412" cy="169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57828E7-6BB1-B740-820D-13F5CDBD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59" y="1664394"/>
            <a:ext cx="3503155" cy="198063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61CC667-D507-5644-A1DE-15E6F109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59" y="1737262"/>
            <a:ext cx="3795119" cy="223242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92304BA-5488-704B-9646-9BF65238B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4290399"/>
            <a:ext cx="3062617" cy="18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59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18</a:t>
            </a:fld>
            <a:endParaRPr lang="it-IT" altLang="it-IT" sz="1400"/>
          </a:p>
        </p:txBody>
      </p:sp>
      <p:sp>
        <p:nvSpPr>
          <p:cNvPr id="32772" name="Title 15">
            <a:extLst>
              <a:ext uri="{FF2B5EF4-FFF2-40B4-BE49-F238E27FC236}">
                <a16:creationId xmlns:a16="http://schemas.microsoft.com/office/drawing/2014/main" id="{35946213-8692-BE4D-9B7C-A4304AF5B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732" y="392573"/>
            <a:ext cx="8884096" cy="533400"/>
          </a:xfrm>
        </p:spPr>
        <p:txBody>
          <a:bodyPr/>
          <a:lstStyle/>
          <a:p>
            <a:r>
              <a:rPr lang="it-IT" altLang="it-IT" sz="3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1. Prodotto di potenze con lo stesso esponente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CCBE4E-4785-7B45-AC75-AD1D645C9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8"/>
          <a:stretch/>
        </p:blipFill>
        <p:spPr>
          <a:xfrm>
            <a:off x="4780" y="1772816"/>
            <a:ext cx="9144000" cy="237626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EC8F87-155F-9F48-83DB-39ADE26E5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264" y="4239090"/>
            <a:ext cx="5176400" cy="191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9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19</a:t>
            </a:fld>
            <a:endParaRPr lang="it-IT" altLang="it-IT" sz="140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071048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Vantaggi degli esponenti frazionari</a:t>
            </a:r>
          </a:p>
        </p:txBody>
      </p:sp>
      <p:sp>
        <p:nvSpPr>
          <p:cNvPr id="34825" name="TextBox 6">
            <a:extLst>
              <a:ext uri="{FF2B5EF4-FFF2-40B4-BE49-F238E27FC236}">
                <a16:creationId xmlns:a16="http://schemas.microsoft.com/office/drawing/2014/main" id="{5B612716-F54B-1348-BB96-EB88AFD1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247932"/>
            <a:ext cx="80116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Esponenti frazionari e parentesi facilitano la corretta lettura delle formule</a:t>
            </a:r>
          </a:p>
        </p:txBody>
      </p:sp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9726DDFD-691F-EC4E-A677-9FD3C4E75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4318"/>
              </p:ext>
            </p:extLst>
          </p:nvPr>
        </p:nvGraphicFramePr>
        <p:xfrm>
          <a:off x="1676400" y="2209800"/>
          <a:ext cx="844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5" name="Equation" r:id="rId3" imgW="17500600" imgH="14198600" progId="Equation.3">
                  <p:embed/>
                </p:oleObj>
              </mc:Choice>
              <mc:Fallback>
                <p:oleObj name="Equation" r:id="rId3" imgW="17500600" imgH="14198600" progId="Equation.3">
                  <p:embed/>
                  <p:pic>
                    <p:nvPicPr>
                      <p:cNvPr id="34818" name="Object 2">
                        <a:extLst>
                          <a:ext uri="{FF2B5EF4-FFF2-40B4-BE49-F238E27FC236}">
                            <a16:creationId xmlns:a16="http://schemas.microsoft.com/office/drawing/2014/main" id="{9726DDFD-691F-EC4E-A677-9FD3C4E75B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844550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>
            <a:extLst>
              <a:ext uri="{FF2B5EF4-FFF2-40B4-BE49-F238E27FC236}">
                <a16:creationId xmlns:a16="http://schemas.microsoft.com/office/drawing/2014/main" id="{775359E0-A664-CD4F-960A-BE1A7B8916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39199"/>
              </p:ext>
            </p:extLst>
          </p:nvPr>
        </p:nvGraphicFramePr>
        <p:xfrm>
          <a:off x="1524000" y="4191000"/>
          <a:ext cx="1219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name="Equation" r:id="rId5" imgW="17678400" imgH="7315200" progId="Equation.3">
                  <p:embed/>
                </p:oleObj>
              </mc:Choice>
              <mc:Fallback>
                <p:oleObj name="Equation" r:id="rId5" imgW="17678400" imgH="7315200" progId="Equation.3">
                  <p:embed/>
                  <p:pic>
                    <p:nvPicPr>
                      <p:cNvPr id="34819" name="Object 3">
                        <a:extLst>
                          <a:ext uri="{FF2B5EF4-FFF2-40B4-BE49-F238E27FC236}">
                            <a16:creationId xmlns:a16="http://schemas.microsoft.com/office/drawing/2014/main" id="{775359E0-A664-CD4F-960A-BE1A7B8916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191000"/>
                        <a:ext cx="1219200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>
            <a:extLst>
              <a:ext uri="{FF2B5EF4-FFF2-40B4-BE49-F238E27FC236}">
                <a16:creationId xmlns:a16="http://schemas.microsoft.com/office/drawing/2014/main" id="{E5A04A54-9B61-924E-A2F7-149BEF604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59238"/>
              </p:ext>
            </p:extLst>
          </p:nvPr>
        </p:nvGraphicFramePr>
        <p:xfrm>
          <a:off x="5486400" y="2209800"/>
          <a:ext cx="981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name="Equation" r:id="rId7" imgW="17018000" imgH="13208000" progId="Equation.3">
                  <p:embed/>
                </p:oleObj>
              </mc:Choice>
              <mc:Fallback>
                <p:oleObj name="Equation" r:id="rId7" imgW="17018000" imgH="13208000" progId="Equation.3">
                  <p:embed/>
                  <p:pic>
                    <p:nvPicPr>
                      <p:cNvPr id="34820" name="Object 4">
                        <a:extLst>
                          <a:ext uri="{FF2B5EF4-FFF2-40B4-BE49-F238E27FC236}">
                            <a16:creationId xmlns:a16="http://schemas.microsoft.com/office/drawing/2014/main" id="{E5A04A54-9B61-924E-A2F7-149BEF6040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209800"/>
                        <a:ext cx="981075" cy="685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>
            <a:extLst>
              <a:ext uri="{FF2B5EF4-FFF2-40B4-BE49-F238E27FC236}">
                <a16:creationId xmlns:a16="http://schemas.microsoft.com/office/drawing/2014/main" id="{42CC42EB-C6A3-BC42-9BA3-665F4864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3268"/>
              </p:ext>
            </p:extLst>
          </p:nvPr>
        </p:nvGraphicFramePr>
        <p:xfrm>
          <a:off x="5257800" y="4114800"/>
          <a:ext cx="11430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name="Equation" r:id="rId9" imgW="17678400" imgH="7315200" progId="Equation.3">
                  <p:embed/>
                </p:oleObj>
              </mc:Choice>
              <mc:Fallback>
                <p:oleObj name="Equation" r:id="rId9" imgW="17678400" imgH="7315200" progId="Equation.3">
                  <p:embed/>
                  <p:pic>
                    <p:nvPicPr>
                      <p:cNvPr id="34821" name="Object 5">
                        <a:extLst>
                          <a:ext uri="{FF2B5EF4-FFF2-40B4-BE49-F238E27FC236}">
                            <a16:creationId xmlns:a16="http://schemas.microsoft.com/office/drawing/2014/main" id="{42CC42EB-C6A3-BC42-9BA3-665F4864C2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114800"/>
                        <a:ext cx="114300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Box 12">
            <a:extLst>
              <a:ext uri="{FF2B5EF4-FFF2-40B4-BE49-F238E27FC236}">
                <a16:creationId xmlns:a16="http://schemas.microsoft.com/office/drawing/2014/main" id="{DC04A2A5-59DE-C643-A069-CE0FEE928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950" y="2514600"/>
            <a:ext cx="29654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000" b="1" dirty="0"/>
              <a:t>  si distingue bene da</a:t>
            </a:r>
          </a:p>
        </p:txBody>
      </p:sp>
      <p:sp>
        <p:nvSpPr>
          <p:cNvPr id="34827" name="TextBox 13">
            <a:extLst>
              <a:ext uri="{FF2B5EF4-FFF2-40B4-BE49-F238E27FC236}">
                <a16:creationId xmlns:a16="http://schemas.microsoft.com/office/drawing/2014/main" id="{15A4E817-3E78-F74A-8F26-AC193AB01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36429"/>
            <a:ext cx="885270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>
                <a:solidFill>
                  <a:srgbClr val="0000FF"/>
                </a:solidFill>
              </a:rPr>
              <a:t>Per distinguere le espressioni scritte con i radicali, bisogna osservare attentamente il segno di radice!</a:t>
            </a:r>
          </a:p>
        </p:txBody>
      </p:sp>
      <p:sp>
        <p:nvSpPr>
          <p:cNvPr id="34828" name="TextBox 14">
            <a:extLst>
              <a:ext uri="{FF2B5EF4-FFF2-40B4-BE49-F238E27FC236}">
                <a16:creationId xmlns:a16="http://schemas.microsoft.com/office/drawing/2014/main" id="{81E85676-32B6-D744-B075-B8DD396DC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40" y="4941429"/>
            <a:ext cx="900605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600" b="1" dirty="0"/>
              <a:t>Questo spiega perché vari software chiedono di inserire formule solo con esponenti frazionari e parentesi. </a:t>
            </a:r>
          </a:p>
        </p:txBody>
      </p:sp>
    </p:spTree>
    <p:extLst>
      <p:ext uri="{BB962C8B-B14F-4D97-AF65-F5344CB8AC3E}">
        <p14:creationId xmlns:p14="http://schemas.microsoft.com/office/powerpoint/2010/main" val="185761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C9E0CB42-AFEC-0F47-A96C-5AFFF56525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6835775" cy="762000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Difficoltà dei radicali  </a:t>
            </a:r>
          </a:p>
        </p:txBody>
      </p:sp>
      <p:sp>
        <p:nvSpPr>
          <p:cNvPr id="24580" name="Footer Placeholder 4">
            <a:extLst>
              <a:ext uri="{FF2B5EF4-FFF2-40B4-BE49-F238E27FC236}">
                <a16:creationId xmlns:a16="http://schemas.microsoft.com/office/drawing/2014/main" id="{5B8114B6-30A7-3341-BDF6-3F782835C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</a:p>
        </p:txBody>
      </p:sp>
      <p:sp>
        <p:nvSpPr>
          <p:cNvPr id="24588" name="TextBox 34">
            <a:extLst>
              <a:ext uri="{FF2B5EF4-FFF2-40B4-BE49-F238E27FC236}">
                <a16:creationId xmlns:a16="http://schemas.microsoft.com/office/drawing/2014/main" id="{10A895E9-9D08-814C-B117-D53AAE4BA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13176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200" b="1" dirty="0"/>
              <a:t>2. Quando si usano computer e calcolatrici, alcuni software non utilizzano il simbolo di radicale.</a:t>
            </a:r>
          </a:p>
        </p:txBody>
      </p:sp>
      <p:sp>
        <p:nvSpPr>
          <p:cNvPr id="24589" name="TextBox 35">
            <a:extLst>
              <a:ext uri="{FF2B5EF4-FFF2-40B4-BE49-F238E27FC236}">
                <a16:creationId xmlns:a16="http://schemas.microsoft.com/office/drawing/2014/main" id="{D0CCBC06-8480-5944-89B2-3BFDC872B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942" y="999610"/>
            <a:ext cx="85072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0000FF"/>
                </a:solidFill>
              </a:rPr>
              <a:t>La scrittura dei radicali pone varie difficoltà, come ad esempio:</a:t>
            </a:r>
          </a:p>
        </p:txBody>
      </p:sp>
      <p:sp>
        <p:nvSpPr>
          <p:cNvPr id="24590" name="Slide Number Placeholder 36">
            <a:extLst>
              <a:ext uri="{FF2B5EF4-FFF2-40B4-BE49-F238E27FC236}">
                <a16:creationId xmlns:a16="http://schemas.microsoft.com/office/drawing/2014/main" id="{0657D46B-2078-C041-A3AC-8DE2B59A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0B80B3-8AFD-B74A-88DD-5CE8F178048E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C13BCA-9F6F-5D46-B90C-B1E0F7A3A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8" b="5671"/>
          <a:stretch/>
        </p:blipFill>
        <p:spPr>
          <a:xfrm>
            <a:off x="69742" y="1953716"/>
            <a:ext cx="8964488" cy="284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20</a:t>
            </a:fld>
            <a:endParaRPr lang="it-IT" altLang="it-IT" sz="1400"/>
          </a:p>
        </p:txBody>
      </p:sp>
      <p:sp>
        <p:nvSpPr>
          <p:cNvPr id="8" name="Title 15">
            <a:extLst>
              <a:ext uri="{FF2B5EF4-FFF2-40B4-BE49-F238E27FC236}">
                <a16:creationId xmlns:a16="http://schemas.microsoft.com/office/drawing/2014/main" id="{D45AEB41-2E3D-4B47-98B5-D2A9A9AFB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663"/>
            <a:ext cx="9144000" cy="878987"/>
          </a:xfrm>
        </p:spPr>
        <p:txBody>
          <a:bodyPr/>
          <a:lstStyle/>
          <a:p>
            <a:r>
              <a:rPr lang="it-IT" altLang="it-IT" sz="3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2.Quoziente di potenze con lo stesso esponente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3602238-EC9D-6F47-AFFA-F73FE0A80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13"/>
          <a:stretch/>
        </p:blipFill>
        <p:spPr>
          <a:xfrm>
            <a:off x="152400" y="1412776"/>
            <a:ext cx="8348032" cy="213794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1BC4614-DA37-6E45-A92D-8E0880F7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27" y="3550717"/>
            <a:ext cx="5020146" cy="22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84531893-6657-7745-A4A4-F4BC0E34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25" y="6464253"/>
            <a:ext cx="189932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2771" name="Slide Number Placeholder 6">
            <a:extLst>
              <a:ext uri="{FF2B5EF4-FFF2-40B4-BE49-F238E27FC236}">
                <a16:creationId xmlns:a16="http://schemas.microsoft.com/office/drawing/2014/main" id="{3BA7350B-9560-D044-8032-89DA5F8A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9F0F9E-9F35-F84B-B058-2D6FC9B46581}" type="slidenum">
              <a:rPr lang="it-IT" altLang="it-IT" sz="1400"/>
              <a:pPr eaLnBrk="1" hangingPunct="1"/>
              <a:t>21</a:t>
            </a:fld>
            <a:endParaRPr lang="it-IT" altLang="it-IT" sz="140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D8C5F2-69FB-B24F-A41C-80AD6F8045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89"/>
          <a:stretch/>
        </p:blipFill>
        <p:spPr>
          <a:xfrm>
            <a:off x="77189" y="1263216"/>
            <a:ext cx="8914224" cy="3456384"/>
          </a:xfrm>
          <a:prstGeom prst="rect">
            <a:avLst/>
          </a:prstGeom>
        </p:spPr>
      </p:pic>
      <p:sp>
        <p:nvSpPr>
          <p:cNvPr id="8" name="Title 15">
            <a:extLst>
              <a:ext uri="{FF2B5EF4-FFF2-40B4-BE49-F238E27FC236}">
                <a16:creationId xmlns:a16="http://schemas.microsoft.com/office/drawing/2014/main" id="{CA585782-3F6C-2E41-9AE9-1BC3AA48C297}"/>
              </a:ext>
            </a:extLst>
          </p:cNvPr>
          <p:cNvSpPr txBox="1">
            <a:spLocks/>
          </p:cNvSpPr>
          <p:nvPr/>
        </p:nvSpPr>
        <p:spPr bwMode="auto">
          <a:xfrm>
            <a:off x="6206" y="455331"/>
            <a:ext cx="88120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altLang="it-IT" sz="3200" b="1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3. Potenza di potenza</a:t>
            </a:r>
            <a:endParaRPr lang="it-IT" altLang="it-IT" sz="3200" b="1" kern="0" dirty="0">
              <a:solidFill>
                <a:srgbClr val="0057DD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B19ABB-60FA-B84B-98BA-DCD74C089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313" y="5021338"/>
            <a:ext cx="3175000" cy="15367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41A763E-42FD-0B4A-842D-A15C9ECF4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029365"/>
            <a:ext cx="31623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7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57405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843" y="6462609"/>
            <a:ext cx="514400" cy="349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22</a:t>
            </a:fld>
            <a:endParaRPr lang="it-IT" altLang="it-IT" sz="1400" dirty="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6106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dei radicali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66E7AD-10C2-094E-8017-2F5DC9FC7DBF}"/>
              </a:ext>
            </a:extLst>
          </p:cNvPr>
          <p:cNvSpPr txBox="1"/>
          <p:nvPr/>
        </p:nvSpPr>
        <p:spPr>
          <a:xfrm>
            <a:off x="1547664" y="141277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Ecco le proprietà che abbiamo trovato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354A47-1926-4446-8772-6BF97632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663" y="1935996"/>
            <a:ext cx="6254746" cy="43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87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52028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66" y="502135"/>
            <a:ext cx="8507288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 </a:t>
            </a:r>
            <a:r>
              <a:rPr lang="it-IT" altLang="it-IT" sz="3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guidano 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calcoli anche con esponenti negativi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8C2DB6-7584-4A4C-8E89-C6D445D0365E}"/>
              </a:ext>
            </a:extLst>
          </p:cNvPr>
          <p:cNvSpPr txBox="1"/>
          <p:nvPr/>
        </p:nvSpPr>
        <p:spPr>
          <a:xfrm>
            <a:off x="3851919" y="19227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ESEMPI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9ED4EED-7372-8B42-90B3-963F8FF06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99" y="2564904"/>
            <a:ext cx="6456215" cy="351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82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Footer Placeholder 4">
            <a:extLst>
              <a:ext uri="{FF2B5EF4-FFF2-40B4-BE49-F238E27FC236}">
                <a16:creationId xmlns:a16="http://schemas.microsoft.com/office/drawing/2014/main" id="{EB2DC3AF-5CB0-A948-869C-3115D4C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52536" y="657405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2021</a:t>
            </a:r>
          </a:p>
        </p:txBody>
      </p:sp>
      <p:sp>
        <p:nvSpPr>
          <p:cNvPr id="34823" name="Slide Number Placeholder 6">
            <a:extLst>
              <a:ext uri="{FF2B5EF4-FFF2-40B4-BE49-F238E27FC236}">
                <a16:creationId xmlns:a16="http://schemas.microsoft.com/office/drawing/2014/main" id="{D99F0FDB-C77F-C844-A564-B791BA16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843" y="6462609"/>
            <a:ext cx="514400" cy="349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EB7B53-DEEC-784C-A829-E85AE3EE8C7F}" type="slidenum">
              <a:rPr lang="it-IT" altLang="it-IT" sz="1400"/>
              <a:pPr eaLnBrk="1" hangingPunct="1"/>
              <a:t>24</a:t>
            </a:fld>
            <a:endParaRPr lang="it-IT" altLang="it-IT" sz="1400" dirty="0"/>
          </a:p>
        </p:txBody>
      </p:sp>
      <p:sp>
        <p:nvSpPr>
          <p:cNvPr id="34824" name="Title 15">
            <a:extLst>
              <a:ext uri="{FF2B5EF4-FFF2-40B4-BE49-F238E27FC236}">
                <a16:creationId xmlns:a16="http://schemas.microsoft.com/office/drawing/2014/main" id="{5C7D6725-3BDD-B744-9EF2-7EA01BC74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610600" cy="6858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Radicali ed esponenti frazionari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D6B054-4795-BD44-8C2E-7E179581479D}"/>
              </a:ext>
            </a:extLst>
          </p:cNvPr>
          <p:cNvSpPr txBox="1"/>
          <p:nvPr/>
        </p:nvSpPr>
        <p:spPr>
          <a:xfrm>
            <a:off x="755576" y="1484784"/>
            <a:ext cx="793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Radicali ed esponenti frazionari sono due </a:t>
            </a:r>
            <a:r>
              <a:rPr lang="it-IT" sz="2800" b="1" i="1" dirty="0"/>
              <a:t>linguaggi</a:t>
            </a:r>
            <a:r>
              <a:rPr lang="it-IT" sz="2800" b="1" dirty="0"/>
              <a:t> diversi per esprimere gli stessi risultati irrazionali di estrazione di radice.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3C6EBD-0532-E946-8E3F-5908F893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899784"/>
            <a:ext cx="8077307" cy="133802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0B2BE7F-B318-AC48-AF85-8A30A065C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64482"/>
            <a:ext cx="8180539" cy="209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538" y="63961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660" y="3129926"/>
            <a:ext cx="6336704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Un’idea di Newton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662FDE6-C112-5142-B1E4-928C2ED0C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5606" y="4132081"/>
            <a:ext cx="68088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Un’idea di Newton porta a ridurre queste difficoltà: introdurre nuovi simboli legati all’elevazione a potenza.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A815785-6079-C44D-AE48-E2A100F1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512167"/>
            <a:ext cx="2520280" cy="253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6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14C438D-7A27-D24A-9263-8DC369D5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538" y="63961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2021</a:t>
            </a:r>
            <a:endParaRPr lang="it-IT" altLang="it-IT" sz="1200" i="1" dirty="0"/>
          </a:p>
        </p:txBody>
      </p:sp>
      <p:sp>
        <p:nvSpPr>
          <p:cNvPr id="28676" name="Title 4">
            <a:extLst>
              <a:ext uri="{FF2B5EF4-FFF2-40B4-BE49-F238E27FC236}">
                <a16:creationId xmlns:a16="http://schemas.microsoft.com/office/drawing/2014/main" id="{42FB7007-AE41-A045-A6A3-96E3E12BB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262" y="2564904"/>
            <a:ext cx="6336704" cy="914400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Richiamo quello che già sai sull’elevazione a potenza</a:t>
            </a:r>
          </a:p>
        </p:txBody>
      </p:sp>
      <p:sp>
        <p:nvSpPr>
          <p:cNvPr id="28677" name="Slide Number Placeholder 6">
            <a:extLst>
              <a:ext uri="{FF2B5EF4-FFF2-40B4-BE49-F238E27FC236}">
                <a16:creationId xmlns:a16="http://schemas.microsoft.com/office/drawing/2014/main" id="{521B3C8F-CECB-A440-A745-B232404D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89247A-267C-794A-973C-F8AC97DFE332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3460719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E0BA6C9-0479-DB4B-8665-88D60AC61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31094"/>
            <a:ext cx="8667750" cy="8763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Elevazione a potenza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30DD8C36-696C-BF4E-BE30-76DCF35C1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9E79E4B-B431-0245-ACC4-F43B05BC6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87EC91-6710-6B4D-9BB3-F8EC329A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27559C9-B5E5-D547-A6F8-D3E42E3D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AF6763-F044-4E4A-8428-5B3A8AFA6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43" y="1310615"/>
            <a:ext cx="3337112" cy="190841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84E6507-C8CD-894F-BF70-6A0277C36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319" y="1310615"/>
            <a:ext cx="3820216" cy="1815843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EB441CA2-670C-6149-9442-A04A150767A1}"/>
              </a:ext>
            </a:extLst>
          </p:cNvPr>
          <p:cNvSpPr/>
          <p:nvPr/>
        </p:nvSpPr>
        <p:spPr bwMode="auto">
          <a:xfrm>
            <a:off x="5002306" y="1581374"/>
            <a:ext cx="774550" cy="86020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0050CE3-E616-0045-8E59-612C11934EB3}"/>
              </a:ext>
            </a:extLst>
          </p:cNvPr>
          <p:cNvCxnSpPr>
            <a:cxnSpLocks/>
          </p:cNvCxnSpPr>
          <p:nvPr/>
        </p:nvCxnSpPr>
        <p:spPr bwMode="auto">
          <a:xfrm>
            <a:off x="4572000" y="928984"/>
            <a:ext cx="527125" cy="7384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Immagine 13">
            <a:extLst>
              <a:ext uri="{FF2B5EF4-FFF2-40B4-BE49-F238E27FC236}">
                <a16:creationId xmlns:a16="http://schemas.microsoft.com/office/drawing/2014/main" id="{B31F4432-A700-D043-9BD4-EA686385AF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406" b="6994"/>
          <a:stretch/>
        </p:blipFill>
        <p:spPr>
          <a:xfrm>
            <a:off x="2502203" y="3430320"/>
            <a:ext cx="4008120" cy="837014"/>
          </a:xfrm>
          <a:prstGeom prst="rect">
            <a:avLst/>
          </a:prstGeom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8A24F094-C7CE-5C49-82A3-48CCB35C7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202" y="4609948"/>
            <a:ext cx="5526182" cy="646331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E posso anche  trovare 3</a:t>
            </a:r>
            <a:r>
              <a:rPr lang="it-IT" altLang="it-IT" sz="3600" b="1" baseline="30000" dirty="0">
                <a:latin typeface="Times New Roman" panose="02020603050405020304" pitchFamily="18" charset="0"/>
              </a:rPr>
              <a:t>0</a:t>
            </a:r>
            <a:r>
              <a:rPr lang="it-IT" altLang="it-IT" sz="3600" b="1" dirty="0">
                <a:latin typeface="Times New Roman" panose="02020603050405020304" pitchFamily="18" charset="0"/>
              </a:rPr>
              <a:t>?   </a:t>
            </a:r>
          </a:p>
        </p:txBody>
      </p:sp>
    </p:spTree>
    <p:extLst>
      <p:ext uri="{BB962C8B-B14F-4D97-AF65-F5344CB8AC3E}">
        <p14:creationId xmlns:p14="http://schemas.microsoft.com/office/powerpoint/2010/main" val="11734666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id="{AF9295E7-B8E8-6249-B5D3-349F34FB3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1507" name="Rectangle 5">
            <a:extLst>
              <a:ext uri="{FF2B5EF4-FFF2-40B4-BE49-F238E27FC236}">
                <a16:creationId xmlns:a16="http://schemas.microsoft.com/office/drawing/2014/main" id="{43F8B92F-47F2-F441-B542-C76A37870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EAF9A7-99FD-6241-B5DB-6755FE60C8A3}"/>
              </a:ext>
            </a:extLst>
          </p:cNvPr>
          <p:cNvSpPr txBox="1"/>
          <p:nvPr/>
        </p:nvSpPr>
        <p:spPr>
          <a:xfrm>
            <a:off x="1258367" y="200649"/>
            <a:ext cx="5705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Arrivo all’esponente 0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F18ABF3-9554-6E48-B620-A01F7A27D793}"/>
              </a:ext>
            </a:extLst>
          </p:cNvPr>
          <p:cNvGrpSpPr/>
          <p:nvPr/>
        </p:nvGrpSpPr>
        <p:grpSpPr>
          <a:xfrm>
            <a:off x="846138" y="1046038"/>
            <a:ext cx="8118350" cy="4940483"/>
            <a:chOff x="846138" y="1046038"/>
            <a:chExt cx="8118350" cy="4940483"/>
          </a:xfrm>
        </p:grpSpPr>
        <p:pic>
          <p:nvPicPr>
            <p:cNvPr id="21508" name="Picture 5" descr="Immagine 2.png">
              <a:extLst>
                <a:ext uri="{FF2B5EF4-FFF2-40B4-BE49-F238E27FC236}">
                  <a16:creationId xmlns:a16="http://schemas.microsoft.com/office/drawing/2014/main" id="{B33B1C95-74F3-2D49-BD6B-A7D903E17F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7" b="3420"/>
            <a:stretch/>
          </p:blipFill>
          <p:spPr bwMode="auto">
            <a:xfrm>
              <a:off x="846138" y="1046038"/>
              <a:ext cx="5495689" cy="3609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TextBox 6">
              <a:extLst>
                <a:ext uri="{FF2B5EF4-FFF2-40B4-BE49-F238E27FC236}">
                  <a16:creationId xmlns:a16="http://schemas.microsoft.com/office/drawing/2014/main" id="{0C1F5935-41E6-F846-A4EB-91601A729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8416" y="5340408"/>
              <a:ext cx="3843138" cy="646113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Così trovo    </a:t>
              </a:r>
              <a:r>
                <a:rPr lang="it-IT" altLang="it-IT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</a:t>
              </a:r>
              <a:r>
                <a:rPr lang="it-IT" altLang="it-IT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= </a:t>
              </a:r>
              <a:r>
                <a:rPr lang="it-IT" altLang="it-IT" sz="3600" b="1" dirty="0">
                  <a:latin typeface="Times New Roman" panose="02020603050405020304" pitchFamily="18" charset="0"/>
                </a:rPr>
                <a:t>1</a:t>
              </a:r>
              <a:r>
                <a:rPr lang="it-IT" altLang="it-IT" sz="3600" dirty="0">
                  <a:latin typeface="Times New Roman" panose="02020603050405020304" pitchFamily="18" charset="0"/>
                </a:rPr>
                <a:t>   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86D3294A-3588-6546-AD7C-C486875BCA91}"/>
                </a:ext>
              </a:extLst>
            </p:cNvPr>
            <p:cNvSpPr txBox="1"/>
            <p:nvPr/>
          </p:nvSpPr>
          <p:spPr>
            <a:xfrm>
              <a:off x="4733063" y="4124423"/>
              <a:ext cx="4231425" cy="954107"/>
            </a:xfrm>
            <a:prstGeom prst="rect">
              <a:avLst/>
            </a:prstGeom>
            <a:solidFill>
              <a:srgbClr val="FFFBEF"/>
            </a:solidFill>
            <a:ln w="28575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</a:rPr>
                <a:t>Per passare da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1 </a:t>
              </a:r>
              <a:r>
                <a:rPr lang="it-IT" sz="2800" b="1" dirty="0">
                  <a:solidFill>
                    <a:srgbClr val="0000FF"/>
                  </a:solidFill>
                </a:rPr>
                <a:t>a 3</a:t>
              </a:r>
              <a:r>
                <a:rPr lang="it-IT" sz="2800" b="1" baseline="30000" dirty="0">
                  <a:solidFill>
                    <a:srgbClr val="0000FF"/>
                  </a:solidFill>
                </a:rPr>
                <a:t>0 </a:t>
              </a:r>
              <a:r>
                <a:rPr lang="it-IT" sz="2800" b="1" dirty="0">
                  <a:solidFill>
                    <a:srgbClr val="FF0000"/>
                  </a:solidFill>
                </a:rPr>
                <a:t>divido</a:t>
              </a:r>
              <a:r>
                <a:rPr lang="it-IT" sz="2800" b="1" dirty="0">
                  <a:solidFill>
                    <a:srgbClr val="0000FF"/>
                  </a:solidFill>
                </a:rPr>
                <a:t> la potenza per 3</a:t>
              </a:r>
              <a:r>
                <a:rPr lang="it-IT" sz="2800" b="1" dirty="0"/>
                <a:t>.</a:t>
              </a:r>
            </a:p>
          </p:txBody>
        </p:sp>
      </p:grp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1DDE64C-38BF-AF4C-A635-69596AA2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18607" y="645545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E0E08F-710E-C049-B5D5-0F1BB302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CE45074-3E83-5049-BC68-C0B36E92DC02}"/>
              </a:ext>
            </a:extLst>
          </p:cNvPr>
          <p:cNvSpPr/>
          <p:nvPr/>
        </p:nvSpPr>
        <p:spPr bwMode="auto">
          <a:xfrm>
            <a:off x="1065007" y="4124423"/>
            <a:ext cx="1086522" cy="39378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896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anche ad esponenti interi negativi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9CD2957-9BC7-FF43-942D-08FE0F77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13" y="906120"/>
            <a:ext cx="6765066" cy="366046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DA3AE5-1592-3C4D-9B82-E5583BEBBDAB}"/>
              </a:ext>
            </a:extLst>
          </p:cNvPr>
          <p:cNvSpPr txBox="1"/>
          <p:nvPr/>
        </p:nvSpPr>
        <p:spPr>
          <a:xfrm>
            <a:off x="5940152" y="4005156"/>
            <a:ext cx="3035573" cy="1384995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Per passare da 3</a:t>
            </a:r>
            <a:r>
              <a:rPr lang="it-IT" sz="2800" b="1" baseline="30000" dirty="0">
                <a:solidFill>
                  <a:srgbClr val="0000FF"/>
                </a:solidFill>
              </a:rPr>
              <a:t>0 </a:t>
            </a:r>
            <a:r>
              <a:rPr lang="it-IT" sz="2800" b="1" dirty="0">
                <a:solidFill>
                  <a:srgbClr val="0000FF"/>
                </a:solidFill>
              </a:rPr>
              <a:t>a 3</a:t>
            </a:r>
            <a:r>
              <a:rPr lang="it-IT" sz="2800" b="1" baseline="30000" dirty="0">
                <a:solidFill>
                  <a:srgbClr val="0000FF"/>
                </a:solidFill>
              </a:rPr>
              <a:t>-1 </a:t>
            </a:r>
            <a:r>
              <a:rPr lang="it-IT" sz="2800" b="1" dirty="0">
                <a:solidFill>
                  <a:srgbClr val="FF0000"/>
                </a:solidFill>
              </a:rPr>
              <a:t>divido</a:t>
            </a:r>
            <a:r>
              <a:rPr lang="it-IT" sz="2800" b="1" dirty="0">
                <a:solidFill>
                  <a:srgbClr val="0000FF"/>
                </a:solidFill>
              </a:rPr>
              <a:t> la potenza per 3</a:t>
            </a:r>
            <a:r>
              <a:rPr lang="it-IT" sz="2800" b="1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712609E5-290A-F24C-B160-D8F27275BB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213" y="4762532"/>
                <a:ext cx="4593515" cy="1473930"/>
              </a:xfrm>
              <a:prstGeom prst="rect">
                <a:avLst/>
              </a:prstGeom>
              <a:solidFill>
                <a:srgbClr val="FFFBEF"/>
              </a:solidFill>
              <a:ln w="28575"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Così trovo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-1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it-IT" altLang="it-IT" sz="4000" b="1" i="0" smtClean="0">
                        <a:latin typeface="Cambria Math" panose="02040503050406030204" pitchFamily="18" charset="0"/>
                      </a:rPr>
                      <m:t>     </m:t>
                    </m:r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</a:t>
                </a:r>
                <a:r>
                  <a:rPr lang="it-IT" altLang="it-IT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it-IT" altLang="it-IT" sz="36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-2</a:t>
                </a:r>
                <a:r>
                  <a:rPr lang="it-IT" altLang="it-IT" sz="3600" dirty="0"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altLang="it-IT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altLang="it-IT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altLang="it-IT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it-IT" altLang="it-IT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it-IT" altLang="it-IT" sz="4000" b="1" dirty="0">
                    <a:latin typeface="Times New Roman" panose="02020603050405020304" pitchFamily="18" charset="0"/>
                  </a:rPr>
                  <a:t> …</a:t>
                </a: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712609E5-290A-F24C-B160-D8F27275B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213" y="4762532"/>
                <a:ext cx="4593515" cy="1473930"/>
              </a:xfrm>
              <a:prstGeom prst="rect">
                <a:avLst/>
              </a:prstGeom>
              <a:blipFill>
                <a:blip r:embed="rId4"/>
                <a:stretch>
                  <a:fillRect l="-3562" t="-4202" b="-5042"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8285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622DFE41-A93A-BC4D-A10C-D366D12B5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B0667AF9-8748-474E-8468-44A88D005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6" name="TextBox 7">
            <a:extLst>
              <a:ext uri="{FF2B5EF4-FFF2-40B4-BE49-F238E27FC236}">
                <a16:creationId xmlns:a16="http://schemas.microsoft.com/office/drawing/2014/main" id="{0A188624-AFD0-BD47-970A-79ADD3115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71" y="100792"/>
            <a:ext cx="6977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Ripeto  il ragionamento con altre basi e altri esponenti interi negativi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F2F380-CDD3-C142-A0B9-C57263AB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52164" y="64813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 dirty="0"/>
              <a:t>Alessandro Iannucci, 2021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390B50E-BB57-8846-A13A-26761E4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2200C362-8760-A042-83AC-1076A5BC1BF4}"/>
              </a:ext>
            </a:extLst>
          </p:cNvPr>
          <p:cNvGrpSpPr/>
          <p:nvPr/>
        </p:nvGrpSpPr>
        <p:grpSpPr>
          <a:xfrm>
            <a:off x="938213" y="1294375"/>
            <a:ext cx="7598634" cy="5129482"/>
            <a:chOff x="938213" y="1294375"/>
            <a:chExt cx="7598634" cy="5129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 Narrow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-1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it-IT" altLang="it-IT" sz="3600" b="1" dirty="0">
                      <a:latin typeface="Times New Roman" panose="02020603050405020304" pitchFamily="18" charset="0"/>
                    </a:rPr>
                    <a:t>   </a:t>
                  </a:r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-2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  3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-4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it-IT" altLang="it-IT" sz="3600" b="1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a14:m>
                  <a:r>
                    <a:rPr lang="it-IT" altLang="it-IT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</a:rPr>
                    <a:t>10</a:t>
                  </a:r>
                  <a:r>
                    <a:rPr lang="it-IT" altLang="it-IT" sz="3600" b="1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-5</a:t>
                  </a:r>
                  <a:r>
                    <a:rPr lang="it-IT" altLang="it-IT" sz="3600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36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altLang="it-IT" sz="3600" b="1" i="1" dirty="0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it-IT" altLang="it-IT" sz="36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it-IT" altLang="it-IT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it-IT" altLang="it-IT" sz="3600" dirty="0"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557" name="Rectangle 8">
                  <a:extLst>
                    <a:ext uri="{FF2B5EF4-FFF2-40B4-BE49-F238E27FC236}">
                      <a16:creationId xmlns:a16="http://schemas.microsoft.com/office/drawing/2014/main" id="{A076B8B2-8187-564B-84B1-1EF333E335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8213" y="1294375"/>
                  <a:ext cx="7598634" cy="892552"/>
                </a:xfrm>
                <a:prstGeom prst="rect">
                  <a:avLst/>
                </a:prstGeom>
                <a:blipFill>
                  <a:blip r:embed="rId3"/>
                  <a:stretch>
                    <a:fillRect l="-2337" r="-1336" b="-9859"/>
                  </a:stretch>
                </a:blipFill>
                <a:ln>
                  <a:noFill/>
                </a:ln>
                <a:extLst/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59" name="TextBox 10">
              <a:extLst>
                <a:ext uri="{FF2B5EF4-FFF2-40B4-BE49-F238E27FC236}">
                  <a16:creationId xmlns:a16="http://schemas.microsoft.com/office/drawing/2014/main" id="{3253ECE4-B988-F84B-880B-C7A1B9C61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718" y="2266818"/>
              <a:ext cx="59811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Ma posso scegliere </a:t>
              </a:r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come base?</a:t>
              </a: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C75CA491-F1EF-E14C-A5DC-E655FD538106}"/>
                </a:ext>
              </a:extLst>
            </p:cNvPr>
            <p:cNvSpPr txBox="1"/>
            <p:nvPr/>
          </p:nvSpPr>
          <p:spPr>
            <a:xfrm>
              <a:off x="3853478" y="2790038"/>
              <a:ext cx="1097280" cy="584775"/>
            </a:xfrm>
            <a:prstGeom prst="rect">
              <a:avLst/>
            </a:prstGeom>
            <a:solidFill>
              <a:srgbClr val="FFFBEF"/>
            </a:solidFill>
          </p:spPr>
          <p:txBody>
            <a:bodyPr wrap="square" rtlCol="0">
              <a:spAutoFit/>
            </a:bodyPr>
            <a:lstStyle/>
            <a:p>
              <a:r>
                <a:rPr lang="it-IT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NO!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926463F-50AB-1E4D-9A65-3A0573FA0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4283" y="3432286"/>
              <a:ext cx="4541296" cy="2291385"/>
            </a:xfrm>
            <a:prstGeom prst="rect">
              <a:avLst/>
            </a:prstGeom>
          </p:spPr>
        </p:pic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1C4F086-8248-DE42-A6D1-585C2047E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4020" y="5839082"/>
              <a:ext cx="6560019" cy="584775"/>
            </a:xfrm>
            <a:prstGeom prst="rect">
              <a:avLst/>
            </a:prstGeom>
            <a:solidFill>
              <a:srgbClr val="FFFF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dirty="0">
                  <a:latin typeface="Times New Roman" panose="02020603050405020304" pitchFamily="18" charset="0"/>
                </a:rPr>
                <a:t> ,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-1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-2 </a:t>
              </a:r>
              <a:r>
                <a:rPr lang="it-IT" altLang="it-IT" b="1" dirty="0">
                  <a:latin typeface="Times New Roman" panose="02020603050405020304" pitchFamily="18" charset="0"/>
                </a:rPr>
                <a:t>, </a:t>
              </a:r>
              <a:r>
                <a:rPr lang="it-IT" altLang="it-IT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-3 </a:t>
              </a:r>
              <a:r>
                <a:rPr lang="it-IT" altLang="it-IT" b="1" dirty="0">
                  <a:latin typeface="Times New Roman" panose="02020603050405020304" pitchFamily="18" charset="0"/>
                </a:rPr>
                <a:t>… non hanno risultato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0887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E9D492A-6DAC-534D-BC5C-45B2784F7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2550"/>
            <a:ext cx="8975725" cy="850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Potenze con esponente intero negativo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70D75913-DDFA-CE4A-BEA3-78A7247A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7259D7D5-2FD4-9B45-8895-FA9C76AE0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BF380138-0240-F640-9E59-3B9F68A9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1300664-FBAE-5840-999A-4B561CC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69303" y="639826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it-IT" altLang="it-IT"/>
              <a:t>Alessandro Iannucci, 2021</a:t>
            </a:r>
            <a:endParaRPr lang="it-IT" alt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EAB9E1-1FE0-894D-90CF-86DDED833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D1384-90F0-B74E-A18C-D5074CD2C3B2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27C07DA-74F1-6F4C-AC08-BE3D585D6651}"/>
              </a:ext>
            </a:extLst>
          </p:cNvPr>
          <p:cNvGrpSpPr/>
          <p:nvPr/>
        </p:nvGrpSpPr>
        <p:grpSpPr>
          <a:xfrm>
            <a:off x="1010443" y="1151852"/>
            <a:ext cx="6954838" cy="5325148"/>
            <a:chOff x="1010443" y="1151852"/>
            <a:chExt cx="6954838" cy="5325148"/>
          </a:xfrm>
        </p:grpSpPr>
        <p:sp>
          <p:nvSpPr>
            <p:cNvPr id="31775" name="TextBox 15">
              <a:extLst>
                <a:ext uri="{FF2B5EF4-FFF2-40B4-BE49-F238E27FC236}">
                  <a16:creationId xmlns:a16="http://schemas.microsoft.com/office/drawing/2014/main" id="{679F9A30-0872-F54B-B64E-A0F965E253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443" y="3845302"/>
              <a:ext cx="6954838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latin typeface="Times New Roman" panose="02020603050405020304" pitchFamily="18" charset="0"/>
                </a:rPr>
                <a:t>In generale, solo se l’esponente </a:t>
              </a:r>
              <a:r>
                <a:rPr lang="it-IT" altLang="it-IT" b="1" i="1" dirty="0" err="1">
                  <a:latin typeface="Times New Roman" panose="02020603050405020304" pitchFamily="18" charset="0"/>
                </a:rPr>
                <a:t>n</a:t>
              </a:r>
              <a:r>
                <a:rPr lang="it-IT" altLang="it-IT" b="1" dirty="0">
                  <a:latin typeface="Times New Roman" panose="02020603050405020304" pitchFamily="18" charset="0"/>
                </a:rPr>
                <a:t> è un numero naturale e la base </a:t>
              </a:r>
              <a:r>
                <a:rPr lang="it-IT" altLang="it-IT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≠ 0  </a:t>
              </a:r>
            </a:p>
          </p:txBody>
        </p:sp>
        <p:sp>
          <p:nvSpPr>
            <p:cNvPr id="31777" name="Rectangle 18">
              <a:extLst>
                <a:ext uri="{FF2B5EF4-FFF2-40B4-BE49-F238E27FC236}">
                  <a16:creationId xmlns:a16="http://schemas.microsoft.com/office/drawing/2014/main" id="{E77CC4E7-9301-6246-A34B-1BCA30258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297" y="5953780"/>
              <a:ext cx="3193503" cy="52322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0</a:t>
              </a:r>
              <a:r>
                <a:rPr lang="it-IT" altLang="it-IT" sz="28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-n</a:t>
              </a:r>
              <a:r>
                <a:rPr lang="it-IT" altLang="it-IT" sz="2800" b="1" dirty="0">
                  <a:latin typeface="Times New Roman" panose="02020603050405020304" pitchFamily="18" charset="0"/>
                </a:rPr>
                <a:t> non ha risultato 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86918493-7BB6-624C-A27F-DA7BEFC13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999" y="1151852"/>
              <a:ext cx="6016261" cy="259226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92FB0B5F-E74B-E148-9A17-BC76AA404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8699" y="4904107"/>
              <a:ext cx="12065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6073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19439</TotalTime>
  <Words>689</Words>
  <Application>Microsoft Macintosh PowerPoint</Application>
  <PresentationFormat>Presentazione su schermo (4:3)</PresentationFormat>
  <Paragraphs>134</Paragraphs>
  <Slides>24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ＭＳ Ｐゴシック</vt:lpstr>
      <vt:lpstr>Arial</vt:lpstr>
      <vt:lpstr>Arial Narrow</vt:lpstr>
      <vt:lpstr>Calibri</vt:lpstr>
      <vt:lpstr>Cambria Math</vt:lpstr>
      <vt:lpstr>Times New Roman</vt:lpstr>
      <vt:lpstr>Struttura predefinita</vt:lpstr>
      <vt:lpstr>Equation</vt:lpstr>
      <vt:lpstr>Potenze ad esponente frazionario e proprietà dei radicali</vt:lpstr>
      <vt:lpstr>Difficoltà dei radicali  </vt:lpstr>
      <vt:lpstr>Un’idea di Newton</vt:lpstr>
      <vt:lpstr>Richiamo quello che già sai sull’elevazione a potenza</vt:lpstr>
      <vt:lpstr>Elevazione a potenza</vt:lpstr>
      <vt:lpstr>Presentazione standard di PowerPoint</vt:lpstr>
      <vt:lpstr>E anche ad esponenti interi negativi</vt:lpstr>
      <vt:lpstr>Presentazione standard di PowerPoint</vt:lpstr>
      <vt:lpstr>Potenze con esponente intero negativo</vt:lpstr>
      <vt:lpstr>L’idea di Newton</vt:lpstr>
      <vt:lpstr>Presentazione standard di PowerPoint</vt:lpstr>
      <vt:lpstr>Le potenze ad esponente frazionario </vt:lpstr>
      <vt:lpstr>Nuovi simboli per estrazione di radice</vt:lpstr>
      <vt:lpstr>Un’analogia </vt:lpstr>
      <vt:lpstr>Linguaggio matematico  </vt:lpstr>
      <vt:lpstr>Vantaggi degli esponenti frazionari</vt:lpstr>
      <vt:lpstr>Ricordo tre proprietà delle potenze</vt:lpstr>
      <vt:lpstr>1. Prodotto di potenze con lo stesso esponente</vt:lpstr>
      <vt:lpstr>Vantaggi degli esponenti frazionari</vt:lpstr>
      <vt:lpstr>2.Quoziente di potenze con lo stesso esponente</vt:lpstr>
      <vt:lpstr>Presentazione standard di PowerPoint</vt:lpstr>
      <vt:lpstr>Proprietà dei radicali</vt:lpstr>
      <vt:lpstr>Le proprietà guidano i calcoli anche con esponenti negativi</vt:lpstr>
      <vt:lpstr>Radicali ed esponenti frazionari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creator>Io</dc:creator>
  <cp:lastModifiedBy>Microsoft Office User</cp:lastModifiedBy>
  <cp:revision>581</cp:revision>
  <dcterms:created xsi:type="dcterms:W3CDTF">2016-08-02T07:43:57Z</dcterms:created>
  <dcterms:modified xsi:type="dcterms:W3CDTF">2023-10-22T08:00:09Z</dcterms:modified>
</cp:coreProperties>
</file>