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259" r:id="rId4"/>
    <p:sldId id="260" r:id="rId5"/>
    <p:sldId id="261" r:id="rId6"/>
    <p:sldId id="257" r:id="rId7"/>
    <p:sldId id="258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8" r:id="rId16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44"/>
  </p:normalViewPr>
  <p:slideViewPr>
    <p:cSldViewPr>
      <p:cViewPr varScale="1">
        <p:scale>
          <a:sx n="85" d="100"/>
          <a:sy n="85" d="100"/>
        </p:scale>
        <p:origin x="17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9E5B7D-0AB4-FC4F-9C86-536B218CA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EC9F61-D5A8-144B-9E86-A1548114D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0AA997-CC71-EE4D-9B85-1C8F063F2F8B}" type="datetime1">
              <a:rPr lang="it-IT" altLang="it-IT"/>
              <a:pPr/>
              <a:t>12/11/20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8963D-9D84-BB4F-987E-81E5EFE6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D20EF-77BD-2349-9E3A-0B36C461DD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703E77-51FB-6249-9624-5846CE7C48C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154C9A-6BC2-434A-AEBC-CA39071DD7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FFBF63-9B31-1C4D-ABF0-DB832BA1C18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D50AB6-C59F-934C-AB3A-D54C99FD67DD}" type="datetime1">
              <a:rPr lang="it-IT" altLang="it-IT"/>
              <a:pPr/>
              <a:t>12/11/20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D659F8F-4024-DC4D-9ECA-292A460C70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A5F1D94-CEB3-9B42-B435-446C093B5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A1D6B-4F78-1B41-B538-58398C002B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6F238-B9EF-7A4E-904D-43042316E4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FA96C5-5F5A-2248-81DC-0B066824C8C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9DBEE8-6730-F541-AEA4-F669C161D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573BFE-C536-3A4B-98A8-861E89C440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5AAB44-B338-5B4E-A644-CAA19727D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B68CF-5483-EF48-A24D-F161DE65952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224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91E9CD-C360-1745-83B0-371353436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50F08A-769E-6446-A1E7-2FC399C8B7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46788B-0FEC-C849-A550-C071A8DE9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607B6-7CE4-5740-9321-0FE30D4FC61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45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F0F023-62A5-7341-98FE-D772C0ECCA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68AF67-3B86-324C-9DCE-3B5DB7FF67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7C2DC6-4884-B04B-8424-39899C1FB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FB508-0B60-A84D-8164-A8717144117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993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A11F5C-D794-BF41-9AF0-DEDDE5105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87BDFE-D46E-E044-8776-15826801E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04E933-A520-CE48-B2F7-79E347DAE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DF7CB-F1A5-1445-B11D-B700EAD4744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0362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45EDD0B-1B5C-494B-86E9-E02DC76D7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0AF6943-1CFF-A34C-B3DF-DF46CE72B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DA43089-5C98-974E-A371-576E909DB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33888-B13C-0E4B-8338-5F5597A3446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5293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7D9373-9891-CC47-9979-4E0692CF9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D5075D-0880-D64F-913E-C419E4935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69381B-F388-EE4D-819B-421276E5C0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561AC-5A7F-1941-A14C-9291CAFDF9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241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1DBEF5-4F73-4040-9D74-9306D71E8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AEF655-04A6-CF4B-B452-CBD804752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0BA526-8847-EF40-94C6-C68829C70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67FD6-5777-6C4C-9045-DACF8CADF87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864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659134-1DA2-E740-99FF-6AAF21196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647498-A7B3-904D-9BB0-F0D3BA99F4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5527CB-7E8D-F744-9B26-A3F61EDFCD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D33EF-CFB6-654D-A5AD-FB63F64E025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783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6894EB-C0DD-5A4C-B26B-F10874D23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244872-5084-7B4F-898D-C06C3F5DFA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C69D4-5A54-564D-8656-CC27FAD28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B9177-1133-294B-A09E-452ED52CCFD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919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E066E2-B73E-904D-9EEE-A2C0D8DCA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B89975-C1B8-544D-91DA-7EF0A0D06B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682FFB-E50E-964D-B8CF-479F8A5C5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B3BFB-ABEE-1E46-AAFD-4C1ED6B2A2D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12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7FAEB9-A42C-C84E-B4B9-C5ED6E52D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4C10DD-E3C0-B34A-9CF9-7754C5D9B7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D93497-6294-A243-B87D-D9B642785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E1214-5417-9D48-8099-3E0ED8AF51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657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FA8BFA-13F1-BE4B-AF4A-5AC01F189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BD1E1CF-BDD2-3A47-8C7C-1A3E9BF0F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D6B34D-A6E2-CA4D-A37A-6567E241BD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13316-3DB8-3D45-B2AE-2E07C415584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875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479C52-8025-A445-9772-638B5A739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811CDD-1D00-E24F-A26E-7E86DCEBD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7211F6-7717-E941-B89D-AD74F7C75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E7674-0AA9-A84F-B414-BE0356DE22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23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6315C6-9857-4446-A414-CAF9F36F8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E7D64D-C324-8C49-8E6F-0628E5801F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4371E-D19F-7C41-88D5-F3DAFFDEC5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AA1BC-E4F3-E043-9F61-D1327551CCA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775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77C2E01-164E-7B42-97E2-67DFC3897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7D4918-F698-604B-A33C-53F17C0E3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CF1C25-1BAE-CF4F-AE57-0F574E124A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9C520A-FDE9-E04E-A9B4-18800E6019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D0B9FB9-29BA-9748-9605-0E16F691C1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AEFEC2-74C4-3F40-8DCA-E2768DD81DF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1A03665-50EE-D94B-ABEF-FC4B9EDD04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209800"/>
            <a:ext cx="8458200" cy="1524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Retta di regressione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DCDB0C83-82EF-8443-82AC-F1940436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967764A4-3670-8A47-8C67-B8A667C5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9A02A8-68E6-0743-9BCD-4B0B561409C2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1784FC7-76BE-E341-9DAE-758DEBA114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10600" cy="685800"/>
          </a:xfrm>
        </p:spPr>
        <p:txBody>
          <a:bodyPr anchor="t"/>
          <a:lstStyle/>
          <a:p>
            <a:pPr algn="l"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La retta ‘dei minimi quadrati’ per O</a:t>
            </a:r>
          </a:p>
        </p:txBody>
      </p:sp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F4DC7D3B-A8A6-E64F-942C-4E8A22E3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941CE3D7-3098-D148-BBD7-62B11818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D352B9-201D-AC43-B282-D9056A8D7285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sp>
        <p:nvSpPr>
          <p:cNvPr id="27653" name="TextBox 6">
            <a:extLst>
              <a:ext uri="{FF2B5EF4-FFF2-40B4-BE49-F238E27FC236}">
                <a16:creationId xmlns:a16="http://schemas.microsoft.com/office/drawing/2014/main" id="{374B6B9A-D253-D745-8A2B-064ED48D9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27654" name="Rectangle 9">
            <a:extLst>
              <a:ext uri="{FF2B5EF4-FFF2-40B4-BE49-F238E27FC236}">
                <a16:creationId xmlns:a16="http://schemas.microsoft.com/office/drawing/2014/main" id="{F39A35F5-AA0E-1742-AA0E-3D6BBA2C3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038600" cy="193833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La retta s</a:t>
            </a:r>
            <a:r>
              <a:rPr lang="it-IT" altLang="it-IT" b="1" baseline="-25000">
                <a:latin typeface="Arial Narrow" panose="020B0604020202020204" pitchFamily="34" charset="0"/>
              </a:rPr>
              <a:t>O</a:t>
            </a:r>
            <a:r>
              <a:rPr lang="it-IT" altLang="it-IT" b="1">
                <a:latin typeface="Arial Narrow" panose="020B0604020202020204" pitchFamily="34" charset="0"/>
              </a:rPr>
              <a:t> ‘dei minimi quadrati’ è quella che meglio raccorda gli otto punti sperimentali.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X e Y sono legate dalla legge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            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1,74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altLang="it-IT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7655" name="TextBox 10">
            <a:extLst>
              <a:ext uri="{FF2B5EF4-FFF2-40B4-BE49-F238E27FC236}">
                <a16:creationId xmlns:a16="http://schemas.microsoft.com/office/drawing/2014/main" id="{1ABABB4C-7058-3D47-9133-3F9190B93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24200"/>
            <a:ext cx="3962400" cy="304641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APPLICAZIONI</a:t>
            </a:r>
          </a:p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Prevedere le deformazioni della trave caricata con altri pesi, vicini a quelli sperimentali, senza ripetere l’esperimento; ad esempio:</a:t>
            </a:r>
          </a:p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        con X = 8, prevedo</a:t>
            </a:r>
          </a:p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        Y = 1,74 × 8 = 13,92    </a:t>
            </a:r>
          </a:p>
          <a:p>
            <a:pPr eaLnBrk="1" hangingPunct="1"/>
            <a:endParaRPr lang="it-IT" altLang="it-IT" sz="1800"/>
          </a:p>
        </p:txBody>
      </p:sp>
      <p:pic>
        <p:nvPicPr>
          <p:cNvPr id="27656" name="Picture 9" descr="Schermata 2015-11-03 alle 12.27.39.png">
            <a:extLst>
              <a:ext uri="{FF2B5EF4-FFF2-40B4-BE49-F238E27FC236}">
                <a16:creationId xmlns:a16="http://schemas.microsoft.com/office/drawing/2014/main" id="{18ABD386-1B17-E149-9B75-702DF341E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4225925" cy="5715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CE3B7D41-918A-6F4B-8AD2-EDA4CA63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BF593A49-7AE3-F04A-9C42-E9BAF821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52D7E4-C676-E641-B394-4B8E47A08CBE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28676" name="TextBox 6">
            <a:extLst>
              <a:ext uri="{FF2B5EF4-FFF2-40B4-BE49-F238E27FC236}">
                <a16:creationId xmlns:a16="http://schemas.microsoft.com/office/drawing/2014/main" id="{0CDA9284-79D7-7746-8DD9-A7699EFB5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28677" name="TextBox 3">
            <a:extLst>
              <a:ext uri="{FF2B5EF4-FFF2-40B4-BE49-F238E27FC236}">
                <a16:creationId xmlns:a16="http://schemas.microsoft.com/office/drawing/2014/main" id="{F3E1CE88-69F5-314E-9DF3-08ED1AF52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0"/>
            <a:ext cx="82912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00FF"/>
                </a:solidFill>
                <a:cs typeface="Arial" panose="020B0604020202020204" pitchFamily="34" charset="0"/>
              </a:rPr>
              <a:t>Completa la scheda di lavoro per studiare e applicare la ‘retta dei minimi quadrati’.</a:t>
            </a:r>
            <a:endParaRPr lang="it-IT" altLang="it-IT" sz="3200" b="1" dirty="0">
              <a:latin typeface="Arial Black" panose="020B0604020202020204" pitchFamily="34" charset="0"/>
            </a:endParaRPr>
          </a:p>
        </p:txBody>
      </p:sp>
      <p:sp>
        <p:nvSpPr>
          <p:cNvPr id="28679" name="Title 13">
            <a:extLst>
              <a:ext uri="{FF2B5EF4-FFF2-40B4-BE49-F238E27FC236}">
                <a16:creationId xmlns:a16="http://schemas.microsoft.com/office/drawing/2014/main" id="{F0ADA9E5-06A9-7D4D-B983-42F7197F4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0616" y="1268760"/>
            <a:ext cx="1950368" cy="762000"/>
          </a:xfrm>
        </p:spPr>
        <p:txBody>
          <a:bodyPr anchor="t"/>
          <a:lstStyle/>
          <a:p>
            <a:pPr marL="2513013" indent="-2513013" algn="l" eaLnBrk="1" hangingPunct="1"/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Attività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BF40BCA6-E1D8-2649-B570-3F184446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7A67B92D-9292-2B4B-9F9E-120D5B21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F31EFA-C297-134D-9BC4-8C113D0E89D1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sp>
        <p:nvSpPr>
          <p:cNvPr id="29700" name="TextBox 6">
            <a:extLst>
              <a:ext uri="{FF2B5EF4-FFF2-40B4-BE49-F238E27FC236}">
                <a16:creationId xmlns:a16="http://schemas.microsoft.com/office/drawing/2014/main" id="{3AA115CD-6BD9-1446-8AB1-EFBB13DC2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29701" name="Title 13">
            <a:extLst>
              <a:ext uri="{FF2B5EF4-FFF2-40B4-BE49-F238E27FC236}">
                <a16:creationId xmlns:a16="http://schemas.microsoft.com/office/drawing/2014/main" id="{2903E1D2-8F0B-4D48-B1DC-C0ACC20AD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712" y="2348880"/>
            <a:ext cx="5538192" cy="762000"/>
          </a:xfrm>
        </p:spPr>
        <p:txBody>
          <a:bodyPr anchor="t"/>
          <a:lstStyle/>
          <a:p>
            <a:pPr marL="2513013" indent="-2513013"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ottenuto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B1B0C9F3-579F-754C-9A1A-1498A5FFA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AFAD7E7-1AA5-394D-A98D-4874B049C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82B907F-D7C4-A44C-AA0C-BB0A8A4920B3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  <p:sp>
        <p:nvSpPr>
          <p:cNvPr id="30724" name="TextBox 6">
            <a:extLst>
              <a:ext uri="{FF2B5EF4-FFF2-40B4-BE49-F238E27FC236}">
                <a16:creationId xmlns:a16="http://schemas.microsoft.com/office/drawing/2014/main" id="{6201231C-862C-1448-8893-E342D7FA1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30725" name="Title 13">
            <a:extLst>
              <a:ext uri="{FF2B5EF4-FFF2-40B4-BE49-F238E27FC236}">
                <a16:creationId xmlns:a16="http://schemas.microsoft.com/office/drawing/2014/main" id="{52BC39B8-6F40-2440-BAC3-29227C202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52400"/>
            <a:ext cx="7239000" cy="762000"/>
          </a:xfrm>
        </p:spPr>
        <p:txBody>
          <a:bodyPr anchor="t"/>
          <a:lstStyle/>
          <a:p>
            <a:pPr marL="2513013" indent="-2513013" algn="l" eaLnBrk="1" hangingPunct="1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La retta ‘dei minimi quadrati’ per O</a:t>
            </a:r>
          </a:p>
        </p:txBody>
      </p:sp>
      <p:sp>
        <p:nvSpPr>
          <p:cNvPr id="30726" name="TextBox 6">
            <a:extLst>
              <a:ext uri="{FF2B5EF4-FFF2-40B4-BE49-F238E27FC236}">
                <a16:creationId xmlns:a16="http://schemas.microsoft.com/office/drawing/2014/main" id="{E3E63674-BB4D-2B4A-9E64-732A2F487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158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</a:rPr>
              <a:t>Quesito 1</a:t>
            </a:r>
          </a:p>
        </p:txBody>
      </p:sp>
      <p:pic>
        <p:nvPicPr>
          <p:cNvPr id="30727" name="Picture 7" descr="Schermata 2015-10-29 alle 10.27.25.png">
            <a:extLst>
              <a:ext uri="{FF2B5EF4-FFF2-40B4-BE49-F238E27FC236}">
                <a16:creationId xmlns:a16="http://schemas.microsoft.com/office/drawing/2014/main" id="{5815F99B-A356-FE47-B5EC-45D2009B0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1534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>
            <a:extLst>
              <a:ext uri="{FF2B5EF4-FFF2-40B4-BE49-F238E27FC236}">
                <a16:creationId xmlns:a16="http://schemas.microsoft.com/office/drawing/2014/main" id="{B95321D1-18D9-7541-88F4-FD443E7A1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EFB9BD5A-0191-CC4F-90C3-E2B0C978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ED447A-9876-0341-81CD-19A7B2058C24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  <p:sp>
        <p:nvSpPr>
          <p:cNvPr id="31748" name="TextBox 6">
            <a:extLst>
              <a:ext uri="{FF2B5EF4-FFF2-40B4-BE49-F238E27FC236}">
                <a16:creationId xmlns:a16="http://schemas.microsoft.com/office/drawing/2014/main" id="{C265D9C9-2564-3643-A5E2-FAA848616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31749" name="Title 13">
            <a:extLst>
              <a:ext uri="{FF2B5EF4-FFF2-40B4-BE49-F238E27FC236}">
                <a16:creationId xmlns:a16="http://schemas.microsoft.com/office/drawing/2014/main" id="{C6C1AEF2-D512-8E4F-A861-F453FC07F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52400"/>
            <a:ext cx="7239000" cy="762000"/>
          </a:xfrm>
        </p:spPr>
        <p:txBody>
          <a:bodyPr anchor="t"/>
          <a:lstStyle/>
          <a:p>
            <a:pPr marL="2513013" indent="-2513013" algn="l" eaLnBrk="1" hangingPunct="1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La retta ‘dei minimi quadrati’ per O</a:t>
            </a:r>
          </a:p>
        </p:txBody>
      </p:sp>
      <p:sp>
        <p:nvSpPr>
          <p:cNvPr id="31750" name="TextBox 8">
            <a:extLst>
              <a:ext uri="{FF2B5EF4-FFF2-40B4-BE49-F238E27FC236}">
                <a16:creationId xmlns:a16="http://schemas.microsoft.com/office/drawing/2014/main" id="{1022EE5C-6CAC-6A47-8CA3-FA572A6C0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158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</a:rPr>
              <a:t>Quesito 2</a:t>
            </a:r>
          </a:p>
        </p:txBody>
      </p:sp>
      <p:pic>
        <p:nvPicPr>
          <p:cNvPr id="31751" name="Picture 11" descr="Schermata 2015-10-29 alle 10.35.26.png">
            <a:extLst>
              <a:ext uri="{FF2B5EF4-FFF2-40B4-BE49-F238E27FC236}">
                <a16:creationId xmlns:a16="http://schemas.microsoft.com/office/drawing/2014/main" id="{5918E17B-6698-A942-8740-1623D983A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7467600" cy="523716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7" descr="depurazione_acqua.jpg">
            <a:extLst>
              <a:ext uri="{FF2B5EF4-FFF2-40B4-BE49-F238E27FC236}">
                <a16:creationId xmlns:a16="http://schemas.microsoft.com/office/drawing/2014/main" id="{31FE3518-70C4-974D-96E8-484CCF68F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3346450" cy="1801813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>
            <a:extLst>
              <a:ext uri="{FF2B5EF4-FFF2-40B4-BE49-F238E27FC236}">
                <a16:creationId xmlns:a16="http://schemas.microsoft.com/office/drawing/2014/main" id="{9C407F3C-E700-8942-BE29-0DD5D6D2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744" y="65341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  <a:endParaRPr lang="it-IT" altLang="it-IT" sz="1200" i="1" dirty="0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298CF122-1C15-F74F-8211-1F905F3C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546264-F728-AA4A-8049-0DCC40F15EC0}" type="slidenum">
              <a:rPr lang="it-IT" altLang="it-IT" sz="1400"/>
              <a:pPr eaLnBrk="1" hangingPunct="1"/>
              <a:t>15</a:t>
            </a:fld>
            <a:endParaRPr lang="it-IT" altLang="it-IT" sz="1400"/>
          </a:p>
        </p:txBody>
      </p:sp>
      <p:sp>
        <p:nvSpPr>
          <p:cNvPr id="38916" name="TextBox 6">
            <a:extLst>
              <a:ext uri="{FF2B5EF4-FFF2-40B4-BE49-F238E27FC236}">
                <a16:creationId xmlns:a16="http://schemas.microsoft.com/office/drawing/2014/main" id="{D1C21D69-DD3A-834D-BF4A-049418642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38917" name="Title 8">
            <a:extLst>
              <a:ext uri="{FF2B5EF4-FFF2-40B4-BE49-F238E27FC236}">
                <a16:creationId xmlns:a16="http://schemas.microsoft.com/office/drawing/2014/main" id="{28B24D88-9980-CD48-BCCF-326FD8C79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868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Perché il nome ‘retta di </a:t>
            </a:r>
            <a:r>
              <a:rPr lang="it-IT" altLang="it-IT" sz="4000" b="1" i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regressione’?</a:t>
            </a:r>
          </a:p>
        </p:txBody>
      </p:sp>
      <p:sp>
        <p:nvSpPr>
          <p:cNvPr id="38918" name="TextBox 12">
            <a:extLst>
              <a:ext uri="{FF2B5EF4-FFF2-40B4-BE49-F238E27FC236}">
                <a16:creationId xmlns:a16="http://schemas.microsoft.com/office/drawing/2014/main" id="{46D83A77-739D-C347-8210-34B310BBA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48200"/>
            <a:ext cx="868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Galton mette in relazione l’altezza dei padri e dei figli e trova che:</a:t>
            </a:r>
          </a:p>
          <a:p>
            <a:pPr eaLnBrk="1" hangingPunct="1">
              <a:buFontTx/>
              <a:buChar char="-"/>
            </a:pPr>
            <a:r>
              <a:rPr lang="it-IT" altLang="it-IT" b="1">
                <a:latin typeface="Arial Narrow" panose="020B0604020202020204" pitchFamily="34" charset="0"/>
              </a:rPr>
              <a:t> padri più alti della media nazionale hanno figli più bassi del padre;</a:t>
            </a:r>
          </a:p>
          <a:p>
            <a:pPr eaLnBrk="1" hangingPunct="1">
              <a:buFontTx/>
              <a:buChar char="-"/>
            </a:pPr>
            <a:r>
              <a:rPr lang="it-IT" altLang="it-IT" b="1">
                <a:latin typeface="Arial Narrow" panose="020B0604020202020204" pitchFamily="34" charset="0"/>
              </a:rPr>
              <a:t> padri più bassi della media nazionale hanno figli più alti del padre.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Perciò Galton parla di </a:t>
            </a:r>
            <a:r>
              <a:rPr lang="it-IT" altLang="it-IT" b="1" i="1">
                <a:latin typeface="Arial Narrow" panose="020B0604020202020204" pitchFamily="34" charset="0"/>
              </a:rPr>
              <a:t>‘regressione verso la media’.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La ‘retta di regressione’ nasce per studiare questa singolare relazione.</a:t>
            </a:r>
            <a:r>
              <a:rPr lang="it-IT" altLang="it-IT" b="1" i="1">
                <a:latin typeface="Arial Narrow" panose="020B0604020202020204" pitchFamily="34" charset="0"/>
              </a:rPr>
              <a:t>   </a:t>
            </a:r>
          </a:p>
        </p:txBody>
      </p:sp>
      <p:pic>
        <p:nvPicPr>
          <p:cNvPr id="38919" name="Picture 13" descr="galton_ritratto.jpg">
            <a:extLst>
              <a:ext uri="{FF2B5EF4-FFF2-40B4-BE49-F238E27FC236}">
                <a16:creationId xmlns:a16="http://schemas.microsoft.com/office/drawing/2014/main" id="{7CEEA1F6-F653-BC45-AF03-AE402A023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r="22353" b="28439"/>
          <a:stretch>
            <a:fillRect/>
          </a:stretch>
        </p:blipFill>
        <p:spPr bwMode="auto">
          <a:xfrm>
            <a:off x="3505200" y="1143000"/>
            <a:ext cx="266700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Box 10">
            <a:extLst>
              <a:ext uri="{FF2B5EF4-FFF2-40B4-BE49-F238E27FC236}">
                <a16:creationId xmlns:a16="http://schemas.microsoft.com/office/drawing/2014/main" id="{5721F331-C004-054A-8C0D-9E0F4EB00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25146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>
                <a:latin typeface="Arial Narrow" panose="020B0604020202020204" pitchFamily="34" charset="0"/>
              </a:rPr>
              <a:t>F. Galton, Regno Unito</a:t>
            </a:r>
          </a:p>
          <a:p>
            <a:pPr algn="ctr" eaLnBrk="1" hangingPunct="1"/>
            <a:r>
              <a:rPr lang="it-IT" altLang="it-IT" sz="2000" b="1">
                <a:latin typeface="Arial Narrow" panose="020B0604020202020204" pitchFamily="34" charset="0"/>
              </a:rPr>
              <a:t>1822 - 1911</a:t>
            </a:r>
          </a:p>
          <a:p>
            <a:pPr eaLnBrk="1" hangingPunct="1"/>
            <a:endParaRPr lang="it-IT" altLang="it-IT" sz="1800"/>
          </a:p>
        </p:txBody>
      </p:sp>
      <p:pic>
        <p:nvPicPr>
          <p:cNvPr id="38921" name="Picture 11" descr="Galton2.jpg">
            <a:extLst>
              <a:ext uri="{FF2B5EF4-FFF2-40B4-BE49-F238E27FC236}">
                <a16:creationId xmlns:a16="http://schemas.microsoft.com/office/drawing/2014/main" id="{7501660C-D93F-DF4D-9422-C28E24D74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2838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2" descr="Galton3.png">
            <a:extLst>
              <a:ext uri="{FF2B5EF4-FFF2-40B4-BE49-F238E27FC236}">
                <a16:creationId xmlns:a16="http://schemas.microsoft.com/office/drawing/2014/main" id="{19E2FFDC-1007-D44A-ACCE-DE811AFDD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411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AFA9E59-0380-A740-853A-1AFE74EB74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990600"/>
            <a:ext cx="8458200" cy="15240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La statistica nella ricerca di leggi sperimentali</a:t>
            </a:r>
          </a:p>
        </p:txBody>
      </p:sp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B28E4F29-E37E-124F-AF32-ECE15403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B1D4E7B9-D310-CD4B-ABA0-D73649234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9FB794-ECBF-6742-A2BC-B5C7E4F60C63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19461" name="TextBox 4">
            <a:extLst>
              <a:ext uri="{FF2B5EF4-FFF2-40B4-BE49-F238E27FC236}">
                <a16:creationId xmlns:a16="http://schemas.microsoft.com/office/drawing/2014/main" id="{8B39FD86-29AC-BD43-9B4B-2C9F97B74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0"/>
            <a:ext cx="7086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/>
              <a:t>Cominciamo con un problema importante nella progettazione e realizzazione di ponti, strade, edifici 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C289E3C-D4D4-424E-8094-27061A339C0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610600" cy="8382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Il ruolo delle travi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2D34BAB5-287F-5B43-8520-3D1BA23C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9F46CB5-F4D8-1645-AAF4-1DBB13FA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DB69998-FFE0-4E41-87E1-FBF93504FB45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20485" name="TextBox 6">
            <a:extLst>
              <a:ext uri="{FF2B5EF4-FFF2-40B4-BE49-F238E27FC236}">
                <a16:creationId xmlns:a16="http://schemas.microsoft.com/office/drawing/2014/main" id="{CBA46260-ECB1-104F-965F-C316924A8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20486" name="TextBox 5">
            <a:extLst>
              <a:ext uri="{FF2B5EF4-FFF2-40B4-BE49-F238E27FC236}">
                <a16:creationId xmlns:a16="http://schemas.microsoft.com/office/drawing/2014/main" id="{8729B68C-E2E9-CE49-9D0E-CC18E2708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143000"/>
            <a:ext cx="662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Le travi: oggetto di studi sperimentali nel campo dell’ingegneria edile e dell’architettura </a:t>
            </a:r>
          </a:p>
        </p:txBody>
      </p:sp>
      <p:pic>
        <p:nvPicPr>
          <p:cNvPr id="20487" name="Picture 7" descr="trave2.jpg">
            <a:extLst>
              <a:ext uri="{FF2B5EF4-FFF2-40B4-BE49-F238E27FC236}">
                <a16:creationId xmlns:a16="http://schemas.microsoft.com/office/drawing/2014/main" id="{4D086C97-4EAD-4D46-8883-82077A737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trave3.png">
            <a:extLst>
              <a:ext uri="{FF2B5EF4-FFF2-40B4-BE49-F238E27FC236}">
                <a16:creationId xmlns:a16="http://schemas.microsoft.com/office/drawing/2014/main" id="{B3D54E83-AB11-4C4B-93C0-B04F4C995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7"/>
          <a:stretch>
            <a:fillRect/>
          </a:stretch>
        </p:blipFill>
        <p:spPr bwMode="auto">
          <a:xfrm>
            <a:off x="4343400" y="2133600"/>
            <a:ext cx="34004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9">
            <a:extLst>
              <a:ext uri="{FF2B5EF4-FFF2-40B4-BE49-F238E27FC236}">
                <a16:creationId xmlns:a16="http://schemas.microsoft.com/office/drawing/2014/main" id="{2BBD050B-F014-8940-ABA3-E6677C151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486400"/>
            <a:ext cx="1371600" cy="5842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FF0000"/>
                </a:solidFill>
                <a:latin typeface="Arial Narrow" panose="020B0604020202020204" pitchFamily="34" charset="0"/>
              </a:rPr>
              <a:t>TRAVI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92EF81-30FD-684A-8280-BE40DE37B8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95600" y="4038600"/>
            <a:ext cx="1676400" cy="1447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DAF37A-FD48-5A4E-9FB5-2DE7720B860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495800" y="3810000"/>
            <a:ext cx="1752600" cy="160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40EE2E1-B6FB-6140-91A9-76B8401363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610600" cy="8382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Ricerca di una legge sperimentale </a:t>
            </a: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EF4CD57C-4A3D-BB40-BFC1-F206F56C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F39C3F7B-F0EF-B14D-8D62-652010DF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39FFA09-DD8B-1542-AB79-B073D07131BD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sp>
        <p:nvSpPr>
          <p:cNvPr id="21509" name="TextBox 6">
            <a:extLst>
              <a:ext uri="{FF2B5EF4-FFF2-40B4-BE49-F238E27FC236}">
                <a16:creationId xmlns:a16="http://schemas.microsoft.com/office/drawing/2014/main" id="{431C3200-5DFC-B346-A155-ADFFF2D6B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FCB48613-6404-7B44-A820-99992102B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Un esperimento per studiare come si deforma una trave per sostenere il peso di un ponte, di un soffitto, …</a:t>
            </a:r>
          </a:p>
        </p:txBody>
      </p:sp>
      <p:pic>
        <p:nvPicPr>
          <p:cNvPr id="21511" name="Picture 11" descr="Esperimento_Trave1.jpg">
            <a:extLst>
              <a:ext uri="{FF2B5EF4-FFF2-40B4-BE49-F238E27FC236}">
                <a16:creationId xmlns:a16="http://schemas.microsoft.com/office/drawing/2014/main" id="{DE3EDC64-EBF3-1643-BEFF-391BD706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6118225" cy="2590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13" descr="Esperimento_Trave2.jpg">
            <a:extLst>
              <a:ext uri="{FF2B5EF4-FFF2-40B4-BE49-F238E27FC236}">
                <a16:creationId xmlns:a16="http://schemas.microsoft.com/office/drawing/2014/main" id="{1D5DD5E6-FC4D-B440-A0D1-A3B857321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4826000" cy="203358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TextBox 15">
            <a:extLst>
              <a:ext uri="{FF2B5EF4-FFF2-40B4-BE49-F238E27FC236}">
                <a16:creationId xmlns:a16="http://schemas.microsoft.com/office/drawing/2014/main" id="{69DDA381-85BD-0640-81B0-EDBD0CAB8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981200"/>
            <a:ext cx="2362200" cy="64611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FF0000"/>
                </a:solidFill>
              </a:rPr>
              <a:t>X</a:t>
            </a:r>
            <a:r>
              <a:rPr lang="it-IT" altLang="it-IT" sz="1800" b="1"/>
              <a:t> = peso misurato in bicchieri d’acqua</a:t>
            </a:r>
          </a:p>
        </p:txBody>
      </p:sp>
      <p:sp>
        <p:nvSpPr>
          <p:cNvPr id="21514" name="TextBox 16">
            <a:extLst>
              <a:ext uri="{FF2B5EF4-FFF2-40B4-BE49-F238E27FC236}">
                <a16:creationId xmlns:a16="http://schemas.microsoft.com/office/drawing/2014/main" id="{4DA18EA5-B4CD-5C46-B377-74E1A12C1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029200"/>
            <a:ext cx="2514600" cy="92392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FF0000"/>
                </a:solidFill>
              </a:rPr>
              <a:t>Y</a:t>
            </a:r>
            <a:r>
              <a:rPr lang="it-IT" altLang="it-IT" sz="1800" b="1"/>
              <a:t> = deformazione della trave, misurata con la lunghezza di </a:t>
            </a:r>
            <a:r>
              <a:rPr lang="it-IT" altLang="it-IT" sz="1800" b="1" i="1"/>
              <a:t>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ED5C3EE-8E3A-0E42-A98C-67E1096CC9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10600" cy="8382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Ricerca di una legge sperimentale 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13239CE3-8FE5-3A46-AC5C-50AC84E7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2F5C73FA-4DF1-8E4D-829F-E1DD52AF7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09828FA-7898-C742-8D01-ECA76ADFE0B2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22533" name="TextBox 6">
            <a:extLst>
              <a:ext uri="{FF2B5EF4-FFF2-40B4-BE49-F238E27FC236}">
                <a16:creationId xmlns:a16="http://schemas.microsoft.com/office/drawing/2014/main" id="{7AD085C5-B258-674F-851F-F25AE9876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22534" name="TextBox 5">
            <a:extLst>
              <a:ext uri="{FF2B5EF4-FFF2-40B4-BE49-F238E27FC236}">
                <a16:creationId xmlns:a16="http://schemas.microsoft.com/office/drawing/2014/main" id="{74E43FED-7D10-BD4F-B2DE-6A06D5ADA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14400"/>
            <a:ext cx="2895600" cy="224631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2800" b="1">
                <a:latin typeface="Arial Narrow" panose="020B0604020202020204" pitchFamily="34" charset="0"/>
              </a:rPr>
              <a:t>Foglio di calcolo con i dati elencati in una tabella e rappresentati su un piano Oxy.</a:t>
            </a:r>
          </a:p>
        </p:txBody>
      </p:sp>
      <p:pic>
        <p:nvPicPr>
          <p:cNvPr id="22535" name="Picture 10" descr="Schermata 2015-10-08 alle 12.33.30.png">
            <a:extLst>
              <a:ext uri="{FF2B5EF4-FFF2-40B4-BE49-F238E27FC236}">
                <a16:creationId xmlns:a16="http://schemas.microsoft.com/office/drawing/2014/main" id="{00E6FCAE-EACD-D448-8CEF-8B411A867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0"/>
            <a:ext cx="5089525" cy="5943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6" name="TextBox 14">
            <a:extLst>
              <a:ext uri="{FF2B5EF4-FFF2-40B4-BE49-F238E27FC236}">
                <a16:creationId xmlns:a16="http://schemas.microsoft.com/office/drawing/2014/main" id="{135E24E2-2E8D-5B4B-A068-18D2F8980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05200"/>
            <a:ext cx="2895600" cy="13843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2800" b="1">
                <a:latin typeface="Arial Narrow" panose="020B0604020202020204" pitchFamily="34" charset="0"/>
              </a:rPr>
              <a:t>I punti sembrano ‘quasi allineati su una retta’.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0890F74-3720-2549-80BD-362FE92FF1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8382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Cerco la retta che raccorda i punti</a:t>
            </a:r>
          </a:p>
        </p:txBody>
      </p:sp>
      <p:sp>
        <p:nvSpPr>
          <p:cNvPr id="23555" name="Footer Placeholder 4">
            <a:extLst>
              <a:ext uri="{FF2B5EF4-FFF2-40B4-BE49-F238E27FC236}">
                <a16:creationId xmlns:a16="http://schemas.microsoft.com/office/drawing/2014/main" id="{421CCCDD-7C77-0248-918E-A5B644D8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BF67FC3-4FCF-E14D-A92A-E9D68DC4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61F7FF-9664-8947-A284-72307B13652F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sp>
        <p:nvSpPr>
          <p:cNvPr id="23557" name="TextBox 6">
            <a:extLst>
              <a:ext uri="{FF2B5EF4-FFF2-40B4-BE49-F238E27FC236}">
                <a16:creationId xmlns:a16="http://schemas.microsoft.com/office/drawing/2014/main" id="{A245EB3D-CE05-3E42-A93A-A2AE59D4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23558" name="TextBox 15">
            <a:extLst>
              <a:ext uri="{FF2B5EF4-FFF2-40B4-BE49-F238E27FC236}">
                <a16:creationId xmlns:a16="http://schemas.microsoft.com/office/drawing/2014/main" id="{C12763DC-C05D-C840-ADDD-15C025BBC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4648200" cy="310832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La retta passa per O(0, 0): se il peso X dell’acqua è 0, la trave non si deforma ed è 0 anche Y.</a:t>
            </a:r>
            <a:endParaRPr lang="it-IT" altLang="it-IT" sz="1000" b="1">
              <a:latin typeface="Arial Narrow" panose="020B0604020202020204" pitchFamily="34" charset="0"/>
            </a:endParaRPr>
          </a:p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L’equazione della retta sarà dunque del tipo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mX. </a:t>
            </a:r>
            <a:endParaRPr lang="it-IT" altLang="it-IT" sz="1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Come trovo la pendenza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altLang="it-IT" sz="2800" b="1">
                <a:latin typeface="Arial Narrow" panose="020B0604020202020204" pitchFamily="34" charset="0"/>
              </a:rPr>
              <a:t>?</a:t>
            </a:r>
            <a:endParaRPr lang="it-IT" altLang="it-IT" sz="1000" b="1">
              <a:latin typeface="Arial Narrow" panose="020B0604020202020204" pitchFamily="34" charset="0"/>
            </a:endParaRPr>
          </a:p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Tentativi con foglio di calcolo.</a:t>
            </a:r>
          </a:p>
        </p:txBody>
      </p:sp>
      <p:sp>
        <p:nvSpPr>
          <p:cNvPr id="23559" name="TextBox 9">
            <a:extLst>
              <a:ext uri="{FF2B5EF4-FFF2-40B4-BE49-F238E27FC236}">
                <a16:creationId xmlns:a16="http://schemas.microsoft.com/office/drawing/2014/main" id="{FA92612F-4FE0-3F48-BB44-B6B16312A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3429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Osserva l’animazione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66FFBD7-79D2-2249-A2CF-4D0F81E83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171" y="1042988"/>
            <a:ext cx="4105410" cy="47622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8F68A90-0CAB-574E-82AC-D96A025135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915400" cy="685800"/>
          </a:xfrm>
        </p:spPr>
        <p:txBody>
          <a:bodyPr anchor="t"/>
          <a:lstStyle/>
          <a:p>
            <a:pPr algn="l" eaLnBrk="1" hangingPunct="1"/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Quanto ‘è vicina’ una retta ai punti sperimentali?</a:t>
            </a:r>
          </a:p>
        </p:txBody>
      </p:sp>
      <p:sp>
        <p:nvSpPr>
          <p:cNvPr id="24579" name="Footer Placeholder 4">
            <a:extLst>
              <a:ext uri="{FF2B5EF4-FFF2-40B4-BE49-F238E27FC236}">
                <a16:creationId xmlns:a16="http://schemas.microsoft.com/office/drawing/2014/main" id="{433EBC94-D8C4-BB41-8E83-76844B607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19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727743B-1F82-2845-A97E-CC33BC98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1B1FC3-44A4-B144-8F9B-E8512139F1E5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sp>
        <p:nvSpPr>
          <p:cNvPr id="24581" name="TextBox 6">
            <a:extLst>
              <a:ext uri="{FF2B5EF4-FFF2-40B4-BE49-F238E27FC236}">
                <a16:creationId xmlns:a16="http://schemas.microsoft.com/office/drawing/2014/main" id="{2F05E7CA-6D4A-0040-8892-7CFA7D734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pic>
        <p:nvPicPr>
          <p:cNvPr id="12" name="Picture 11" descr="Schermata 2015-10-07 alle 13.18.52.png">
            <a:extLst>
              <a:ext uri="{FF2B5EF4-FFF2-40B4-BE49-F238E27FC236}">
                <a16:creationId xmlns:a16="http://schemas.microsoft.com/office/drawing/2014/main" id="{268D8596-1A56-884D-B536-055D3623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5241925" cy="5386388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4583" name="Rectangle 12">
            <a:extLst>
              <a:ext uri="{FF2B5EF4-FFF2-40B4-BE49-F238E27FC236}">
                <a16:creationId xmlns:a16="http://schemas.microsoft.com/office/drawing/2014/main" id="{5C08B8CA-2B09-6E4A-8FE5-4952AA357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19200"/>
            <a:ext cx="1981200" cy="646113"/>
          </a:xfrm>
          <a:prstGeom prst="rect">
            <a:avLst/>
          </a:prstGeom>
          <a:solidFill>
            <a:srgbClr val="FFFFCC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008000"/>
                </a:solidFill>
                <a:latin typeface="Arial Narrow" panose="020B0604020202020204" pitchFamily="34" charset="0"/>
              </a:rPr>
              <a:t>A</a:t>
            </a:r>
            <a:r>
              <a:rPr lang="it-IT" altLang="it-IT" sz="1800" b="1" baseline="-25000">
                <a:solidFill>
                  <a:srgbClr val="008000"/>
                </a:solidFill>
                <a:latin typeface="Arial Narrow" panose="020B0604020202020204" pitchFamily="34" charset="0"/>
              </a:rPr>
              <a:t>3</a:t>
            </a:r>
            <a:r>
              <a:rPr lang="it-IT" altLang="it-IT" sz="1800" b="1">
                <a:solidFill>
                  <a:srgbClr val="008000"/>
                </a:solidFill>
                <a:latin typeface="Arial Narrow" panose="020B0604020202020204" pitchFamily="34" charset="0"/>
              </a:rPr>
              <a:t> è sopra alla retta</a:t>
            </a:r>
          </a:p>
          <a:p>
            <a:pPr algn="ctr" eaLnBrk="1" hangingPunct="1"/>
            <a:r>
              <a:rPr lang="it-IT" altLang="it-IT" sz="1800" b="1">
                <a:solidFill>
                  <a:srgbClr val="008000"/>
                </a:solidFill>
                <a:latin typeface="Arial Narrow" panose="020B0604020202020204" pitchFamily="34" charset="0"/>
              </a:rPr>
              <a:t>Scarto d</a:t>
            </a:r>
            <a:r>
              <a:rPr lang="it-IT" altLang="it-IT" sz="1800" b="1" baseline="-25000">
                <a:solidFill>
                  <a:srgbClr val="008000"/>
                </a:solidFill>
                <a:latin typeface="Arial Narrow" panose="020B0604020202020204" pitchFamily="34" charset="0"/>
              </a:rPr>
              <a:t>3</a:t>
            </a:r>
            <a:r>
              <a:rPr lang="it-IT" altLang="it-IT" sz="1800" b="1">
                <a:solidFill>
                  <a:srgbClr val="008000"/>
                </a:solidFill>
                <a:latin typeface="Arial Narrow" panose="020B0604020202020204" pitchFamily="34" charset="0"/>
              </a:rPr>
              <a:t> &gt; 0</a:t>
            </a:r>
          </a:p>
        </p:txBody>
      </p:sp>
      <p:sp>
        <p:nvSpPr>
          <p:cNvPr id="24584" name="Rectangle 13">
            <a:extLst>
              <a:ext uri="{FF2B5EF4-FFF2-40B4-BE49-F238E27FC236}">
                <a16:creationId xmlns:a16="http://schemas.microsoft.com/office/drawing/2014/main" id="{30649960-3FCA-D347-A480-B413C0D97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124200"/>
            <a:ext cx="1905000" cy="646113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0000FF"/>
                </a:solidFill>
                <a:latin typeface="Arial Narrow" panose="020B0604020202020204" pitchFamily="34" charset="0"/>
              </a:rPr>
              <a:t>A</a:t>
            </a:r>
            <a:r>
              <a:rPr lang="it-IT" altLang="it-IT" sz="1800" b="1" baseline="-25000">
                <a:solidFill>
                  <a:srgbClr val="0000FF"/>
                </a:solidFill>
                <a:latin typeface="Arial Narrow" panose="020B0604020202020204" pitchFamily="34" charset="0"/>
              </a:rPr>
              <a:t>2</a:t>
            </a:r>
            <a:r>
              <a:rPr lang="it-IT" altLang="it-IT" sz="1800" b="1">
                <a:solidFill>
                  <a:srgbClr val="0000FF"/>
                </a:solidFill>
                <a:latin typeface="Arial Narrow" panose="020B0604020202020204" pitchFamily="34" charset="0"/>
              </a:rPr>
              <a:t> è sotto alla retta</a:t>
            </a:r>
          </a:p>
          <a:p>
            <a:pPr algn="ctr" eaLnBrk="1" hangingPunct="1"/>
            <a:r>
              <a:rPr lang="it-IT" altLang="it-IT" sz="1800" b="1">
                <a:solidFill>
                  <a:srgbClr val="0000FF"/>
                </a:solidFill>
                <a:latin typeface="Arial Narrow" panose="020B0604020202020204" pitchFamily="34" charset="0"/>
              </a:rPr>
              <a:t>Scarto</a:t>
            </a:r>
            <a:r>
              <a:rPr lang="it-IT" altLang="it-IT" sz="1800" b="1">
                <a:solidFill>
                  <a:srgbClr val="008000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1800" b="1">
                <a:solidFill>
                  <a:srgbClr val="0000FF"/>
                </a:solidFill>
                <a:latin typeface="Arial Narrow" panose="020B0604020202020204" pitchFamily="34" charset="0"/>
              </a:rPr>
              <a:t>d</a:t>
            </a:r>
            <a:r>
              <a:rPr lang="it-IT" altLang="it-IT" sz="1800" b="1" baseline="-25000">
                <a:solidFill>
                  <a:srgbClr val="0000FF"/>
                </a:solidFill>
                <a:latin typeface="Arial Narrow" panose="020B0604020202020204" pitchFamily="34" charset="0"/>
              </a:rPr>
              <a:t>2</a:t>
            </a:r>
            <a:r>
              <a:rPr lang="it-IT" altLang="it-IT" sz="1800" b="1">
                <a:solidFill>
                  <a:srgbClr val="0000FF"/>
                </a:solidFill>
                <a:latin typeface="Arial Narrow" panose="020B0604020202020204" pitchFamily="34" charset="0"/>
              </a:rPr>
              <a:t> &lt; 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36724B-ABDE-CC4E-A823-DCB5E7915D2A}"/>
              </a:ext>
            </a:extLst>
          </p:cNvPr>
          <p:cNvSpPr/>
          <p:nvPr/>
        </p:nvSpPr>
        <p:spPr>
          <a:xfrm>
            <a:off x="3657600" y="4953000"/>
            <a:ext cx="2286000" cy="646113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A</a:t>
            </a:r>
            <a:r>
              <a:rPr lang="it-IT" altLang="it-IT" sz="1800" b="1" baseline="-25000">
                <a:latin typeface="Arial Narrow" panose="020B0604020202020204" pitchFamily="34" charset="0"/>
              </a:rPr>
              <a:t>1</a:t>
            </a:r>
            <a:r>
              <a:rPr lang="it-IT" altLang="it-IT" sz="1800" b="1">
                <a:latin typeface="Arial Narrow" panose="020B0604020202020204" pitchFamily="34" charset="0"/>
              </a:rPr>
              <a:t> appartiene alla retta</a:t>
            </a:r>
          </a:p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Scarto</a:t>
            </a:r>
            <a:r>
              <a:rPr lang="it-IT" altLang="it-IT" sz="1800" b="1">
                <a:solidFill>
                  <a:srgbClr val="008000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1800" b="1">
                <a:latin typeface="Arial Narrow" panose="020B0604020202020204" pitchFamily="34" charset="0"/>
              </a:rPr>
              <a:t>d</a:t>
            </a:r>
            <a:r>
              <a:rPr lang="it-IT" altLang="it-IT" sz="1800" b="1" baseline="-25000">
                <a:latin typeface="Arial Narrow" panose="020B0604020202020204" pitchFamily="34" charset="0"/>
              </a:rPr>
              <a:t>1</a:t>
            </a:r>
            <a:r>
              <a:rPr lang="it-IT" altLang="it-IT" sz="1800" b="1">
                <a:latin typeface="Arial Narrow" panose="020B0604020202020204" pitchFamily="34" charset="0"/>
              </a:rPr>
              <a:t> = 0</a:t>
            </a:r>
          </a:p>
        </p:txBody>
      </p:sp>
      <p:sp>
        <p:nvSpPr>
          <p:cNvPr id="24586" name="TextBox 9">
            <a:extLst>
              <a:ext uri="{FF2B5EF4-FFF2-40B4-BE49-F238E27FC236}">
                <a16:creationId xmlns:a16="http://schemas.microsoft.com/office/drawing/2014/main" id="{D63AC3CD-0554-9E4A-A96F-1A41BE873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Calcolo gli scarti: alcuni sono positivi, altri negativi</a:t>
            </a:r>
          </a:p>
        </p:txBody>
      </p:sp>
      <p:sp>
        <p:nvSpPr>
          <p:cNvPr id="24587" name="TextBox 15">
            <a:extLst>
              <a:ext uri="{FF2B5EF4-FFF2-40B4-BE49-F238E27FC236}">
                <a16:creationId xmlns:a16="http://schemas.microsoft.com/office/drawing/2014/main" id="{D3E2396A-23C1-7C4F-8944-454116317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828800"/>
            <a:ext cx="2209800" cy="120015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La somma degli scarti non è utile per rispondere.</a:t>
            </a:r>
          </a:p>
        </p:txBody>
      </p:sp>
      <p:sp>
        <p:nvSpPr>
          <p:cNvPr id="24588" name="Rectangle 16">
            <a:extLst>
              <a:ext uri="{FF2B5EF4-FFF2-40B4-BE49-F238E27FC236}">
                <a16:creationId xmlns:a16="http://schemas.microsoft.com/office/drawing/2014/main" id="{3741C1D0-E4E3-4B4E-A80F-D1AF5B30C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352800"/>
            <a:ext cx="2667000" cy="1200150"/>
          </a:xfrm>
          <a:prstGeom prst="rect">
            <a:avLst/>
          </a:prstGeom>
          <a:solidFill>
            <a:srgbClr val="FFFFEA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Conviene valutare 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la somma dei quadrati </a:t>
            </a:r>
            <a:r>
              <a:rPr lang="it-IT" altLang="it-IT" b="1">
                <a:latin typeface="Arial Narrow" panose="020B0604020202020204" pitchFamily="34" charset="0"/>
              </a:rPr>
              <a:t>degli scarti.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878455D-CC82-584C-A0ED-6513D3264B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0"/>
            <a:ext cx="5105400" cy="685800"/>
          </a:xfrm>
        </p:spPr>
        <p:txBody>
          <a:bodyPr anchor="t"/>
          <a:lstStyle/>
          <a:p>
            <a:pPr algn="l"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 quadrati degli scarti</a:t>
            </a:r>
          </a:p>
        </p:txBody>
      </p:sp>
      <p:sp>
        <p:nvSpPr>
          <p:cNvPr id="25603" name="Footer Placeholder 4">
            <a:extLst>
              <a:ext uri="{FF2B5EF4-FFF2-40B4-BE49-F238E27FC236}">
                <a16:creationId xmlns:a16="http://schemas.microsoft.com/office/drawing/2014/main" id="{2C681C4C-2047-0D44-B879-715C7E06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19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499E27E7-0914-B141-BD44-FD293A6F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AEC03F-38E8-D149-9B30-5322057DAE9C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sp>
        <p:nvSpPr>
          <p:cNvPr id="25605" name="TextBox 6">
            <a:extLst>
              <a:ext uri="{FF2B5EF4-FFF2-40B4-BE49-F238E27FC236}">
                <a16:creationId xmlns:a16="http://schemas.microsoft.com/office/drawing/2014/main" id="{6FBC8A99-82AA-384D-AAC1-0F000993E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pic>
        <p:nvPicPr>
          <p:cNvPr id="25606" name="Picture 17" descr="Schermata 2015-10-09 alle 10.34.01.png">
            <a:extLst>
              <a:ext uri="{FF2B5EF4-FFF2-40B4-BE49-F238E27FC236}">
                <a16:creationId xmlns:a16="http://schemas.microsoft.com/office/drawing/2014/main" id="{18310CAC-B2BA-C84D-B2FC-BB425BF10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71810"/>
            <a:ext cx="4572000" cy="5797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TextBox 25">
            <a:extLst>
              <a:ext uri="{FF2B5EF4-FFF2-40B4-BE49-F238E27FC236}">
                <a16:creationId xmlns:a16="http://schemas.microsoft.com/office/drawing/2014/main" id="{58E55F22-15CA-244C-AD56-35D028F39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114800"/>
            <a:ext cx="1752600" cy="8302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 Quadrato dello scarto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475A5A2-B70C-F840-BB52-465C45F4D935}"/>
              </a:ext>
            </a:extLst>
          </p:cNvPr>
          <p:cNvCxnSpPr>
            <a:cxnSpLocks noChangeShapeType="1"/>
            <a:stCxn id="25607" idx="1"/>
          </p:cNvCxnSpPr>
          <p:nvPr/>
        </p:nvCxnSpPr>
        <p:spPr bwMode="auto">
          <a:xfrm rot="10800000">
            <a:off x="4572000" y="4495800"/>
            <a:ext cx="1447800" cy="3492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9779723-9977-9345-9CC3-C442C5B998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507288" cy="685800"/>
          </a:xfrm>
        </p:spPr>
        <p:txBody>
          <a:bodyPr anchor="t"/>
          <a:lstStyle/>
          <a:p>
            <a:pPr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Trovo la retta ‘più vicina’ ai punti sperimentali</a:t>
            </a:r>
          </a:p>
        </p:txBody>
      </p:sp>
      <p:sp>
        <p:nvSpPr>
          <p:cNvPr id="26627" name="Footer Placeholder 4">
            <a:extLst>
              <a:ext uri="{FF2B5EF4-FFF2-40B4-BE49-F238E27FC236}">
                <a16:creationId xmlns:a16="http://schemas.microsoft.com/office/drawing/2014/main" id="{D0644893-2A8D-7D45-B03E-6532A6221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19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611EF5D3-EC4E-0443-BF69-F9FB3963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DF5D4C7-22D2-7F43-B662-C452B6E3B6F4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sp>
        <p:nvSpPr>
          <p:cNvPr id="26629" name="TextBox 6">
            <a:extLst>
              <a:ext uri="{FF2B5EF4-FFF2-40B4-BE49-F238E27FC236}">
                <a16:creationId xmlns:a16="http://schemas.microsoft.com/office/drawing/2014/main" id="{8AD6C4A4-0E12-1F45-8C42-677014E58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800">
              <a:latin typeface="Arial Narrow" panose="020B0604020202020204" pitchFamily="34" charset="0"/>
            </a:endParaRPr>
          </a:p>
        </p:txBody>
      </p:sp>
      <p:sp>
        <p:nvSpPr>
          <p:cNvPr id="26630" name="TextBox 7">
            <a:extLst>
              <a:ext uri="{FF2B5EF4-FFF2-40B4-BE49-F238E27FC236}">
                <a16:creationId xmlns:a16="http://schemas.microsoft.com/office/drawing/2014/main" id="{F068B10D-FB77-A742-818E-FF03B2A77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248400"/>
            <a:ext cx="113880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VIDEO</a:t>
            </a:r>
          </a:p>
        </p:txBody>
      </p:sp>
      <p:pic>
        <p:nvPicPr>
          <p:cNvPr id="2" name="1b.Regressione1_Video.mov">
            <a:hlinkClick r:id="" action="ppaction://media"/>
            <a:extLst>
              <a:ext uri="{FF2B5EF4-FFF2-40B4-BE49-F238E27FC236}">
                <a16:creationId xmlns:a16="http://schemas.microsoft.com/office/drawing/2014/main" id="{321E14C4-9C3F-284B-8FE8-0744FD3FD6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616" y="651235"/>
            <a:ext cx="8604448" cy="5631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34985</TotalTime>
  <Words>544</Words>
  <Application>Microsoft Macintosh PowerPoint</Application>
  <PresentationFormat>Presentazione su schermo (4:3)</PresentationFormat>
  <Paragraphs>86</Paragraphs>
  <Slides>15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Arial Black</vt:lpstr>
      <vt:lpstr>Arial Narrow</vt:lpstr>
      <vt:lpstr>Calibri</vt:lpstr>
      <vt:lpstr>Times New Roman</vt:lpstr>
      <vt:lpstr>Struttura predefinita</vt:lpstr>
      <vt:lpstr>Retta di regressione</vt:lpstr>
      <vt:lpstr>La statistica nella ricerca di leggi sperimentali</vt:lpstr>
      <vt:lpstr>Il ruolo delle travi</vt:lpstr>
      <vt:lpstr>Ricerca di una legge sperimentale </vt:lpstr>
      <vt:lpstr>Ricerca di una legge sperimentale </vt:lpstr>
      <vt:lpstr>Cerco la retta che raccorda i punti</vt:lpstr>
      <vt:lpstr>Quanto ‘è vicina’ una retta ai punti sperimentali?</vt:lpstr>
      <vt:lpstr>I quadrati degli scarti</vt:lpstr>
      <vt:lpstr>Trovo la retta ‘più vicina’ ai punti sperimentali</vt:lpstr>
      <vt:lpstr>La retta ‘dei minimi quadrati’ per O</vt:lpstr>
      <vt:lpstr>Attività</vt:lpstr>
      <vt:lpstr>Che cosa hai ottenuto</vt:lpstr>
      <vt:lpstr>La retta ‘dei minimi quadrati’ per O</vt:lpstr>
      <vt:lpstr>La retta ‘dei minimi quadrati’ per O</vt:lpstr>
      <vt:lpstr>Perché il nome ‘retta di regressione’?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Variabilità</dc:title>
  <dc:subject/>
  <dc:creator>Io</dc:creator>
  <cp:keywords/>
  <dc:description/>
  <cp:lastModifiedBy>Microsoft Office User</cp:lastModifiedBy>
  <cp:revision>1370</cp:revision>
  <dcterms:created xsi:type="dcterms:W3CDTF">2015-11-09T09:09:19Z</dcterms:created>
  <dcterms:modified xsi:type="dcterms:W3CDTF">2020-11-12T13:23:11Z</dcterms:modified>
  <cp:category/>
</cp:coreProperties>
</file>