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0" r:id="rId2"/>
    <p:sldId id="287" r:id="rId3"/>
    <p:sldId id="463" r:id="rId4"/>
    <p:sldId id="509" r:id="rId5"/>
    <p:sldId id="466" r:id="rId6"/>
    <p:sldId id="511" r:id="rId7"/>
  </p:sldIdLst>
  <p:sldSz cx="9144000" cy="6858000" type="screen4x3"/>
  <p:notesSz cx="6650038" cy="97837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0000FF"/>
    <a:srgbClr val="3A7B53"/>
    <a:srgbClr val="D2FDFF"/>
    <a:srgbClr val="CAFAFF"/>
    <a:srgbClr val="CDFBFF"/>
    <a:srgbClr val="CDFFFF"/>
    <a:srgbClr val="DCEFFF"/>
    <a:srgbClr val="D9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49"/>
    <p:restoredTop sz="94607"/>
  </p:normalViewPr>
  <p:slideViewPr>
    <p:cSldViewPr>
      <p:cViewPr varScale="1">
        <p:scale>
          <a:sx n="119" d="100"/>
          <a:sy n="119" d="100"/>
        </p:scale>
        <p:origin x="1120" y="19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E89D4F-F439-AE47-B432-301521FA13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FFD13-C5BC-0944-B49C-A7B5A7938C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476F08-5334-A340-9B71-913A92C6B137}" type="datetime1">
              <a:rPr lang="it-IT" altLang="it-IT"/>
              <a:pPr>
                <a:defRPr/>
              </a:pPr>
              <a:t>05/04/22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98AFB-F60A-8D4D-9965-48E509A15B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0C075-71FD-624D-9443-77CE6D598D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00A3D6-85AC-F74E-96B1-BE7851F26D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D5D0A1-AD1D-864C-90CC-8974FBA7BB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DECA5-2038-A743-A702-4F2FA6AE33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C0AEE0-0324-F64A-AEFB-A5D540362CF7}" type="datetime1">
              <a:rPr lang="it-IT" altLang="it-IT"/>
              <a:pPr>
                <a:defRPr/>
              </a:pPr>
              <a:t>05/04/22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22DEF7D-47BD-B345-B614-41EC78D4E0D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37548A8-8DE9-7245-BD96-E87D5741E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 noProof="0"/>
              <a:t>Click to edit Master text styles</a:t>
            </a:r>
          </a:p>
          <a:p>
            <a:pPr lvl="1"/>
            <a:r>
              <a:rPr lang="it-IT" altLang="it-IT" noProof="0"/>
              <a:t>Second level</a:t>
            </a:r>
          </a:p>
          <a:p>
            <a:pPr lvl="2"/>
            <a:r>
              <a:rPr lang="it-IT" altLang="it-IT" noProof="0"/>
              <a:t>Third level</a:t>
            </a:r>
          </a:p>
          <a:p>
            <a:pPr lvl="3"/>
            <a:r>
              <a:rPr lang="it-IT" altLang="it-IT" noProof="0"/>
              <a:t>Fourth level</a:t>
            </a:r>
          </a:p>
          <a:p>
            <a:pPr lvl="4"/>
            <a:r>
              <a:rPr lang="it-IT" altLang="it-IT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B7599-862A-6E48-B363-DD9F297C5E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5F9F4-42C3-9E4E-B140-15F897E2AB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34650B-6E8C-DE4B-B569-F2F172E1C6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C30DBC51-9F7C-774C-833F-4B2A92A471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DF67E5B4-A774-3A4A-8605-EAB4BA4E2D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31D48354-FA48-974F-9FEF-5053890006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D3CD6E9-A66D-D248-B773-24F3D4C7D83C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34650B-6E8C-DE4B-B569-F2F172E1C6AE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462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3D3690-5E15-5140-9943-8B48A4F797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7329E8-72B5-D943-A327-5171D6DEC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49577E-C0AC-C344-8DF1-285CF0FE0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59F3-244C-014A-ADCC-913B85EF5A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60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649CB2-5F34-5E47-B5AE-E8925657C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A5BFE0-8B55-3A47-91CA-6931AF612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F5B64-BB1C-054F-B2E5-335647F6E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A84AE-B5FA-EB44-869D-A11D5972FF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287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3A8221-A284-FC4B-A949-690D596A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ADAA6D-34C7-F34A-9BAB-CD157CEB6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AAB81-0BE8-794A-873D-B5C60846F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B85C-7DD9-554C-9040-59AAD98BBF8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618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60DCED-B443-B24B-9F19-3AB05FBB6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6A92CC-DD69-7146-ADC9-309880059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7C2F58-E060-0B4A-9803-949D225F4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4F4E-390F-EF4D-9A7F-832ED89CDE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962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C6FF9B-00A5-C849-90F3-2A44D362C5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B700C1F-B901-4743-947D-18B0E2F6A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060D10B-E88E-A44B-A2A9-F0FA4E693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3E7C5-DB24-3949-B6B5-9D5D3B1212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0860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369F3E-13DC-BF4D-B226-4F8866391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BF70E6-E796-9D48-8D9D-0D1AE7F88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79FCE3-2FB5-7442-9303-A1AC1D953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80356-6A9E-5348-9871-C56B31E263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981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02A402-52DE-8D4B-90E8-77302D266D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F01DEF-0A1F-4848-BFEE-4B5355AE4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BF1BDC-7D5D-9546-94E9-3A2CC643F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72A6-6E1D-9B4A-B3D2-C90F1E5B1C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748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6D48DF-8EB8-B741-B83C-2E8779C855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B9A782-195C-E84E-964A-2410084AB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AC68D8-582F-7D46-82C5-2C3773B71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5EE4F-6DE1-FF41-B2AE-32F35FAB92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498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B4500-F076-6D4D-9819-D228A9AED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BBAF8-59C3-6F42-AB48-5429AF3BC6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99155D-CD0C-1640-BDBF-53652BC25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D442-5916-5B44-AAD1-2B76EAFE0D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075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CA38D6-4E88-2B40-B76D-1FE4C9FCD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5CB32D-0F25-2641-B671-2C8C413AC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C66F82-4324-FB49-A994-12B13BE6B5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BC474-77BC-CA48-B815-5EA5DC9BB3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392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81FF96-6EF6-0E4C-AC88-2D3C6B5CF1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9E4293-0E00-BA41-945F-92A8BFD23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EB55B8-C797-6248-9BE0-27ECE5306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98B4C-5511-234F-B5FC-F7D7FC4BD8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720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8F4BBE-0166-1948-8380-6F2AE2FC2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877349-7006-2542-939C-02C99A06A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7C3536-D161-B649-9DD3-37CB7227A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674B-E6FF-4048-A45C-C2FAC8A1CE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889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BEEEC-A5A3-3A48-B3BB-E1557DD60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016EEF-E596-0A48-86A8-804ACCDB1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2F25C1-9012-564F-A897-B2B948C89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BA5-3FBE-6149-AD12-5E1C257B80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71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9D81ED-B151-BA42-8DFE-4FCE06AA3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DAC078-E768-4A46-ACCB-CA63D1359E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2BF69D-DF16-574D-B0C6-7310F021B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8F6C4-E236-B742-9697-DDF4FF1FB8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64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1C4740-6207-C241-B12F-5889DF133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594345-9CED-6546-95D9-2FD3D01CE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360DF5-4453-A549-ADA6-5723428556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79C35A-B691-6F47-9E6F-5AC1A25244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6DDA81-89C4-0A41-AD23-289EB0A39A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BE5B43C-513B-AB45-A0CF-29DC1A6DDB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6E47ED8D-D44F-5E44-9B35-DEA1AEFF7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6976" y="2348880"/>
            <a:ext cx="8159824" cy="977280"/>
          </a:xfrm>
        </p:spPr>
        <p:txBody>
          <a:bodyPr anchor="t"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Grafico di una retta</a:t>
            </a:r>
          </a:p>
        </p:txBody>
      </p:sp>
      <p:sp>
        <p:nvSpPr>
          <p:cNvPr id="18434" name="Footer Placeholder 9">
            <a:extLst>
              <a:ext uri="{FF2B5EF4-FFF2-40B4-BE49-F238E27FC236}">
                <a16:creationId xmlns:a16="http://schemas.microsoft.com/office/drawing/2014/main" id="{AA6346AB-368E-EB40-A6FF-DB55A727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2022</a:t>
            </a:r>
            <a:endParaRPr lang="it-IT" altLang="it-IT" sz="1400" i="1" dirty="0"/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18FE1106-1563-C346-B6FC-6DA5D9FB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A4CF8-0EA5-504D-B637-E6035A338CBF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E4F5B384-0C04-7D4D-AB99-76E24C96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 anchor="t"/>
          <a:lstStyle/>
          <a:p>
            <a:pPr marL="1704975" indent="-1704975" eaLnBrk="1" hangingPunct="1"/>
            <a:r>
              <a:rPr lang="it-IT" altLang="it-IT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Equazioni che descrivono rette</a:t>
            </a:r>
            <a:endParaRPr lang="it-IT" altLang="it-IT" sz="3600" b="1" baseline="30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5F0E7A44-5949-6844-9AF0-4277D788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03120" y="6471809"/>
            <a:ext cx="157122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Daniela Valenti,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9699" name="TextBox 7">
            <a:extLst>
              <a:ext uri="{FF2B5EF4-FFF2-40B4-BE49-F238E27FC236}">
                <a16:creationId xmlns:a16="http://schemas.microsoft.com/office/drawing/2014/main" id="{F9943C71-A78C-F444-8C55-84C5AF5AF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2" y="1452371"/>
            <a:ext cx="8115436" cy="931152"/>
          </a:xfrm>
          <a:prstGeom prst="rect">
            <a:avLst/>
          </a:prstGeom>
          <a:solidFill>
            <a:srgbClr val="FFFEE9"/>
          </a:solidFill>
          <a:ln w="317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L’equazione di una retta si scrive in una delle forme seguenti: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it-IT" alt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altLang="it-IT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k     </a:t>
            </a:r>
            <a:r>
              <a:rPr lang="it-IT" alt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oppure</a:t>
            </a:r>
            <a:r>
              <a:rPr lang="it-IT" altLang="it-IT" sz="28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t-IT" altLang="it-IT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mx + </a:t>
            </a:r>
            <a:r>
              <a:rPr lang="it-IT" altLang="it-IT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it-IT" altLang="it-IT" sz="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1" name="Segnaposto numero diapositiva 2">
            <a:extLst>
              <a:ext uri="{FF2B5EF4-FFF2-40B4-BE49-F238E27FC236}">
                <a16:creationId xmlns:a16="http://schemas.microsoft.com/office/drawing/2014/main" id="{0C9847F5-FE55-5243-AA13-06243BEF2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53A2F5-FEAD-5D4F-9519-C654168FC271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D2FA3C9-7890-5240-8522-AC4A6AA41D21}"/>
              </a:ext>
            </a:extLst>
          </p:cNvPr>
          <p:cNvSpPr/>
          <p:nvPr/>
        </p:nvSpPr>
        <p:spPr>
          <a:xfrm>
            <a:off x="1360678" y="2480318"/>
            <a:ext cx="6286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400" b="1" dirty="0"/>
              <a:t>Esempi di equazioni che descrivono rette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FDF7CA7-5807-4641-8DBE-E7FE23941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14" y="2993862"/>
            <a:ext cx="2085918" cy="372761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3790F922-B62B-AA4C-AB4B-8327B9678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027" y="2990929"/>
            <a:ext cx="3346664" cy="3730546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20427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9">
            <a:extLst>
              <a:ext uri="{FF2B5EF4-FFF2-40B4-BE49-F238E27FC236}">
                <a16:creationId xmlns:a16="http://schemas.microsoft.com/office/drawing/2014/main" id="{E56B821F-59FB-C745-B3FB-7CF8D6F7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2022</a:t>
            </a:r>
          </a:p>
        </p:txBody>
      </p:sp>
      <p:sp>
        <p:nvSpPr>
          <p:cNvPr id="23555" name="Title 5">
            <a:extLst>
              <a:ext uri="{FF2B5EF4-FFF2-40B4-BE49-F238E27FC236}">
                <a16:creationId xmlns:a16="http://schemas.microsoft.com/office/drawing/2014/main" id="{2D73C110-91F3-DA43-B864-EF2A6EA1A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149"/>
            <a:ext cx="8807896" cy="762000"/>
          </a:xfrm>
        </p:spPr>
        <p:txBody>
          <a:bodyPr/>
          <a:lstStyle/>
          <a:p>
            <a:pPr marL="342900" indent="-342900"/>
            <a:r>
              <a:rPr lang="it-IT" altLang="it-IT" sz="36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Tracciare il grafico a partire dall’equazione</a:t>
            </a:r>
          </a:p>
        </p:txBody>
      </p:sp>
      <p:sp>
        <p:nvSpPr>
          <p:cNvPr id="23556" name="TextBox 5">
            <a:extLst>
              <a:ext uri="{FF2B5EF4-FFF2-40B4-BE49-F238E27FC236}">
                <a16:creationId xmlns:a16="http://schemas.microsoft.com/office/drawing/2014/main" id="{0A42A184-F443-1E47-B5C3-A3899264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2" y="1210636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FF"/>
                </a:solidFill>
              </a:rPr>
              <a:t>Primo esempio</a:t>
            </a:r>
            <a:r>
              <a:rPr lang="it-IT" altLang="it-IT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3557" name="TextBox 6">
            <a:extLst>
              <a:ext uri="{FF2B5EF4-FFF2-40B4-BE49-F238E27FC236}">
                <a16:creationId xmlns:a16="http://schemas.microsoft.com/office/drawing/2014/main" id="{EE775EBD-E64F-884E-B39A-70509375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601" y="2188430"/>
            <a:ext cx="15359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</p:txBody>
      </p:sp>
      <p:sp>
        <p:nvSpPr>
          <p:cNvPr id="13" name="Line Callout 2 12">
            <a:extLst>
              <a:ext uri="{FF2B5EF4-FFF2-40B4-BE49-F238E27FC236}">
                <a16:creationId xmlns:a16="http://schemas.microsoft.com/office/drawing/2014/main" id="{2B24F560-C263-CF4A-A51C-5B8AFCB2CE69}"/>
              </a:ext>
            </a:extLst>
          </p:cNvPr>
          <p:cNvSpPr>
            <a:spLocks/>
          </p:cNvSpPr>
          <p:nvPr/>
        </p:nvSpPr>
        <p:spPr bwMode="auto">
          <a:xfrm>
            <a:off x="356975" y="4510877"/>
            <a:ext cx="2552700" cy="1047494"/>
          </a:xfrm>
          <a:prstGeom prst="borderCallout2">
            <a:avLst>
              <a:gd name="adj1" fmla="val -5072"/>
              <a:gd name="adj2" fmla="val 22444"/>
              <a:gd name="adj3" fmla="val -39837"/>
              <a:gd name="adj4" fmla="val 29514"/>
              <a:gd name="adj5" fmla="val -147366"/>
              <a:gd name="adj6" fmla="val 55536"/>
            </a:avLst>
          </a:prstGeom>
          <a:solidFill>
            <a:srgbClr val="FAFFDB"/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Un punto </a:t>
            </a:r>
            <a:r>
              <a:rPr lang="it-IT" altLang="it-IT" sz="2000" b="1" dirty="0" err="1">
                <a:solidFill>
                  <a:srgbClr val="000000"/>
                </a:solidFill>
                <a:latin typeface="Arial Narrow" panose="020B0604020202020204" pitchFamily="34" charset="0"/>
              </a:rPr>
              <a:t>P</a:t>
            </a: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(</a:t>
            </a:r>
            <a:r>
              <a:rPr lang="it-IT" altLang="it-IT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, </a:t>
            </a:r>
            <a:r>
              <a:rPr lang="it-IT" altLang="it-IT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) percorre la retta solo se la sua ascissa </a:t>
            </a:r>
            <a:r>
              <a:rPr lang="it-IT" altLang="it-IT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 vale 2</a:t>
            </a:r>
          </a:p>
        </p:txBody>
      </p:sp>
      <p:sp>
        <p:nvSpPr>
          <p:cNvPr id="23558" name="Slide Number Placeholder 20">
            <a:extLst>
              <a:ext uri="{FF2B5EF4-FFF2-40B4-BE49-F238E27FC236}">
                <a16:creationId xmlns:a16="http://schemas.microsoft.com/office/drawing/2014/main" id="{8345D2E8-08C3-8B42-AE77-A42E7B11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C9B8BD-4F3E-144E-8C71-8CAEE7D3CE4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pic>
        <p:nvPicPr>
          <p:cNvPr id="23560" name="Picture 23" descr="Schermata 2014-08-21 alle 18.56.31.png">
            <a:extLst>
              <a:ext uri="{FF2B5EF4-FFF2-40B4-BE49-F238E27FC236}">
                <a16:creationId xmlns:a16="http://schemas.microsoft.com/office/drawing/2014/main" id="{7B091933-EBF2-2743-B6E6-54E6B5E8B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2103587"/>
            <a:ext cx="3683000" cy="287020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Line Callout 2 24">
            <a:extLst>
              <a:ext uri="{FF2B5EF4-FFF2-40B4-BE49-F238E27FC236}">
                <a16:creationId xmlns:a16="http://schemas.microsoft.com/office/drawing/2014/main" id="{F9ABDABE-D77B-5E4C-A3BA-A8797B7A477E}"/>
              </a:ext>
            </a:extLst>
          </p:cNvPr>
          <p:cNvSpPr>
            <a:spLocks/>
          </p:cNvSpPr>
          <p:nvPr/>
        </p:nvSpPr>
        <p:spPr bwMode="auto">
          <a:xfrm>
            <a:off x="3486809" y="5811157"/>
            <a:ext cx="2286000" cy="685800"/>
          </a:xfrm>
          <a:prstGeom prst="borderCallout2">
            <a:avLst>
              <a:gd name="adj1" fmla="val 17361"/>
              <a:gd name="adj2" fmla="val -2333"/>
              <a:gd name="adj3" fmla="val 18750"/>
              <a:gd name="adj4" fmla="val -16667"/>
              <a:gd name="adj5" fmla="val -425132"/>
              <a:gd name="adj6" fmla="val 83954"/>
            </a:avLst>
          </a:prstGeom>
          <a:solidFill>
            <a:srgbClr val="FAFFDB"/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2000" b="1" dirty="0">
                <a:solidFill>
                  <a:srgbClr val="FF0000"/>
                </a:solidFill>
                <a:latin typeface="Arial Narrow" panose="020B0604020202020204" pitchFamily="34" charset="0"/>
              </a:rPr>
              <a:t>A</a:t>
            </a: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 e </a:t>
            </a:r>
            <a:r>
              <a:rPr lang="it-IT" altLang="it-IT" sz="2000" b="1" dirty="0">
                <a:solidFill>
                  <a:srgbClr val="FF0000"/>
                </a:solidFill>
                <a:latin typeface="Arial Narrow" panose="020B0604020202020204" pitchFamily="34" charset="0"/>
              </a:rPr>
              <a:t>B</a:t>
            </a: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 sono due punti che hanno ascissa 2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69A4E52-4042-3B40-9FBA-4BF8AEC87CF8}"/>
              </a:ext>
            </a:extLst>
          </p:cNvPr>
          <p:cNvCxnSpPr>
            <a:cxnSpLocks noChangeShapeType="1"/>
            <a:stCxn id="25" idx="3"/>
          </p:cNvCxnSpPr>
          <p:nvPr/>
        </p:nvCxnSpPr>
        <p:spPr bwMode="auto">
          <a:xfrm flipV="1">
            <a:off x="4629809" y="3717033"/>
            <a:ext cx="788775" cy="2094124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Line Callout 2 26">
            <a:extLst>
              <a:ext uri="{FF2B5EF4-FFF2-40B4-BE49-F238E27FC236}">
                <a16:creationId xmlns:a16="http://schemas.microsoft.com/office/drawing/2014/main" id="{710ECA0F-79F6-F14E-BDFD-2D2161BD7256}"/>
              </a:ext>
            </a:extLst>
          </p:cNvPr>
          <p:cNvSpPr>
            <a:spLocks/>
          </p:cNvSpPr>
          <p:nvPr/>
        </p:nvSpPr>
        <p:spPr bwMode="auto">
          <a:xfrm>
            <a:off x="5116840" y="1108295"/>
            <a:ext cx="2263120" cy="685800"/>
          </a:xfrm>
          <a:prstGeom prst="borderCallout2">
            <a:avLst>
              <a:gd name="adj1" fmla="val 15972"/>
              <a:gd name="adj2" fmla="val -1389"/>
              <a:gd name="adj3" fmla="val 18750"/>
              <a:gd name="adj4" fmla="val -16667"/>
              <a:gd name="adj5" fmla="val 176667"/>
              <a:gd name="adj6" fmla="val 11989"/>
            </a:avLst>
          </a:prstGeom>
          <a:solidFill>
            <a:srgbClr val="FAFFDB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altLang="it-IT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Per due punti passa una sola rett</a:t>
            </a:r>
            <a:r>
              <a:rPr lang="it-IT" altLang="it-IT" sz="2000" dirty="0">
                <a:solidFill>
                  <a:srgbClr val="000000"/>
                </a:solidFill>
                <a:latin typeface="Arial Narrow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>
            <a:extLst>
              <a:ext uri="{FF2B5EF4-FFF2-40B4-BE49-F238E27FC236}">
                <a16:creationId xmlns:a16="http://schemas.microsoft.com/office/drawing/2014/main" id="{F275FC7F-CFEF-CC4B-AE9B-CB7D8A2C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53" y="263875"/>
            <a:ext cx="8712968" cy="685800"/>
          </a:xfrm>
        </p:spPr>
        <p:txBody>
          <a:bodyPr anchor="t"/>
          <a:lstStyle/>
          <a:p>
            <a:pPr marL="1704975" indent="-1704975" eaLnBrk="1" hangingPunct="1"/>
            <a:r>
              <a:rPr lang="it-IT" altLang="it-IT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Significato dell’equazione di una retta</a:t>
            </a:r>
            <a:endParaRPr lang="it-IT" altLang="it-IT" sz="3600" b="1" baseline="30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C6DCECB5-9C50-CB4F-90F4-F893501B1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00800"/>
            <a:ext cx="169168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>
                <a:solidFill>
                  <a:srgbClr val="898989"/>
                </a:solidFill>
              </a:rPr>
              <a:t>Daniela Valenti, 2022</a:t>
            </a:r>
            <a:endParaRPr lang="it-IT" altLang="it-IT" sz="1200" i="1" dirty="0">
              <a:solidFill>
                <a:srgbClr val="898989"/>
              </a:solidFill>
            </a:endParaRPr>
          </a:p>
        </p:txBody>
      </p:sp>
      <p:sp>
        <p:nvSpPr>
          <p:cNvPr id="28678" name="Segnaposto numero diapositiva 2">
            <a:extLst>
              <a:ext uri="{FF2B5EF4-FFF2-40B4-BE49-F238E27FC236}">
                <a16:creationId xmlns:a16="http://schemas.microsoft.com/office/drawing/2014/main" id="{1F606BB2-EC5D-8646-9A63-23344DC8A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42F49C-F93B-FC45-9F78-FA8FBE01C9DD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D348D6-D480-1C47-B861-810CA5578D2C}"/>
              </a:ext>
            </a:extLst>
          </p:cNvPr>
          <p:cNvSpPr txBox="1"/>
          <p:nvPr/>
        </p:nvSpPr>
        <p:spPr>
          <a:xfrm>
            <a:off x="577668" y="1266672"/>
            <a:ext cx="7866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La retta </a:t>
            </a:r>
            <a:r>
              <a:rPr lang="it-IT" sz="2400" b="1" i="1" dirty="0" err="1"/>
              <a:t>r</a:t>
            </a:r>
            <a:r>
              <a:rPr lang="it-IT" sz="2400" b="1" dirty="0"/>
              <a:t> ha equazione </a:t>
            </a:r>
            <a:r>
              <a:rPr lang="it-IT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sz="2600" b="1" dirty="0"/>
              <a:t>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it-IT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2600" b="1" dirty="0"/>
              <a:t>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  <a:endParaRPr lang="it-IT" sz="24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02464F-6907-714D-AE6B-1553EF619E64}"/>
              </a:ext>
            </a:extLst>
          </p:cNvPr>
          <p:cNvSpPr txBox="1"/>
          <p:nvPr/>
        </p:nvSpPr>
        <p:spPr>
          <a:xfrm>
            <a:off x="614310" y="1664051"/>
            <a:ext cx="7931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Le variabili </a:t>
            </a:r>
            <a:r>
              <a:rPr lang="it-IT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2400" b="1" dirty="0"/>
              <a:t> e </a:t>
            </a:r>
            <a:r>
              <a:rPr lang="it-IT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sz="2400" b="1" dirty="0"/>
              <a:t> permettono di ottenere le coordinate di tutti i punti che compongono una retta.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FA80F26-5FD1-3C4A-9A77-82009385DBEF}"/>
              </a:ext>
            </a:extLst>
          </p:cNvPr>
          <p:cNvSpPr/>
          <p:nvPr/>
        </p:nvSpPr>
        <p:spPr>
          <a:xfrm>
            <a:off x="3017679" y="829638"/>
            <a:ext cx="2986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0000FF"/>
                </a:solidFill>
              </a:rPr>
              <a:t>Secondo esempio</a:t>
            </a:r>
            <a:r>
              <a:rPr lang="it-IT" altLang="it-IT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C1DC0F3-7B02-0243-AC01-A0DAE1143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8" y="2901189"/>
            <a:ext cx="4487332" cy="2885319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31A8269-2A61-A748-ACEA-73594C94E314}"/>
              </a:ext>
            </a:extLst>
          </p:cNvPr>
          <p:cNvSpPr txBox="1"/>
          <p:nvPr/>
        </p:nvSpPr>
        <p:spPr>
          <a:xfrm>
            <a:off x="1691680" y="2492100"/>
            <a:ext cx="534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</a:rPr>
              <a:t>Posso trovare tanti punti della retta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67207EA-9E42-BB49-94D6-C4E8D5BBDD98}"/>
              </a:ext>
            </a:extLst>
          </p:cNvPr>
          <p:cNvSpPr txBox="1"/>
          <p:nvPr/>
        </p:nvSpPr>
        <p:spPr>
          <a:xfrm>
            <a:off x="404467" y="5904135"/>
            <a:ext cx="8141067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Ma ricorda: bastano due punti per disegnare una retta.</a:t>
            </a:r>
          </a:p>
        </p:txBody>
      </p:sp>
    </p:spTree>
    <p:extLst>
      <p:ext uri="{BB962C8B-B14F-4D97-AF65-F5344CB8AC3E}">
        <p14:creationId xmlns:p14="http://schemas.microsoft.com/office/powerpoint/2010/main" val="269170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9">
            <a:extLst>
              <a:ext uri="{FF2B5EF4-FFF2-40B4-BE49-F238E27FC236}">
                <a16:creationId xmlns:a16="http://schemas.microsoft.com/office/drawing/2014/main" id="{CB9F9F9B-B2F4-5740-BD96-FF159DCC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2022</a:t>
            </a:r>
          </a:p>
        </p:txBody>
      </p:sp>
      <p:sp>
        <p:nvSpPr>
          <p:cNvPr id="25605" name="Title 5">
            <a:extLst>
              <a:ext uri="{FF2B5EF4-FFF2-40B4-BE49-F238E27FC236}">
                <a16:creationId xmlns:a16="http://schemas.microsoft.com/office/drawing/2014/main" id="{3A486B51-D48E-FC43-BA08-D4FFFE99F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8799" y="123972"/>
            <a:ext cx="8458200" cy="1066800"/>
          </a:xfrm>
          <a:noFill/>
        </p:spPr>
        <p:txBody>
          <a:bodyPr/>
          <a:lstStyle/>
          <a:p>
            <a:pPr marL="14288" indent="14288"/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Un procedimento per tracciare il grafico di una retta a partire da un’equazione del tipo y = mx + </a:t>
            </a:r>
            <a:r>
              <a:rPr lang="it-IT" altLang="it-IT" sz="3200" b="1" dirty="0" err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q</a:t>
            </a:r>
            <a:endParaRPr lang="it-IT" altLang="it-IT" sz="3200" b="1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54DC00-09E1-5547-B91F-008C8E676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28" y="1330980"/>
            <a:ext cx="8452513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0000FF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400" b="1" dirty="0">
                <a:latin typeface="Arial Narrow" panose="020B0604020202020204" pitchFamily="34" charset="0"/>
                <a:cs typeface="Times New Roman" panose="02020603050405020304" pitchFamily="18" charset="0"/>
              </a:rPr>
              <a:t>Con l’aiuto di una tabella determino </a:t>
            </a:r>
            <a:r>
              <a:rPr lang="it-IT" altLang="it-IT" sz="2400" b="1" dirty="0">
                <a:solidFill>
                  <a:srgbClr val="FF0000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due</a:t>
            </a:r>
            <a:r>
              <a:rPr lang="it-IT" altLang="it-IT" sz="2400" b="1" dirty="0">
                <a:latin typeface="Arial Narrow" panose="020B0604020202020204" pitchFamily="34" charset="0"/>
                <a:cs typeface="Times New Roman" panose="02020603050405020304" pitchFamily="18" charset="0"/>
              </a:rPr>
              <a:t> punti A e B con le coordinate legate dall’equazione.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800" b="1" dirty="0">
              <a:latin typeface="Arial Narrow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400" b="1" dirty="0">
                <a:latin typeface="Arial Narrow" panose="020B0604020202020204" pitchFamily="34" charset="0"/>
                <a:cs typeface="Times New Roman" panose="02020603050405020304" pitchFamily="18" charset="0"/>
              </a:rPr>
              <a:t>Indico i punti A e B sul piano cartesiano.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800" b="1" dirty="0">
              <a:latin typeface="Arial Narrow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2400" b="1" dirty="0">
                <a:latin typeface="Arial Narrow" panose="020B0604020202020204" pitchFamily="34" charset="0"/>
                <a:cs typeface="Times New Roman" panose="02020603050405020304" pitchFamily="18" charset="0"/>
              </a:rPr>
              <a:t>Con l’aiuto di un righello disegno la retta che passa per  A e per B. </a:t>
            </a:r>
          </a:p>
        </p:txBody>
      </p:sp>
      <p:sp>
        <p:nvSpPr>
          <p:cNvPr id="25607" name="TextBox 19">
            <a:extLst>
              <a:ext uri="{FF2B5EF4-FFF2-40B4-BE49-F238E27FC236}">
                <a16:creationId xmlns:a16="http://schemas.microsoft.com/office/drawing/2014/main" id="{CB70497A-AA54-8E41-B92E-D71578361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665" y="3201404"/>
            <a:ext cx="192683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0000"/>
                </a:solidFill>
                <a:cs typeface="Arial" panose="020B0604020202020204" pitchFamily="34" charset="0"/>
              </a:rPr>
              <a:t>Esempio</a:t>
            </a:r>
          </a:p>
        </p:txBody>
      </p:sp>
      <p:graphicFrame>
        <p:nvGraphicFramePr>
          <p:cNvPr id="25602" name="Object 2">
            <a:extLst>
              <a:ext uri="{FF2B5EF4-FFF2-40B4-BE49-F238E27FC236}">
                <a16:creationId xmlns:a16="http://schemas.microsoft.com/office/drawing/2014/main" id="{5FE48F65-1D88-4044-8094-4AFC356D5D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1676400"/>
          <a:ext cx="1285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Microsoft Equation" r:id="rId3" imgW="8915400" imgH="4229100" progId="Equation.DSMT4">
                  <p:embed/>
                </p:oleObj>
              </mc:Choice>
              <mc:Fallback>
                <p:oleObj name="Microsoft Equation" r:id="rId3" imgW="8915400" imgH="422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76400"/>
                        <a:ext cx="12858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10BBD9D6-DCFF-5542-9A05-37DB196F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AD4B62-C82F-CB49-A718-63B707411C86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5402100-DB65-674A-A4CA-AA4F227C3577}"/>
              </a:ext>
            </a:extLst>
          </p:cNvPr>
          <p:cNvSpPr/>
          <p:nvPr/>
        </p:nvSpPr>
        <p:spPr>
          <a:xfrm>
            <a:off x="238463" y="4533473"/>
            <a:ext cx="1540806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r>
              <a:rPr lang="it-IT" sz="2400" b="1" dirty="0"/>
              <a:t> </a:t>
            </a:r>
            <a:r>
              <a:rPr lang="it-IT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sz="2400" b="1" dirty="0"/>
              <a:t>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it-IT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2400" b="1" dirty="0"/>
              <a:t>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1B2CF61-C82F-F041-AEDA-494EC835440D}"/>
              </a:ext>
            </a:extLst>
          </p:cNvPr>
          <p:cNvSpPr txBox="1"/>
          <p:nvPr/>
        </p:nvSpPr>
        <p:spPr>
          <a:xfrm>
            <a:off x="2771800" y="403254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Tabella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018433D-F825-3E46-B30D-881A2C0D20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3173" y="4526560"/>
            <a:ext cx="2594726" cy="1207008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698B801E-2D8F-8F4B-9815-F8310C388486}"/>
              </a:ext>
            </a:extLst>
          </p:cNvPr>
          <p:cNvSpPr/>
          <p:nvPr/>
        </p:nvSpPr>
        <p:spPr>
          <a:xfrm>
            <a:off x="6293222" y="3516338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Grafico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5532898A-1506-C247-9163-E088C52B5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9519" y="4032545"/>
            <a:ext cx="2703636" cy="2703636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EC9A3654-8BA7-0F4A-A307-44CA456CB6CC}"/>
              </a:ext>
            </a:extLst>
          </p:cNvPr>
          <p:cNvSpPr/>
          <p:nvPr/>
        </p:nvSpPr>
        <p:spPr>
          <a:xfrm>
            <a:off x="284950" y="4003546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Equazione</a:t>
            </a: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9">
            <a:extLst>
              <a:ext uri="{FF2B5EF4-FFF2-40B4-BE49-F238E27FC236}">
                <a16:creationId xmlns:a16="http://schemas.microsoft.com/office/drawing/2014/main" id="{CB9F9F9B-B2F4-5740-BD96-FF159DCC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2022</a:t>
            </a:r>
          </a:p>
        </p:txBody>
      </p:sp>
      <p:sp>
        <p:nvSpPr>
          <p:cNvPr id="25605" name="Title 5">
            <a:extLst>
              <a:ext uri="{FF2B5EF4-FFF2-40B4-BE49-F238E27FC236}">
                <a16:creationId xmlns:a16="http://schemas.microsoft.com/office/drawing/2014/main" id="{3A486B51-D48E-FC43-BA08-D4FFFE99F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192" y="278327"/>
            <a:ext cx="8458200" cy="1066800"/>
          </a:xfrm>
          <a:noFill/>
        </p:spPr>
        <p:txBody>
          <a:bodyPr/>
          <a:lstStyle/>
          <a:p>
            <a:pPr marL="14288" indent="14288"/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Significato grafico delle lettere </a:t>
            </a:r>
            <a:r>
              <a:rPr lang="it-IT" altLang="it-IT" sz="3200" b="1" i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m</a:t>
            </a:r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e </a:t>
            </a:r>
            <a:r>
              <a:rPr lang="it-IT" altLang="it-IT" sz="3200" b="1" dirty="0" err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q</a:t>
            </a:r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in un’equazione del tipo y = </a:t>
            </a:r>
            <a:r>
              <a:rPr lang="it-IT" altLang="it-IT" sz="3200" b="1" i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m</a:t>
            </a:r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x + </a:t>
            </a:r>
            <a:r>
              <a:rPr lang="it-IT" altLang="it-IT" sz="3200" b="1" dirty="0" err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q</a:t>
            </a:r>
            <a:endParaRPr lang="it-IT" altLang="it-IT" sz="3200" b="1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25602" name="Object 2">
            <a:extLst>
              <a:ext uri="{FF2B5EF4-FFF2-40B4-BE49-F238E27FC236}">
                <a16:creationId xmlns:a16="http://schemas.microsoft.com/office/drawing/2014/main" id="{5FE48F65-1D88-4044-8094-4AFC356D5D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1676400"/>
          <a:ext cx="1285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Microsoft Equation" r:id="rId4" imgW="8915400" imgH="4229100" progId="Equation.DSMT4">
                  <p:embed/>
                </p:oleObj>
              </mc:Choice>
              <mc:Fallback>
                <p:oleObj name="Microsoft Equation" r:id="rId4" imgW="8915400" imgH="4229100" progId="Equation.DSMT4">
                  <p:embed/>
                  <p:pic>
                    <p:nvPicPr>
                      <p:cNvPr id="25602" name="Object 2">
                        <a:extLst>
                          <a:ext uri="{FF2B5EF4-FFF2-40B4-BE49-F238E27FC236}">
                            <a16:creationId xmlns:a16="http://schemas.microsoft.com/office/drawing/2014/main" id="{5FE48F65-1D88-4044-8094-4AFC356D5D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76400"/>
                        <a:ext cx="12858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10BBD9D6-DCFF-5542-9A05-37DB196F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AD4B62-C82F-CB49-A718-63B707411C86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4F91DE9-FF7C-1747-BF97-59B646FD4E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917" y="1757284"/>
            <a:ext cx="3871113" cy="119671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3AD84CB-6818-4D48-83C3-25EA017B91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1292" y="1774241"/>
            <a:ext cx="4023816" cy="1179758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D7648461-EAFB-4847-B727-91602FAB77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3739" y="2990740"/>
            <a:ext cx="3149468" cy="3285041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0C4D697C-C668-F54A-B2C1-B5466A3F21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9056" y="3008546"/>
            <a:ext cx="3508288" cy="3508288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512065320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Custom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47150</TotalTime>
  <Words>258</Words>
  <Application>Microsoft Macintosh PowerPoint</Application>
  <PresentationFormat>Presentazione su schermo (4:3)</PresentationFormat>
  <Paragraphs>44</Paragraphs>
  <Slides>6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Arial Narrow</vt:lpstr>
      <vt:lpstr>Calibri</vt:lpstr>
      <vt:lpstr>Times New Roman</vt:lpstr>
      <vt:lpstr>Struttura predefinita</vt:lpstr>
      <vt:lpstr>Microsoft Equation</vt:lpstr>
      <vt:lpstr>Grafico di una retta</vt:lpstr>
      <vt:lpstr>Equazioni che descrivono rette</vt:lpstr>
      <vt:lpstr>Tracciare il grafico a partire dall’equazione</vt:lpstr>
      <vt:lpstr>Significato dell’equazione di una retta</vt:lpstr>
      <vt:lpstr>Un procedimento per tracciare il grafico di una retta a partire da un’equazione del tipo y = mx + q</vt:lpstr>
      <vt:lpstr>Significato grafico delle lettere m e q in un’equazione del tipo y = mx + q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Approssimazioni Concorso</dc:title>
  <dc:subject/>
  <dc:creator>Io</dc:creator>
  <cp:keywords/>
  <dc:description/>
  <cp:lastModifiedBy>Microsoft Office User</cp:lastModifiedBy>
  <cp:revision>1570</cp:revision>
  <dcterms:created xsi:type="dcterms:W3CDTF">2014-08-24T17:13:09Z</dcterms:created>
  <dcterms:modified xsi:type="dcterms:W3CDTF">2022-04-05T09:53:24Z</dcterms:modified>
  <cp:category/>
</cp:coreProperties>
</file>