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72" r:id="rId5"/>
    <p:sldId id="258" r:id="rId6"/>
    <p:sldId id="275" r:id="rId7"/>
    <p:sldId id="276" r:id="rId8"/>
    <p:sldId id="278" r:id="rId9"/>
    <p:sldId id="279" r:id="rId10"/>
    <p:sldId id="280" r:id="rId11"/>
    <p:sldId id="274" r:id="rId12"/>
    <p:sldId id="277" r:id="rId13"/>
    <p:sldId id="281" r:id="rId14"/>
    <p:sldId id="283" r:id="rId15"/>
    <p:sldId id="282" r:id="rId16"/>
    <p:sldId id="260" r:id="rId17"/>
    <p:sldId id="261" r:id="rId18"/>
    <p:sldId id="286" r:id="rId19"/>
    <p:sldId id="287" r:id="rId20"/>
    <p:sldId id="288" r:id="rId21"/>
    <p:sldId id="292" r:id="rId22"/>
    <p:sldId id="293" r:id="rId23"/>
    <p:sldId id="289" r:id="rId24"/>
    <p:sldId id="290" r:id="rId25"/>
    <p:sldId id="291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3" r:id="rId34"/>
    <p:sldId id="305" r:id="rId35"/>
    <p:sldId id="306" r:id="rId36"/>
    <p:sldId id="309" r:id="rId37"/>
    <p:sldId id="284" r:id="rId38"/>
    <p:sldId id="307" r:id="rId39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FFF"/>
    <a:srgbClr val="0000FF"/>
    <a:srgbClr val="FFFBEF"/>
    <a:srgbClr val="FFF9CB"/>
    <a:srgbClr val="3A7B53"/>
    <a:srgbClr val="D9F5FF"/>
    <a:srgbClr val="D5EFFB"/>
    <a:srgbClr val="3DD0F0"/>
    <a:srgbClr val="5BD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40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6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C6AB980-BA78-DC4F-9D46-720C1037F0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E50F04-BBA0-F449-A1B9-99CAEF8928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9" y="1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EDE80-9F34-C54A-AE85-C902F4BE3ECA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EC1640E-AA32-814D-9889-FAC94306CA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9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Bruna Cavallaro, 2020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18FE81-92C1-684E-ABBE-6EAC9302DA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9" y="10155239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CE58-2233-EE43-BB82-897772C844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48591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276421" cy="536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2133" y="2"/>
            <a:ext cx="3275298" cy="536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CA0C4-D67C-0C40-BC66-C95978FB3546}" type="datetimeFigureOut">
              <a:rPr lang="it-IT" smtClean="0"/>
              <a:t>13/09/23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6363" y="1336675"/>
            <a:ext cx="4808537" cy="3606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6529" y="5146081"/>
            <a:ext cx="6047740" cy="42098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02"/>
            <a:ext cx="3276421" cy="5366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Bruna Cavallaro, 2020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2133" y="10155202"/>
            <a:ext cx="3275298" cy="5366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19904-13FF-CB40-A800-92AB4E581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68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19904-13FF-CB40-A800-92AB4E581AC3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B8EB0B-4FD5-484F-B4DF-E291A1ACD03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Cavallaro, 2020</a:t>
            </a:r>
          </a:p>
        </p:txBody>
      </p:sp>
    </p:spTree>
    <p:extLst>
      <p:ext uri="{BB962C8B-B14F-4D97-AF65-F5344CB8AC3E}">
        <p14:creationId xmlns:p14="http://schemas.microsoft.com/office/powerpoint/2010/main" val="186858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Cavallaro,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19904-13FF-CB40-A800-92AB4E581AC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80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it-IT"/>
              <a:t>Bruna Cavallaro, 2020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119904-13FF-CB40-A800-92AB4E581AC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90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74" y="1604400"/>
            <a:ext cx="8228438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174" y="3681628"/>
            <a:ext cx="8228438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175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3602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172" y="1604400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387" y="1604400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1277" y="1604400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172" y="3681628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387" y="3681628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1277" y="3681628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174" y="1604400"/>
            <a:ext cx="8228438" cy="397638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174" y="1604400"/>
            <a:ext cx="8228438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174" y="272987"/>
            <a:ext cx="8228438" cy="530953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175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174" y="1604400"/>
            <a:ext cx="8228438" cy="397638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602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174" y="3681628"/>
            <a:ext cx="8228438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174" y="1604400"/>
            <a:ext cx="8228438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174" y="3681628"/>
            <a:ext cx="8228438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175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3602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172" y="1604400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387" y="1604400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1277" y="1604400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172" y="3681628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387" y="3681628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1277" y="3681628"/>
            <a:ext cx="2649310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174" y="1604400"/>
            <a:ext cx="8228438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174" y="272987"/>
            <a:ext cx="8228438" cy="530953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175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602" y="3681628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5321" b="0" strike="noStrike" spc="-2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75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602" y="1604400"/>
            <a:ext cx="401527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174" y="3681628"/>
            <a:ext cx="8228438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870" b="0" strike="noStrike" spc="-2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5321" b="0" strike="noStrike" spc="-2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175" y="1604399"/>
            <a:ext cx="8229091" cy="397725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870" b="0" strike="noStrike" spc="-2">
                <a:latin typeface="Arial"/>
              </a:rPr>
              <a:t>Click to edit the outline text format</a:t>
            </a:r>
          </a:p>
          <a:p>
            <a:pPr marL="1044885" lvl="1" indent="-391832">
              <a:spcBef>
                <a:spcPts val="137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386" b="0" strike="noStrike" spc="-2">
                <a:latin typeface="Arial"/>
              </a:rPr>
              <a:t>Second Outline Level</a:t>
            </a:r>
          </a:p>
          <a:p>
            <a:pPr marL="1567327" lvl="2" indent="-348294">
              <a:spcBef>
                <a:spcPts val="10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903" b="0" strike="noStrike" spc="-2">
                <a:latin typeface="Arial"/>
              </a:rPr>
              <a:t>Third Outline Level</a:t>
            </a:r>
          </a:p>
          <a:p>
            <a:pPr marL="2089769" lvl="3" indent="-261223">
              <a:spcBef>
                <a:spcPts val="68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19" b="0" strike="noStrike" spc="-2">
                <a:latin typeface="Arial"/>
              </a:rPr>
              <a:t>Fourth Outline Level</a:t>
            </a:r>
          </a:p>
          <a:p>
            <a:pPr marL="2612215" lvl="4" indent="-261223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19" b="0" strike="noStrike" spc="-2">
                <a:latin typeface="Arial"/>
              </a:rPr>
              <a:t>Fifth Outline Level</a:t>
            </a:r>
          </a:p>
          <a:p>
            <a:pPr marL="3134657" lvl="5" indent="-261223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19" b="0" strike="noStrike" spc="-2">
                <a:latin typeface="Arial"/>
              </a:rPr>
              <a:t>Sixth Outline Level</a:t>
            </a:r>
          </a:p>
          <a:p>
            <a:pPr marL="3657100" lvl="6" indent="-261223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19" b="0" strike="noStrike" spc="-2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1105837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61" indent="-391846" algn="l" defTabSz="1105837" rtl="0" eaLnBrk="1" latinLnBrk="0" hangingPunct="1">
        <a:lnSpc>
          <a:spcPct val="90000"/>
        </a:lnSpc>
        <a:spcBef>
          <a:spcPts val="1714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29379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297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15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4pPr>
      <a:lvl5pPr marL="2488135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5pPr>
      <a:lvl6pPr marL="3041053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6pPr>
      <a:lvl7pPr marL="3593972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7pPr>
      <a:lvl8pPr marL="4146890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8pPr>
      <a:lvl9pPr marL="4699809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52918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2pPr>
      <a:lvl3pPr marL="1105837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658755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4pPr>
      <a:lvl5pPr marL="2211675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5pPr>
      <a:lvl6pPr marL="2764592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6pPr>
      <a:lvl7pPr marL="3317511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7pPr>
      <a:lvl8pPr marL="3870430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8pPr>
      <a:lvl9pPr marL="4423348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174" y="272987"/>
            <a:ext cx="8228438" cy="114506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5321" b="0" strike="noStrike" spc="-2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174" y="1604400"/>
            <a:ext cx="8228438" cy="397638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870" b="0" strike="noStrike" spc="-2">
                <a:latin typeface="Arial"/>
              </a:rPr>
              <a:t>Click to edit the outline text format</a:t>
            </a:r>
          </a:p>
          <a:p>
            <a:pPr marL="1044885" lvl="1" indent="-391832">
              <a:spcBef>
                <a:spcPts val="137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3386" b="0" strike="noStrike" spc="-2">
                <a:latin typeface="Arial"/>
              </a:rPr>
              <a:t>Second Outline Level</a:t>
            </a:r>
          </a:p>
          <a:p>
            <a:pPr marL="1567327" lvl="2" indent="-348294">
              <a:spcBef>
                <a:spcPts val="102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903" b="0" strike="noStrike" spc="-2">
                <a:latin typeface="Arial"/>
              </a:rPr>
              <a:t>Third Outline Level</a:t>
            </a:r>
          </a:p>
          <a:p>
            <a:pPr marL="2089769" lvl="3" indent="-261223">
              <a:spcBef>
                <a:spcPts val="686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19" b="0" strike="noStrike" spc="-2">
                <a:latin typeface="Arial"/>
              </a:rPr>
              <a:t>Fourth Outline Level</a:t>
            </a:r>
          </a:p>
          <a:p>
            <a:pPr marL="2612215" lvl="4" indent="-261223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19" b="0" strike="noStrike" spc="-2">
                <a:latin typeface="Arial"/>
              </a:rPr>
              <a:t>Fifth Outline Level</a:t>
            </a:r>
          </a:p>
          <a:p>
            <a:pPr marL="3134657" lvl="5" indent="-261223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19" b="0" strike="noStrike" spc="-2">
                <a:latin typeface="Arial"/>
              </a:rPr>
              <a:t>Sixth Outline Level</a:t>
            </a:r>
          </a:p>
          <a:p>
            <a:pPr marL="3657100" lvl="6" indent="-261223">
              <a:spcBef>
                <a:spcPts val="3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19" b="0" strike="noStrike" spc="-2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1105837" rtl="0" eaLnBrk="1" latinLnBrk="0" hangingPunct="1">
        <a:lnSpc>
          <a:spcPct val="90000"/>
        </a:lnSpc>
        <a:spcBef>
          <a:spcPct val="0"/>
        </a:spcBef>
        <a:buNone/>
        <a:defRPr sz="53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2461" indent="-391846" algn="l" defTabSz="1105837" rtl="0" eaLnBrk="1" latinLnBrk="0" hangingPunct="1">
        <a:lnSpc>
          <a:spcPct val="90000"/>
        </a:lnSpc>
        <a:spcBef>
          <a:spcPts val="1714"/>
        </a:spcBef>
        <a:buClr>
          <a:srgbClr val="000000"/>
        </a:buClr>
        <a:buSzPct val="45000"/>
        <a:buFont typeface="Wingdings" charset="2"/>
        <a:buChar char="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829379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903" kern="1200">
          <a:solidFill>
            <a:schemeClr val="tx1"/>
          </a:solidFill>
          <a:latin typeface="+mn-lt"/>
          <a:ea typeface="+mn-ea"/>
          <a:cs typeface="+mn-cs"/>
        </a:defRPr>
      </a:lvl2pPr>
      <a:lvl3pPr marL="1382297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419" kern="1200">
          <a:solidFill>
            <a:schemeClr val="tx1"/>
          </a:solidFill>
          <a:latin typeface="+mn-lt"/>
          <a:ea typeface="+mn-ea"/>
          <a:cs typeface="+mn-cs"/>
        </a:defRPr>
      </a:lvl3pPr>
      <a:lvl4pPr marL="1935215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4pPr>
      <a:lvl5pPr marL="2488135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5pPr>
      <a:lvl6pPr marL="3041053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6pPr>
      <a:lvl7pPr marL="3593972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7pPr>
      <a:lvl8pPr marL="4146890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8pPr>
      <a:lvl9pPr marL="4699809" indent="-276460" algn="l" defTabSz="1105837" rtl="0" eaLnBrk="1" latinLnBrk="0" hangingPunct="1">
        <a:lnSpc>
          <a:spcPct val="90000"/>
        </a:lnSpc>
        <a:spcBef>
          <a:spcPts val="605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1pPr>
      <a:lvl2pPr marL="552918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2pPr>
      <a:lvl3pPr marL="1105837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3pPr>
      <a:lvl4pPr marL="1658755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4pPr>
      <a:lvl5pPr marL="2211675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5pPr>
      <a:lvl6pPr marL="2764592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6pPr>
      <a:lvl7pPr marL="3317511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7pPr>
      <a:lvl8pPr marL="3870430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8pPr>
      <a:lvl9pPr marL="4423348" algn="l" defTabSz="1105837" rtl="0" eaLnBrk="1" latinLnBrk="0" hangingPunct="1">
        <a:defRPr sz="21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2"/>
          <p:cNvSpPr/>
          <p:nvPr/>
        </p:nvSpPr>
        <p:spPr>
          <a:xfrm>
            <a:off x="1415758" y="2527122"/>
            <a:ext cx="6310859" cy="66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it-IT" sz="4354" b="1" spc="-2" dirty="0">
                <a:solidFill>
                  <a:srgbClr val="FF0000"/>
                </a:solidFill>
                <a:latin typeface="Arial"/>
              </a:rPr>
              <a:t>Distanza tra due punti nel piano cartesiano</a:t>
            </a:r>
            <a:endParaRPr lang="it-IT" sz="4354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979110-A1CE-7243-BD72-5EFA20FEC18F}"/>
              </a:ext>
            </a:extLst>
          </p:cNvPr>
          <p:cNvSpPr txBox="1"/>
          <p:nvPr/>
        </p:nvSpPr>
        <p:spPr>
          <a:xfrm>
            <a:off x="209863" y="6460761"/>
            <a:ext cx="1898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Bruna Cavallaro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43214" y="205601"/>
            <a:ext cx="8629958" cy="624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Calcolo la distanza AB sulla retta dei numeri </a:t>
            </a:r>
            <a:endParaRPr lang="it-IT" sz="3200" b="1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694D2A-4432-C149-AA4D-50A6266E2758}"/>
              </a:ext>
            </a:extLst>
          </p:cNvPr>
          <p:cNvSpPr txBox="1"/>
          <p:nvPr/>
        </p:nvSpPr>
        <p:spPr>
          <a:xfrm>
            <a:off x="343214" y="1568114"/>
            <a:ext cx="809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segmento AB scivola ancora sulla retta dei numeri.</a:t>
            </a:r>
          </a:p>
          <a:p>
            <a:r>
              <a:rPr lang="it-IT" sz="2400" b="1" dirty="0"/>
              <a:t>Seguo uno dei procedimenti appena descritti.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DFD01D-7890-B44B-A6C9-DDBC3B8F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9"/>
          <a:stretch/>
        </p:blipFill>
        <p:spPr>
          <a:xfrm>
            <a:off x="826005" y="2485897"/>
            <a:ext cx="6889646" cy="2633130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D3C4E2-D690-A241-905B-36D06D0EB597}"/>
              </a:ext>
            </a:extLst>
          </p:cNvPr>
          <p:cNvSpPr txBox="1"/>
          <p:nvPr/>
        </p:nvSpPr>
        <p:spPr>
          <a:xfrm>
            <a:off x="826005" y="5621311"/>
            <a:ext cx="276568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Numero corrispondente ad 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0CAD81-3760-1F46-AE98-39706CBDFA0E}"/>
              </a:ext>
            </a:extLst>
          </p:cNvPr>
          <p:cNvSpPr txBox="1"/>
          <p:nvPr/>
        </p:nvSpPr>
        <p:spPr>
          <a:xfrm>
            <a:off x="4658193" y="5621311"/>
            <a:ext cx="2765686" cy="70788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Numero corrispondente a B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B06D9E6F-77C3-CF4F-8E87-1754112EFDE8}"/>
              </a:ext>
            </a:extLst>
          </p:cNvPr>
          <p:cNvCxnSpPr>
            <a:cxnSpLocks/>
          </p:cNvCxnSpPr>
          <p:nvPr/>
        </p:nvCxnSpPr>
        <p:spPr>
          <a:xfrm flipH="1" flipV="1">
            <a:off x="1903751" y="4844530"/>
            <a:ext cx="305097" cy="776782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47CE8055-A664-024D-863D-24904BF30464}"/>
              </a:ext>
            </a:extLst>
          </p:cNvPr>
          <p:cNvCxnSpPr>
            <a:cxnSpLocks/>
          </p:cNvCxnSpPr>
          <p:nvPr/>
        </p:nvCxnSpPr>
        <p:spPr>
          <a:xfrm flipV="1">
            <a:off x="5904102" y="4844530"/>
            <a:ext cx="273868" cy="776781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0269E9-983C-6247-AE5D-A7F7F4FD7022}"/>
              </a:ext>
            </a:extLst>
          </p:cNvPr>
          <p:cNvSpPr txBox="1"/>
          <p:nvPr/>
        </p:nvSpPr>
        <p:spPr>
          <a:xfrm>
            <a:off x="3267856" y="958108"/>
            <a:ext cx="161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ESEMPI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86494A4-C2AE-0049-9A9B-FCACC0530B03}"/>
              </a:ext>
            </a:extLst>
          </p:cNvPr>
          <p:cNvSpPr/>
          <p:nvPr/>
        </p:nvSpPr>
        <p:spPr>
          <a:xfrm>
            <a:off x="42870" y="6381580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49851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65C196D-C355-D34D-8341-8F6FA1C21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79" y="2446048"/>
            <a:ext cx="7602750" cy="2830046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CDE9531-8A8D-3448-918C-FD58A4100519}"/>
              </a:ext>
            </a:extLst>
          </p:cNvPr>
          <p:cNvSpPr txBox="1"/>
          <p:nvPr/>
        </p:nvSpPr>
        <p:spPr>
          <a:xfrm>
            <a:off x="297066" y="5816183"/>
            <a:ext cx="276568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Numero corrispondente ad 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97A2E9-0C27-BB45-8CE1-BF77128E1B90}"/>
              </a:ext>
            </a:extLst>
          </p:cNvPr>
          <p:cNvSpPr txBox="1"/>
          <p:nvPr/>
        </p:nvSpPr>
        <p:spPr>
          <a:xfrm>
            <a:off x="3699328" y="5816183"/>
            <a:ext cx="2765686" cy="70788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Numero corrispondente a B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B88AA0E5-2DCB-5745-A4E3-B2038BAA1C4C}"/>
              </a:ext>
            </a:extLst>
          </p:cNvPr>
          <p:cNvCxnSpPr>
            <a:cxnSpLocks/>
          </p:cNvCxnSpPr>
          <p:nvPr/>
        </p:nvCxnSpPr>
        <p:spPr>
          <a:xfrm flipH="1" flipV="1">
            <a:off x="1075008" y="5039401"/>
            <a:ext cx="305097" cy="776782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710E5425-1C6E-7E4B-B592-E5A4A8DF0BE2}"/>
              </a:ext>
            </a:extLst>
          </p:cNvPr>
          <p:cNvCxnSpPr>
            <a:cxnSpLocks/>
          </p:cNvCxnSpPr>
          <p:nvPr/>
        </p:nvCxnSpPr>
        <p:spPr>
          <a:xfrm flipV="1">
            <a:off x="5082171" y="4985055"/>
            <a:ext cx="273868" cy="776781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3159C1-500D-8E4D-B598-9B5C8D3175EA}"/>
              </a:ext>
            </a:extLst>
          </p:cNvPr>
          <p:cNvSpPr txBox="1"/>
          <p:nvPr/>
        </p:nvSpPr>
        <p:spPr>
          <a:xfrm>
            <a:off x="297066" y="1517699"/>
            <a:ext cx="809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segmento AB scivola ancora sulla retta dei numeri.</a:t>
            </a:r>
          </a:p>
          <a:p>
            <a:r>
              <a:rPr lang="it-IT" sz="2400" b="1" dirty="0"/>
              <a:t>Seguo uno dei procedimenti appena descritti.</a:t>
            </a:r>
          </a:p>
        </p:txBody>
      </p:sp>
      <p:sp>
        <p:nvSpPr>
          <p:cNvPr id="13" name="CustomShape 1">
            <a:extLst>
              <a:ext uri="{FF2B5EF4-FFF2-40B4-BE49-F238E27FC236}">
                <a16:creationId xmlns:a16="http://schemas.microsoft.com/office/drawing/2014/main" id="{81E6F061-A131-D24A-A3A2-70BBED952148}"/>
              </a:ext>
            </a:extLst>
          </p:cNvPr>
          <p:cNvSpPr/>
          <p:nvPr/>
        </p:nvSpPr>
        <p:spPr>
          <a:xfrm>
            <a:off x="343214" y="205601"/>
            <a:ext cx="8629958" cy="6241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Calcolo la distanza AB sulla retta dei numeri </a:t>
            </a:r>
            <a:endParaRPr lang="it-IT" sz="3200" b="1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2021E8-8FBB-2E46-B7E5-920E430E9131}"/>
              </a:ext>
            </a:extLst>
          </p:cNvPr>
          <p:cNvSpPr txBox="1"/>
          <p:nvPr/>
        </p:nvSpPr>
        <p:spPr>
          <a:xfrm>
            <a:off x="3252866" y="912133"/>
            <a:ext cx="1618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ESEMPI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D1BB8C3-5D8A-744E-91B1-AEE10965BA21}"/>
              </a:ext>
            </a:extLst>
          </p:cNvPr>
          <p:cNvSpPr/>
          <p:nvPr/>
        </p:nvSpPr>
        <p:spPr>
          <a:xfrm>
            <a:off x="6807194" y="6354792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716385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8343EFB-3C33-EB4A-ABD2-65F4F10F6BC1}"/>
              </a:ext>
            </a:extLst>
          </p:cNvPr>
          <p:cNvSpPr txBox="1"/>
          <p:nvPr/>
        </p:nvSpPr>
        <p:spPr>
          <a:xfrm>
            <a:off x="2710224" y="6150114"/>
            <a:ext cx="359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Video</a:t>
            </a:r>
          </a:p>
          <a:p>
            <a:pPr algn="ctr"/>
            <a:r>
              <a:rPr lang="it-IT" sz="2000" b="1" dirty="0"/>
              <a:t>Distanza AB su piano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E588D0A-F7CB-6045-8D74-558DED0800E1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  <p:pic>
        <p:nvPicPr>
          <p:cNvPr id="3" name="GeAnA2Video2.mp4">
            <a:hlinkClick r:id="" action="ppaction://media"/>
            <a:extLst>
              <a:ext uri="{FF2B5EF4-FFF2-40B4-BE49-F238E27FC236}">
                <a16:creationId xmlns:a16="http://schemas.microsoft.com/office/drawing/2014/main" id="{0C7DA799-9106-834B-9C75-EF80ADBF0E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59180" y="-4574"/>
            <a:ext cx="8420839" cy="838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Distanza fra due punti sul piano cartesiano</a:t>
            </a:r>
            <a:endParaRPr lang="it-IT" sz="3200" spc="-2" dirty="0"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F8535B-4B53-C044-8250-6FD5517B4DC4}"/>
              </a:ext>
            </a:extLst>
          </p:cNvPr>
          <p:cNvSpPr txBox="1"/>
          <p:nvPr/>
        </p:nvSpPr>
        <p:spPr>
          <a:xfrm>
            <a:off x="2367655" y="647684"/>
            <a:ext cx="496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Conclusione tratta dal video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38BD880-4F6C-0B47-85D6-A4C8A4B162ED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A5FEC5C-664E-0E48-8115-23C64A374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44" y="1211980"/>
            <a:ext cx="6877508" cy="350634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4270D661-4536-9B4B-B743-9FB67652A742}"/>
              </a:ext>
            </a:extLst>
          </p:cNvPr>
          <p:cNvCxnSpPr>
            <a:cxnSpLocks/>
          </p:cNvCxnSpPr>
          <p:nvPr/>
        </p:nvCxnSpPr>
        <p:spPr>
          <a:xfrm>
            <a:off x="943738" y="1297464"/>
            <a:ext cx="1359916" cy="3693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4002D5BF-29A1-964E-9EA1-941C674C0A15}"/>
              </a:ext>
            </a:extLst>
          </p:cNvPr>
          <p:cNvCxnSpPr>
            <a:cxnSpLocks/>
          </p:cNvCxnSpPr>
          <p:nvPr/>
        </p:nvCxnSpPr>
        <p:spPr>
          <a:xfrm>
            <a:off x="1067610" y="3541759"/>
            <a:ext cx="1136359" cy="3861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98442F17-3A38-9041-8404-0695BBA80020}"/>
              </a:ext>
            </a:extLst>
          </p:cNvPr>
          <p:cNvCxnSpPr>
            <a:cxnSpLocks/>
          </p:cNvCxnSpPr>
          <p:nvPr/>
        </p:nvCxnSpPr>
        <p:spPr>
          <a:xfrm flipV="1">
            <a:off x="3183649" y="4479632"/>
            <a:ext cx="500549" cy="60188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>
            <a:extLst>
              <a:ext uri="{FF2B5EF4-FFF2-40B4-BE49-F238E27FC236}">
                <a16:creationId xmlns:a16="http://schemas.microsoft.com/office/drawing/2014/main" id="{1E82196B-D3D3-764F-8D4A-476E9DB2827C}"/>
              </a:ext>
            </a:extLst>
          </p:cNvPr>
          <p:cNvCxnSpPr>
            <a:cxnSpLocks/>
          </p:cNvCxnSpPr>
          <p:nvPr/>
        </p:nvCxnSpPr>
        <p:spPr>
          <a:xfrm flipV="1">
            <a:off x="6421690" y="4536667"/>
            <a:ext cx="368403" cy="60188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D648B72-28F7-0A4F-BFA9-108B41BD922C}"/>
              </a:ext>
            </a:extLst>
          </p:cNvPr>
          <p:cNvSpPr txBox="1"/>
          <p:nvPr/>
        </p:nvSpPr>
        <p:spPr>
          <a:xfrm>
            <a:off x="2435131" y="4956889"/>
            <a:ext cx="1539434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Ascissa di 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34F0004-6BE8-3F4A-AAD0-7704BE851F72}"/>
              </a:ext>
            </a:extLst>
          </p:cNvPr>
          <p:cNvSpPr txBox="1"/>
          <p:nvPr/>
        </p:nvSpPr>
        <p:spPr>
          <a:xfrm>
            <a:off x="5602688" y="4963054"/>
            <a:ext cx="1560655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Ascissa di B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A1D13D41-DE95-2943-9030-45F7C90316D1}"/>
              </a:ext>
            </a:extLst>
          </p:cNvPr>
          <p:cNvSpPr txBox="1"/>
          <p:nvPr/>
        </p:nvSpPr>
        <p:spPr>
          <a:xfrm>
            <a:off x="175631" y="1044872"/>
            <a:ext cx="1712711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Ordinata di A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B2E2BA9-719A-6D43-B836-177AB45EC847}"/>
              </a:ext>
            </a:extLst>
          </p:cNvPr>
          <p:cNvSpPr txBox="1"/>
          <p:nvPr/>
        </p:nvSpPr>
        <p:spPr>
          <a:xfrm>
            <a:off x="149587" y="3218854"/>
            <a:ext cx="1764801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Ordinata di 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057FE89-FC6F-B84D-9235-F68302ECFFD7}"/>
              </a:ext>
            </a:extLst>
          </p:cNvPr>
          <p:cNvSpPr txBox="1"/>
          <p:nvPr/>
        </p:nvSpPr>
        <p:spPr>
          <a:xfrm>
            <a:off x="2791733" y="5837991"/>
            <a:ext cx="4929867" cy="830997"/>
          </a:xfrm>
          <a:prstGeom prst="rect">
            <a:avLst/>
          </a:prstGeom>
          <a:solidFill>
            <a:srgbClr val="DBEFFF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A e C hanno la stessa ascissa 3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B e C hanno la stessa ordinata 1</a:t>
            </a:r>
          </a:p>
        </p:txBody>
      </p:sp>
    </p:spTree>
    <p:extLst>
      <p:ext uri="{BB962C8B-B14F-4D97-AF65-F5344CB8AC3E}">
        <p14:creationId xmlns:p14="http://schemas.microsoft.com/office/powerpoint/2010/main" val="2085951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57027" y="134651"/>
            <a:ext cx="8420839" cy="584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Calcolo la distanza fra due punti sul piano cartesiano</a:t>
            </a:r>
            <a:endParaRPr lang="it-IT" sz="3200" b="1" spc="-2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7639669-241E-1344-835E-2B14EC478FEF}"/>
              </a:ext>
            </a:extLst>
          </p:cNvPr>
          <p:cNvSpPr txBox="1"/>
          <p:nvPr/>
        </p:nvSpPr>
        <p:spPr>
          <a:xfrm>
            <a:off x="85010" y="1952787"/>
            <a:ext cx="1712711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Ordinata di 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2ACB857-C4AD-2C41-8A6D-CE7C36B70A47}"/>
              </a:ext>
            </a:extLst>
          </p:cNvPr>
          <p:cNvSpPr txBox="1"/>
          <p:nvPr/>
        </p:nvSpPr>
        <p:spPr>
          <a:xfrm>
            <a:off x="189814" y="4317435"/>
            <a:ext cx="1764801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Ordinata di B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7D4A2F0-BFA2-9348-8F93-3F855842A8C5}"/>
              </a:ext>
            </a:extLst>
          </p:cNvPr>
          <p:cNvSpPr txBox="1"/>
          <p:nvPr/>
        </p:nvSpPr>
        <p:spPr>
          <a:xfrm>
            <a:off x="5908054" y="6236156"/>
            <a:ext cx="1560655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Ascissa di B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4B6C52-A826-EC4E-8BBD-749AF8406B62}"/>
              </a:ext>
            </a:extLst>
          </p:cNvPr>
          <p:cNvSpPr txBox="1"/>
          <p:nvPr/>
        </p:nvSpPr>
        <p:spPr>
          <a:xfrm>
            <a:off x="1072214" y="703738"/>
            <a:ext cx="7311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Ho trovato un procedimento per  calcolare la distanza tra due punti A e B sul piano cartesiano.</a:t>
            </a:r>
            <a:endParaRPr lang="it-IT" sz="2400" b="1" dirty="0">
              <a:solidFill>
                <a:srgbClr val="0000FF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63FE656-9F53-704F-A869-3A4E0E5BC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26" y="1675903"/>
            <a:ext cx="6573656" cy="416456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2419027A-E42D-C945-B8BB-65A0E8689FB5}"/>
              </a:ext>
            </a:extLst>
          </p:cNvPr>
          <p:cNvCxnSpPr>
            <a:cxnSpLocks/>
          </p:cNvCxnSpPr>
          <p:nvPr/>
        </p:nvCxnSpPr>
        <p:spPr>
          <a:xfrm flipV="1">
            <a:off x="6688382" y="5711355"/>
            <a:ext cx="536877" cy="50314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21FD9C4-DC05-7A46-8B6C-6B71D1814DAB}"/>
              </a:ext>
            </a:extLst>
          </p:cNvPr>
          <p:cNvSpPr txBox="1"/>
          <p:nvPr/>
        </p:nvSpPr>
        <p:spPr>
          <a:xfrm>
            <a:off x="2662177" y="6207275"/>
            <a:ext cx="1539434" cy="369332"/>
          </a:xfrm>
          <a:prstGeom prst="rect">
            <a:avLst/>
          </a:prstGeom>
          <a:solidFill>
            <a:srgbClr val="FFF9CB"/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Ascissa di A</a:t>
            </a: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5C980CA3-2785-9545-932D-0F32B23A4B2B}"/>
              </a:ext>
            </a:extLst>
          </p:cNvPr>
          <p:cNvCxnSpPr>
            <a:cxnSpLocks/>
          </p:cNvCxnSpPr>
          <p:nvPr/>
        </p:nvCxnSpPr>
        <p:spPr>
          <a:xfrm flipV="1">
            <a:off x="3431894" y="5738112"/>
            <a:ext cx="464245" cy="446017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32A0448A-C3CB-3C49-BF38-2E6ADA736E0D}"/>
              </a:ext>
            </a:extLst>
          </p:cNvPr>
          <p:cNvCxnSpPr>
            <a:cxnSpLocks/>
          </p:cNvCxnSpPr>
          <p:nvPr/>
        </p:nvCxnSpPr>
        <p:spPr>
          <a:xfrm>
            <a:off x="1324932" y="4686767"/>
            <a:ext cx="967694" cy="36231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0CB35980-BA84-3243-A372-2699FA2AB9F3}"/>
              </a:ext>
            </a:extLst>
          </p:cNvPr>
          <p:cNvCxnSpPr>
            <a:cxnSpLocks/>
          </p:cNvCxnSpPr>
          <p:nvPr/>
        </p:nvCxnSpPr>
        <p:spPr>
          <a:xfrm>
            <a:off x="1429182" y="2322119"/>
            <a:ext cx="863444" cy="3267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ED43A829-12E9-914D-94A7-7D26EE5CC979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96265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2"/>
          <p:cNvSpPr/>
          <p:nvPr/>
        </p:nvSpPr>
        <p:spPr>
          <a:xfrm>
            <a:off x="343228" y="2181019"/>
            <a:ext cx="8455919" cy="12611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2700" algn="ctr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Completa la scheda di lavoro per consolidare quello che hai imparato</a:t>
            </a:r>
            <a:endParaRPr lang="it-IT" sz="3870" spc="-2" dirty="0">
              <a:latin typeface="Arial"/>
            </a:endParaRPr>
          </a:p>
        </p:txBody>
      </p:sp>
      <p:sp>
        <p:nvSpPr>
          <p:cNvPr id="94" name="Formula 3"/>
          <p:cNvSpPr txBox="1"/>
          <p:nvPr/>
        </p:nvSpPr>
        <p:spPr>
          <a:xfrm>
            <a:off x="2956776" y="3224906"/>
            <a:ext cx="869902" cy="434516"/>
          </a:xfrm>
          <a:prstGeom prst="rect">
            <a:avLst/>
          </a:prstGeom>
        </p:spPr>
        <p:txBody>
          <a:bodyPr/>
          <a:lstStyle/>
          <a:p>
            <a:endParaRPr sz="2178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9557CD9-353A-714B-B39D-F52D7FB50BB1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1722806" y="2341001"/>
            <a:ext cx="5696763" cy="922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Che cosa hai ottenuto?</a:t>
            </a:r>
            <a:endParaRPr lang="it-IT" sz="3870" spc="-2" dirty="0">
              <a:latin typeface="Arial"/>
            </a:endParaRPr>
          </a:p>
          <a:p>
            <a:pPr>
              <a:spcBef>
                <a:spcPts val="1714"/>
              </a:spcBef>
            </a:pPr>
            <a:endParaRPr lang="it-IT" sz="3870" spc="-2" dirty="0">
              <a:latin typeface="Arial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F1C7D80-C179-664D-BA50-9F8BA7194FF1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92235" y="282011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Quesiti 1a, 1b</a:t>
            </a:r>
            <a:endParaRPr lang="it-IT" sz="3870" spc="-2" dirty="0">
              <a:latin typeface="Arial"/>
            </a:endParaRPr>
          </a:p>
          <a:p>
            <a:pPr>
              <a:spcBef>
                <a:spcPts val="1714"/>
              </a:spcBef>
            </a:pPr>
            <a:endParaRPr lang="it-IT" sz="3870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1661FD5-A878-A648-B487-83820B93A936}"/>
              </a:ext>
            </a:extLst>
          </p:cNvPr>
          <p:cNvSpPr txBox="1"/>
          <p:nvPr/>
        </p:nvSpPr>
        <p:spPr>
          <a:xfrm>
            <a:off x="388932" y="1115744"/>
            <a:ext cx="3494029" cy="830997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Distanza AB tra i punti</a:t>
            </a:r>
          </a:p>
          <a:p>
            <a:pPr algn="ctr"/>
            <a:r>
              <a:rPr lang="it-IT" sz="2400" b="1" dirty="0"/>
              <a:t>A(</a:t>
            </a:r>
            <a:r>
              <a:rPr lang="it-IT" sz="2400" b="1" dirty="0" err="1"/>
              <a:t>x</a:t>
            </a:r>
            <a:r>
              <a:rPr lang="it-IT" sz="2400" b="1" baseline="-25000" dirty="0" err="1"/>
              <a:t>A</a:t>
            </a:r>
            <a:r>
              <a:rPr lang="it-IT" sz="2400" b="1" dirty="0"/>
              <a:t>, </a:t>
            </a:r>
            <a:r>
              <a:rPr lang="it-IT" sz="2400" b="1" dirty="0" err="1"/>
              <a:t>y</a:t>
            </a:r>
            <a:r>
              <a:rPr lang="it-IT" sz="2400" b="1" baseline="-25000" dirty="0" err="1"/>
              <a:t>A</a:t>
            </a:r>
            <a:r>
              <a:rPr lang="it-IT" sz="2400" b="1" dirty="0"/>
              <a:t>) e B(</a:t>
            </a:r>
            <a:r>
              <a:rPr lang="it-IT" sz="2400" b="1" dirty="0" err="1"/>
              <a:t>x</a:t>
            </a:r>
            <a:r>
              <a:rPr lang="it-IT" sz="2400" b="1" baseline="-25000" dirty="0" err="1"/>
              <a:t>B</a:t>
            </a:r>
            <a:r>
              <a:rPr lang="it-IT" sz="2400" b="1" dirty="0"/>
              <a:t>, </a:t>
            </a:r>
            <a:r>
              <a:rPr lang="it-IT" sz="2400" b="1" dirty="0" err="1"/>
              <a:t>y</a:t>
            </a:r>
            <a:r>
              <a:rPr lang="it-IT" sz="2400" b="1" baseline="-25000" dirty="0" err="1"/>
              <a:t>B</a:t>
            </a:r>
            <a:r>
              <a:rPr lang="it-IT" sz="2400" b="1" dirty="0"/>
              <a:t>)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BD7A5C4-2A48-BD43-B7A5-866EBDDD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11" y="1115008"/>
            <a:ext cx="4913826" cy="779435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B6F2BD2-AB48-A948-BD33-A2F76246D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1" y="2259205"/>
            <a:ext cx="8544394" cy="380771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9D24DA6-8236-2E43-9173-D5F69B5F15A3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4005515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92235" y="5157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Quesiti 1c, 1d</a:t>
            </a:r>
            <a:endParaRPr lang="it-IT" sz="3870" spc="-2" dirty="0">
              <a:latin typeface="Arial"/>
            </a:endParaRPr>
          </a:p>
          <a:p>
            <a:pPr>
              <a:spcBef>
                <a:spcPts val="1714"/>
              </a:spcBef>
            </a:pPr>
            <a:endParaRPr lang="it-IT" sz="3870" spc="-2" dirty="0"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12DE47E-96AE-8841-8A15-9D6419AA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5" y="1417618"/>
            <a:ext cx="8621486" cy="361343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580C0CB-7462-5049-923C-680828FA140C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759247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1e</a:t>
            </a:r>
            <a:endParaRPr lang="it-IT" sz="3870" spc="-2" dirty="0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AB7C74B-BEEA-6E44-9557-18E1A9B2F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" y="1189018"/>
            <a:ext cx="8488069" cy="488261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E0198A02-D933-EC46-A3ED-CCE4A4141DD3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271584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541708" y="375414"/>
            <a:ext cx="7719934" cy="516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386" b="1" spc="-2" dirty="0">
                <a:solidFill>
                  <a:srgbClr val="FF0000"/>
                </a:solidFill>
                <a:latin typeface="Arial"/>
              </a:rPr>
              <a:t>      Distanza tra due punti nella realtà</a:t>
            </a:r>
            <a:endParaRPr lang="it-IT" sz="3386" spc="-2" dirty="0">
              <a:latin typeface="Arial"/>
            </a:endParaRPr>
          </a:p>
        </p:txBody>
      </p:sp>
      <p:pic>
        <p:nvPicPr>
          <p:cNvPr id="80" name="Immagine 79"/>
          <p:cNvPicPr/>
          <p:nvPr/>
        </p:nvPicPr>
        <p:blipFill>
          <a:blip r:embed="rId2"/>
          <a:stretch/>
        </p:blipFill>
        <p:spPr>
          <a:xfrm>
            <a:off x="325691" y="2172926"/>
            <a:ext cx="4047786" cy="3029854"/>
          </a:xfrm>
          <a:prstGeom prst="rect">
            <a:avLst/>
          </a:prstGeom>
          <a:ln>
            <a:noFill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E9089AC-95B3-D84A-BAD6-B8D4D5A136DF}"/>
              </a:ext>
            </a:extLst>
          </p:cNvPr>
          <p:cNvSpPr/>
          <p:nvPr/>
        </p:nvSpPr>
        <p:spPr>
          <a:xfrm>
            <a:off x="297492" y="5406719"/>
            <a:ext cx="4104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2000" b="1" spc="-2" dirty="0">
                <a:ea typeface="Microsoft YaHei"/>
              </a:rPr>
              <a:t>Percorso rosso a Barcellona.  </a:t>
            </a:r>
            <a:endParaRPr lang="it-IT" sz="2000" b="1" spc="-2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350DF0D-15A3-624C-9E03-4AE48298387A}"/>
              </a:ext>
            </a:extLst>
          </p:cNvPr>
          <p:cNvSpPr/>
          <p:nvPr/>
        </p:nvSpPr>
        <p:spPr>
          <a:xfrm>
            <a:off x="325691" y="1001085"/>
            <a:ext cx="8593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spc="-2" dirty="0">
                <a:solidFill>
                  <a:srgbClr val="0000FF"/>
                </a:solidFill>
                <a:ea typeface="Microsoft YaHei"/>
              </a:rPr>
              <a:t>Ci sono nella realtà tanti percorsi per andare da un punto A a un punto B. Ecco due esempi</a:t>
            </a:r>
            <a:endParaRPr lang="it-IT" sz="2800" b="1" dirty="0">
              <a:solidFill>
                <a:srgbClr val="0000FF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1E19A3C-5886-944D-B43B-3041BCC6E779}"/>
              </a:ext>
            </a:extLst>
          </p:cNvPr>
          <p:cNvSpPr/>
          <p:nvPr/>
        </p:nvSpPr>
        <p:spPr>
          <a:xfrm>
            <a:off x="4814965" y="5406719"/>
            <a:ext cx="4104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2000" b="1" spc="-2" dirty="0">
                <a:ea typeface="Microsoft YaHei"/>
              </a:rPr>
              <a:t>Percorso rosso in montagna.  </a:t>
            </a:r>
            <a:endParaRPr lang="it-IT" sz="2000" b="1" spc="-2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0DB1BFF-06AE-3C42-81CB-4812EF70E69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4622419" y="2172927"/>
            <a:ext cx="4243657" cy="3029854"/>
          </a:xfrm>
          <a:prstGeom prst="rect">
            <a:avLst/>
          </a:prstGeom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BAEBDDF-38DB-C544-84B5-7CD0FE0C68D5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155392" y="476126"/>
            <a:ext cx="5212816" cy="499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Riflessioni sul quesito 1</a:t>
            </a:r>
            <a:endParaRPr lang="it-IT" sz="3870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465E99-36B4-9D4A-9B49-7E3E2B97EB0F}"/>
              </a:ext>
            </a:extLst>
          </p:cNvPr>
          <p:cNvSpPr txBox="1"/>
          <p:nvPr/>
        </p:nvSpPr>
        <p:spPr>
          <a:xfrm>
            <a:off x="706635" y="1121837"/>
            <a:ext cx="81103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Per determinare la lunghezza del segmento BC </a:t>
            </a:r>
            <a:r>
              <a:rPr lang="it-IT" sz="2800" b="1" dirty="0">
                <a:solidFill>
                  <a:srgbClr val="FF0000"/>
                </a:solidFill>
              </a:rPr>
              <a:t>non</a:t>
            </a:r>
            <a:r>
              <a:rPr lang="it-IT" sz="2800" b="1" dirty="0"/>
              <a:t> ho disegnato il segmento e </a:t>
            </a:r>
            <a:r>
              <a:rPr lang="it-IT" sz="2800" b="1" dirty="0">
                <a:solidFill>
                  <a:srgbClr val="FF0000"/>
                </a:solidFill>
              </a:rPr>
              <a:t>non</a:t>
            </a:r>
            <a:r>
              <a:rPr lang="it-IT" sz="2800" b="1" dirty="0"/>
              <a:t> ho usato il righello: ho svolto dei calcoli con le coordinate dei punti B e C.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796A767-3AF9-6841-9B13-0726194DC9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2"/>
          <a:stretch/>
        </p:blipFill>
        <p:spPr>
          <a:xfrm rot="18000000">
            <a:off x="-236931" y="4228630"/>
            <a:ext cx="3816597" cy="1108262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3821348-493B-BA44-BD4C-9647E0B1E7D9}"/>
              </a:ext>
            </a:extLst>
          </p:cNvPr>
          <p:cNvCxnSpPr>
            <a:cxnSpLocks/>
          </p:cNvCxnSpPr>
          <p:nvPr/>
        </p:nvCxnSpPr>
        <p:spPr>
          <a:xfrm flipV="1">
            <a:off x="237326" y="3401568"/>
            <a:ext cx="2868083" cy="2755393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618C1209-480E-B543-8744-B577F330EBDB}"/>
              </a:ext>
            </a:extLst>
          </p:cNvPr>
          <p:cNvCxnSpPr>
            <a:cxnSpLocks/>
          </p:cNvCxnSpPr>
          <p:nvPr/>
        </p:nvCxnSpPr>
        <p:spPr>
          <a:xfrm flipH="1">
            <a:off x="1170432" y="2878971"/>
            <a:ext cx="990152" cy="3833491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>
            <a:extLst>
              <a:ext uri="{FF2B5EF4-FFF2-40B4-BE49-F238E27FC236}">
                <a16:creationId xmlns:a16="http://schemas.microsoft.com/office/drawing/2014/main" id="{D50EF076-025B-AE4A-96B1-410B5B165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81" y="4373159"/>
            <a:ext cx="5845251" cy="1138091"/>
          </a:xfrm>
          <a:prstGeom prst="rect">
            <a:avLst/>
          </a:prstGeom>
          <a:ln w="38100">
            <a:solidFill>
              <a:srgbClr val="0000FF"/>
            </a:solidFill>
          </a:ln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B0679A0-EDD4-3846-998D-19DE7A1F2584}"/>
              </a:ext>
            </a:extLst>
          </p:cNvPr>
          <p:cNvSpPr/>
          <p:nvPr/>
        </p:nvSpPr>
        <p:spPr>
          <a:xfrm>
            <a:off x="3105409" y="6419013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77691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D50EF076-025B-AE4A-96B1-410B5B165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76" y="3010425"/>
            <a:ext cx="6727020" cy="1138091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155393" y="613494"/>
            <a:ext cx="5212816" cy="499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85000" lnSpcReduction="10000"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Riflessioni sul quesito 1</a:t>
            </a:r>
            <a:endParaRPr lang="it-IT" sz="3870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465E99-36B4-9D4A-9B49-7E3E2B97EB0F}"/>
              </a:ext>
            </a:extLst>
          </p:cNvPr>
          <p:cNvSpPr txBox="1"/>
          <p:nvPr/>
        </p:nvSpPr>
        <p:spPr>
          <a:xfrm>
            <a:off x="706636" y="1153863"/>
            <a:ext cx="81038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La lunghezza di BC è un numero irrazionale: i calcoli danno la lunghezza esatta, la misura con il righello dà una lunghezza approssimata.</a:t>
            </a:r>
            <a:endParaRPr lang="it-IT" sz="2800" dirty="0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36005D2F-9105-BA46-82E7-907C27F9144C}"/>
              </a:ext>
            </a:extLst>
          </p:cNvPr>
          <p:cNvSpPr/>
          <p:nvPr/>
        </p:nvSpPr>
        <p:spPr>
          <a:xfrm>
            <a:off x="6282562" y="3599876"/>
            <a:ext cx="512064" cy="548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EAD05EE6-9648-8141-9800-49B0D298DBCF}"/>
              </a:ext>
            </a:extLst>
          </p:cNvPr>
          <p:cNvCxnSpPr>
            <a:cxnSpLocks/>
            <a:stCxn id="33" idx="3"/>
          </p:cNvCxnSpPr>
          <p:nvPr/>
        </p:nvCxnSpPr>
        <p:spPr>
          <a:xfrm flipH="1">
            <a:off x="2657182" y="4068170"/>
            <a:ext cx="3700370" cy="786179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E5A54483-5179-AD43-8F2F-8AF14A9CD06B}"/>
              </a:ext>
            </a:extLst>
          </p:cNvPr>
          <p:cNvSpPr/>
          <p:nvPr/>
        </p:nvSpPr>
        <p:spPr>
          <a:xfrm>
            <a:off x="6976024" y="3609272"/>
            <a:ext cx="618471" cy="48182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B5628E6B-DF42-7E49-B8DD-70E802170B45}"/>
              </a:ext>
            </a:extLst>
          </p:cNvPr>
          <p:cNvCxnSpPr>
            <a:cxnSpLocks/>
            <a:stCxn id="15" idx="4"/>
            <a:endCxn id="23" idx="0"/>
          </p:cNvCxnSpPr>
          <p:nvPr/>
        </p:nvCxnSpPr>
        <p:spPr>
          <a:xfrm flipH="1">
            <a:off x="6350167" y="4091097"/>
            <a:ext cx="935093" cy="805334"/>
          </a:xfrm>
          <a:prstGeom prst="line">
            <a:avLst/>
          </a:prstGeom>
          <a:ln w="381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426DD0E2-7A7A-FA4D-AD04-324C4DD8612E}"/>
              </a:ext>
            </a:extLst>
          </p:cNvPr>
          <p:cNvSpPr txBox="1"/>
          <p:nvPr/>
        </p:nvSpPr>
        <p:spPr>
          <a:xfrm>
            <a:off x="1377020" y="4873504"/>
            <a:ext cx="2560320" cy="1015663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Radicale</a:t>
            </a:r>
          </a:p>
          <a:p>
            <a:r>
              <a:rPr lang="it-IT" sz="2000" b="1" dirty="0"/>
              <a:t>Numero irrazionale</a:t>
            </a:r>
          </a:p>
          <a:p>
            <a:pPr algn="ctr"/>
            <a:r>
              <a:rPr lang="it-IT" sz="2000" b="1" dirty="0"/>
              <a:t>Misura esatta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FB6EBF6-FE39-F94A-960C-9723DE404824}"/>
              </a:ext>
            </a:extLst>
          </p:cNvPr>
          <p:cNvSpPr txBox="1"/>
          <p:nvPr/>
        </p:nvSpPr>
        <p:spPr>
          <a:xfrm>
            <a:off x="4904543" y="4896431"/>
            <a:ext cx="2891248" cy="1015663"/>
          </a:xfrm>
          <a:prstGeom prst="rect">
            <a:avLst/>
          </a:prstGeom>
          <a:solidFill>
            <a:srgbClr val="DBEFF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Numero decimale </a:t>
            </a:r>
          </a:p>
          <a:p>
            <a:pPr algn="ctr"/>
            <a:r>
              <a:rPr lang="it-IT" sz="2000" b="1" dirty="0"/>
              <a:t>Approssima il radicale</a:t>
            </a:r>
          </a:p>
          <a:p>
            <a:pPr algn="ctr"/>
            <a:r>
              <a:rPr lang="it-IT" sz="2000" b="1" dirty="0"/>
              <a:t>Misura approssimata 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75C700A-4B0E-4042-83EB-1996A270A92B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338623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2a</a:t>
            </a:r>
            <a:endParaRPr lang="it-IT" sz="3870" spc="-2" dirty="0"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99E016-3C4C-AE47-BEA6-BD6AA74B1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30" y="1189018"/>
            <a:ext cx="7789670" cy="4705596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39E34C38-1760-5849-B2B0-B849F012063E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09731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2b</a:t>
            </a:r>
            <a:endParaRPr lang="it-IT" sz="3870" spc="-2" dirty="0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ACC0EE-33C9-BF43-95A7-67AEE741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08" y="1060982"/>
            <a:ext cx="5459092" cy="3966104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E7B40C-D1FD-4A4D-8104-5D5A6C8A6921}"/>
              </a:ext>
            </a:extLst>
          </p:cNvPr>
          <p:cNvSpPr txBox="1"/>
          <p:nvPr/>
        </p:nvSpPr>
        <p:spPr>
          <a:xfrm>
            <a:off x="832757" y="5502729"/>
            <a:ext cx="7788729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Quali procedimenti per risolvere il quesito?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82DFE1E-7BC2-6549-AC3E-531D63F0E2D9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84677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2b</a:t>
            </a:r>
            <a:endParaRPr lang="it-IT" sz="3870" spc="-2" dirty="0"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07D0F7-D27C-DA47-B4B8-7528FB0CE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3762">
            <a:off x="476812" y="1707522"/>
            <a:ext cx="1881426" cy="18167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5ACC0EE-33C9-BF43-95A7-67AEE7414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81" y="1189018"/>
            <a:ext cx="4757942" cy="345670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B7FE93-CA35-A149-B7DE-4393180AF8B4}"/>
              </a:ext>
            </a:extLst>
          </p:cNvPr>
          <p:cNvSpPr txBox="1"/>
          <p:nvPr/>
        </p:nvSpPr>
        <p:spPr>
          <a:xfrm>
            <a:off x="448981" y="4776492"/>
            <a:ext cx="8440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Un procedimento sperimentale</a:t>
            </a:r>
          </a:p>
          <a:p>
            <a:r>
              <a:rPr lang="it-IT" sz="2400" b="1" dirty="0"/>
              <a:t>Misuro con il righello i lati, così trovo che ED ed EF hanno la stessa lunghezza.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Le imprecisioni nelle misure possono essere importanti.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8E54D7C-AADE-D24B-8D9D-52F883517551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928569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2b</a:t>
            </a:r>
            <a:endParaRPr lang="it-IT" sz="3870" spc="-2" dirty="0">
              <a:latin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ACC0EE-33C9-BF43-95A7-67AEE741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45" y="1080767"/>
            <a:ext cx="3695355" cy="268472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B7FE93-CA35-A149-B7DE-4393180AF8B4}"/>
              </a:ext>
            </a:extLst>
          </p:cNvPr>
          <p:cNvSpPr txBox="1"/>
          <p:nvPr/>
        </p:nvSpPr>
        <p:spPr>
          <a:xfrm>
            <a:off x="168652" y="3887448"/>
            <a:ext cx="8590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Procedimento basato sulla geometria analitica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FC2841-6651-FE4C-A04A-235A02E40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77" y="4419419"/>
            <a:ext cx="8619344" cy="181138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81D3A81-BCCF-8542-8DED-ADFBF53E9BE4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01179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2c</a:t>
            </a:r>
            <a:endParaRPr lang="it-IT" sz="3870" spc="-2" dirty="0">
              <a:latin typeface="Arial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3E7B40C-D1FD-4A4D-8104-5D5A6C8A6921}"/>
              </a:ext>
            </a:extLst>
          </p:cNvPr>
          <p:cNvSpPr txBox="1"/>
          <p:nvPr/>
        </p:nvSpPr>
        <p:spPr>
          <a:xfrm>
            <a:off x="832757" y="5502729"/>
            <a:ext cx="7788729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Quali procedimenti per risolvere il quesito?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7408A1-A78C-2746-B384-AA358C439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615" y="1189018"/>
            <a:ext cx="4823012" cy="417864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5D73EE9-0FFF-A941-A076-379632044608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2499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2c</a:t>
            </a:r>
            <a:endParaRPr lang="it-IT" sz="3870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B7FE93-CA35-A149-B7DE-4393180AF8B4}"/>
              </a:ext>
            </a:extLst>
          </p:cNvPr>
          <p:cNvSpPr txBox="1"/>
          <p:nvPr/>
        </p:nvSpPr>
        <p:spPr>
          <a:xfrm>
            <a:off x="304599" y="4900236"/>
            <a:ext cx="8440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Un procedimento sperimentale</a:t>
            </a:r>
          </a:p>
          <a:p>
            <a:r>
              <a:rPr lang="it-IT" sz="2400" b="1" dirty="0"/>
              <a:t>Misuro con il goniometro l’angolo DEF e controllo se la misura è 90°.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Le imprecisioni nelle misure possono essere importanti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2F40B49-05BA-9849-AA4F-F0086AFE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42" y="1189018"/>
            <a:ext cx="4104230" cy="355589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27B1B4F-1C6E-E046-8514-1B74A85BF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" b="6195"/>
          <a:stretch/>
        </p:blipFill>
        <p:spPr>
          <a:xfrm rot="4414873">
            <a:off x="245578" y="2011111"/>
            <a:ext cx="3277710" cy="185406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56A983E-771F-8943-9D24-070C3429C3CB}"/>
              </a:ext>
            </a:extLst>
          </p:cNvPr>
          <p:cNvSpPr/>
          <p:nvPr/>
        </p:nvSpPr>
        <p:spPr>
          <a:xfrm>
            <a:off x="155182" y="6469896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4096225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84262" y="4014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2c</a:t>
            </a:r>
            <a:endParaRPr lang="it-IT" sz="3870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B7FE93-CA35-A149-B7DE-4393180AF8B4}"/>
              </a:ext>
            </a:extLst>
          </p:cNvPr>
          <p:cNvSpPr txBox="1"/>
          <p:nvPr/>
        </p:nvSpPr>
        <p:spPr>
          <a:xfrm>
            <a:off x="276143" y="4773763"/>
            <a:ext cx="8590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Procedimento basato sulla geometria analitica</a:t>
            </a:r>
          </a:p>
          <a:p>
            <a:r>
              <a:rPr lang="it-IT" sz="2400" b="1" dirty="0"/>
              <a:t>- Calcolo la lunghezza di ED, EF e DF.</a:t>
            </a:r>
          </a:p>
          <a:p>
            <a:pPr marL="223838" indent="-209550"/>
            <a:r>
              <a:rPr lang="it-IT" sz="2400" b="1" dirty="0"/>
              <a:t>- Verifico se i tre lati sono legati dal teorema di Pitagora, cioè risulta: DF</a:t>
            </a:r>
            <a:r>
              <a:rPr lang="it-IT" sz="2400" b="1" baseline="30000" dirty="0"/>
              <a:t>2</a:t>
            </a:r>
            <a:r>
              <a:rPr lang="it-IT" sz="2400" b="1" dirty="0"/>
              <a:t> = ED</a:t>
            </a:r>
            <a:r>
              <a:rPr lang="it-IT" sz="2400" b="1" baseline="30000" dirty="0"/>
              <a:t>2</a:t>
            </a:r>
            <a:r>
              <a:rPr lang="it-IT" sz="2400" b="1" dirty="0"/>
              <a:t> + EF</a:t>
            </a:r>
            <a:r>
              <a:rPr lang="it-IT" sz="2400" b="1" baseline="30000" dirty="0"/>
              <a:t>2</a:t>
            </a:r>
            <a:r>
              <a:rPr lang="it-IT" sz="2400" b="1" dirty="0"/>
              <a:t>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54C93DF-51FB-384B-8AC8-6DDE08BE4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14" y="1060982"/>
            <a:ext cx="4098431" cy="35508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3B12AD5-7DA2-B547-BAFB-7532487A53AB}"/>
              </a:ext>
            </a:extLst>
          </p:cNvPr>
          <p:cNvSpPr/>
          <p:nvPr/>
        </p:nvSpPr>
        <p:spPr>
          <a:xfrm>
            <a:off x="248536" y="6410032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025415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639606" y="515759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2c</a:t>
            </a:r>
            <a:endParaRPr lang="it-IT" sz="3870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B7FE93-CA35-A149-B7DE-4393180AF8B4}"/>
              </a:ext>
            </a:extLst>
          </p:cNvPr>
          <p:cNvSpPr txBox="1"/>
          <p:nvPr/>
        </p:nvSpPr>
        <p:spPr>
          <a:xfrm>
            <a:off x="381254" y="1673724"/>
            <a:ext cx="385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Procedimento basato sulla geometria analitica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24D0503-423E-3B40-853D-38212A31A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4" y="2912643"/>
            <a:ext cx="8376018" cy="326145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CC12BF3-3F04-BB40-884D-961C220C1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63" y="515759"/>
            <a:ext cx="3632202" cy="3146928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0F71EF-1064-1744-948D-811812179154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1820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33260" y="492660"/>
            <a:ext cx="7240250" cy="5168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386" b="1" spc="-2" dirty="0">
                <a:solidFill>
                  <a:srgbClr val="FF0000"/>
                </a:solidFill>
                <a:latin typeface="Arial"/>
              </a:rPr>
              <a:t>Distanza tra due punti in geometria</a:t>
            </a:r>
            <a:endParaRPr lang="it-IT" sz="3386" spc="-2" dirty="0">
              <a:latin typeface="Arial"/>
            </a:endParaRPr>
          </a:p>
        </p:txBody>
      </p:sp>
      <p:pic>
        <p:nvPicPr>
          <p:cNvPr id="86" name="Immagine 85"/>
          <p:cNvPicPr/>
          <p:nvPr/>
        </p:nvPicPr>
        <p:blipFill rotWithShape="1">
          <a:blip r:embed="rId3"/>
          <a:srcRect l="13518" r="14580"/>
          <a:stretch/>
        </p:blipFill>
        <p:spPr>
          <a:xfrm>
            <a:off x="485072" y="2743977"/>
            <a:ext cx="3100387" cy="2767682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8309CA-5868-8D41-94D6-F76EA7CFBDE6}"/>
              </a:ext>
            </a:extLst>
          </p:cNvPr>
          <p:cNvSpPr txBox="1"/>
          <p:nvPr/>
        </p:nvSpPr>
        <p:spPr>
          <a:xfrm>
            <a:off x="733260" y="1184223"/>
            <a:ext cx="7826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Ma,</a:t>
            </a:r>
            <a:r>
              <a:rPr lang="it-IT" sz="2800" dirty="0">
                <a:solidFill>
                  <a:srgbClr val="0000FF"/>
                </a:solidFill>
              </a:rPr>
              <a:t> </a:t>
            </a:r>
            <a:r>
              <a:rPr lang="it-IT" sz="2800" b="1" dirty="0">
                <a:solidFill>
                  <a:srgbClr val="0000FF"/>
                </a:solidFill>
              </a:rPr>
              <a:t>nella geometria euclidea classica, il percorso per andare da un punto A a un punto B è uno solo.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6BA0E7F-A56C-954F-B756-5541A96E1462}"/>
              </a:ext>
            </a:extLst>
          </p:cNvPr>
          <p:cNvSpPr/>
          <p:nvPr/>
        </p:nvSpPr>
        <p:spPr>
          <a:xfrm>
            <a:off x="3904256" y="2763374"/>
            <a:ext cx="4129953" cy="1569660"/>
          </a:xfrm>
          <a:prstGeom prst="rect">
            <a:avLst/>
          </a:prstGeom>
          <a:solidFill>
            <a:srgbClr val="3DD0F0"/>
          </a:solidFill>
          <a:ln>
            <a:solidFill>
              <a:srgbClr val="5BD9FD"/>
            </a:solidFill>
          </a:ln>
        </p:spPr>
        <p:txBody>
          <a:bodyPr wrap="square">
            <a:spAutoFit/>
          </a:bodyPr>
          <a:lstStyle/>
          <a:p>
            <a:r>
              <a:rPr lang="it-IT" sz="2400" b="1" spc="-2" dirty="0"/>
              <a:t>E’ lo stesso percorso che sceglie la luce, il più breve:</a:t>
            </a:r>
          </a:p>
          <a:p>
            <a:r>
              <a:rPr lang="it-IT" sz="2400" b="1" spc="-2" dirty="0"/>
              <a:t>Il </a:t>
            </a:r>
            <a:r>
              <a:rPr lang="it-IT" sz="2400" b="1" spc="-2" dirty="0">
                <a:solidFill>
                  <a:srgbClr val="FFFFFF"/>
                </a:solidFill>
              </a:rPr>
              <a:t>segmento di retta</a:t>
            </a:r>
            <a:r>
              <a:rPr lang="it-IT" sz="2400" b="1" spc="-2" dirty="0"/>
              <a:t> che</a:t>
            </a:r>
          </a:p>
          <a:p>
            <a:r>
              <a:rPr lang="it-IT" sz="2400" b="1" spc="-2" dirty="0"/>
              <a:t>congiunge </a:t>
            </a:r>
            <a:r>
              <a:rPr lang="it-IT" sz="2400" b="1" spc="-2" dirty="0">
                <a:solidFill>
                  <a:srgbClr val="FFFFFF"/>
                </a:solidFill>
              </a:rPr>
              <a:t>A</a:t>
            </a:r>
            <a:r>
              <a:rPr lang="it-IT" sz="2400" b="1" spc="-2" dirty="0"/>
              <a:t> con </a:t>
            </a:r>
            <a:r>
              <a:rPr lang="it-IT" sz="2400" b="1" spc="-2" dirty="0">
                <a:solidFill>
                  <a:srgbClr val="FFFFFF"/>
                </a:solidFill>
              </a:rPr>
              <a:t>B</a:t>
            </a:r>
            <a:endParaRPr lang="it-IT" sz="2400" spc="-2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198B53-5765-E045-9B81-73DB74ABD2AC}"/>
              </a:ext>
            </a:extLst>
          </p:cNvPr>
          <p:cNvSpPr txBox="1"/>
          <p:nvPr/>
        </p:nvSpPr>
        <p:spPr>
          <a:xfrm>
            <a:off x="3904256" y="4855421"/>
            <a:ext cx="4655128" cy="830997"/>
          </a:xfrm>
          <a:prstGeom prst="rect">
            <a:avLst/>
          </a:prstGeom>
          <a:solidFill>
            <a:srgbClr val="FFF9CB"/>
          </a:solidFill>
        </p:spPr>
        <p:txBody>
          <a:bodyPr wrap="square" rtlCol="0">
            <a:spAutoFit/>
          </a:bodyPr>
          <a:lstStyle/>
          <a:p>
            <a:r>
              <a:rPr lang="it-IT" sz="2400" b="1" dirty="0"/>
              <a:t>E la distanza tra i punti A e B è la lunghezza del segmento AB.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289BEE7-E298-8642-825E-FC8CACCF2CE3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108775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808495" y="273423"/>
            <a:ext cx="3373850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870" b="1" spc="-2" dirty="0">
                <a:solidFill>
                  <a:srgbClr val="FF0000"/>
                </a:solidFill>
                <a:latin typeface="Arial"/>
              </a:rPr>
              <a:t>Quesito 2d</a:t>
            </a:r>
            <a:endParaRPr lang="it-IT" sz="3870" spc="-2" dirty="0">
              <a:latin typeface="Arial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C6E6A4-935C-CE4E-BE04-01299A165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63" y="932946"/>
            <a:ext cx="3114049" cy="3282593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2569B54-9B37-7247-A010-F99EB4BFC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48" y="4406363"/>
            <a:ext cx="6615198" cy="187595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F116452-9E34-8045-ADDF-1889DD208FCF}"/>
              </a:ext>
            </a:extLst>
          </p:cNvPr>
          <p:cNvSpPr/>
          <p:nvPr/>
        </p:nvSpPr>
        <p:spPr>
          <a:xfrm>
            <a:off x="112959" y="6473139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352130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182104" y="515759"/>
            <a:ext cx="4778168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Riflessioni sul quesito 2</a:t>
            </a:r>
            <a:endParaRPr lang="it-IT" sz="3200" spc="-2" dirty="0"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3FBF5B-3C72-C148-9B16-F807EFB8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" y="3439170"/>
            <a:ext cx="2253907" cy="300809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E23B81-574D-2548-87B6-45F8CFB1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38" y="1399818"/>
            <a:ext cx="4572000" cy="685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BE8348B-8CA3-B543-A458-4E413C28E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63" y="3212013"/>
            <a:ext cx="3467100" cy="571500"/>
          </a:xfrm>
          <a:prstGeom prst="rect">
            <a:avLst/>
          </a:prstGeom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90E2EABC-E41C-A94E-B50E-F9AB7A7D9E3D}"/>
              </a:ext>
            </a:extLst>
          </p:cNvPr>
          <p:cNvCxnSpPr>
            <a:cxnSpLocks/>
          </p:cNvCxnSpPr>
          <p:nvPr/>
        </p:nvCxnSpPr>
        <p:spPr>
          <a:xfrm flipH="1" flipV="1">
            <a:off x="7138741" y="2085619"/>
            <a:ext cx="887550" cy="2707102"/>
          </a:xfrm>
          <a:prstGeom prst="line">
            <a:avLst/>
          </a:prstGeom>
          <a:ln w="381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E648D4-8872-FC40-905B-65B235C78135}"/>
              </a:ext>
            </a:extLst>
          </p:cNvPr>
          <p:cNvSpPr txBox="1"/>
          <p:nvPr/>
        </p:nvSpPr>
        <p:spPr>
          <a:xfrm>
            <a:off x="5297743" y="4792721"/>
            <a:ext cx="3325057" cy="1015663"/>
          </a:xfrm>
          <a:prstGeom prst="rect">
            <a:avLst/>
          </a:prstGeom>
          <a:solidFill>
            <a:srgbClr val="DBEFF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Numeri decimali </a:t>
            </a:r>
          </a:p>
          <a:p>
            <a:pPr algn="ctr"/>
            <a:r>
              <a:rPr lang="it-IT" sz="2000" b="1" dirty="0"/>
              <a:t>Approssimano i radicali</a:t>
            </a:r>
          </a:p>
          <a:p>
            <a:pPr algn="ctr"/>
            <a:r>
              <a:rPr lang="it-IT" sz="2000" b="1" dirty="0"/>
              <a:t>Risultati approssimati  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983BF9E-21B7-9A4B-B5C4-A797B2745239}"/>
              </a:ext>
            </a:extLst>
          </p:cNvPr>
          <p:cNvSpPr/>
          <p:nvPr/>
        </p:nvSpPr>
        <p:spPr>
          <a:xfrm>
            <a:off x="6432522" y="1492253"/>
            <a:ext cx="977116" cy="59336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901AD23D-6CCF-454E-9CB1-C52C842398E9}"/>
              </a:ext>
            </a:extLst>
          </p:cNvPr>
          <p:cNvSpPr/>
          <p:nvPr/>
        </p:nvSpPr>
        <p:spPr>
          <a:xfrm>
            <a:off x="5578847" y="3212013"/>
            <a:ext cx="977116" cy="59336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EA3C9FEF-CE48-5B4D-B9DF-A62120ADE620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195500" y="3805378"/>
            <a:ext cx="764772" cy="987343"/>
          </a:xfrm>
          <a:prstGeom prst="line">
            <a:avLst/>
          </a:prstGeom>
          <a:ln w="381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26">
            <a:extLst>
              <a:ext uri="{FF2B5EF4-FFF2-40B4-BE49-F238E27FC236}">
                <a16:creationId xmlns:a16="http://schemas.microsoft.com/office/drawing/2014/main" id="{30E5F1EB-4F64-B84F-BA13-9DA2353FA0C5}"/>
              </a:ext>
            </a:extLst>
          </p:cNvPr>
          <p:cNvCxnSpPr>
            <a:cxnSpLocks/>
            <a:endCxn id="32" idx="3"/>
          </p:cNvCxnSpPr>
          <p:nvPr/>
        </p:nvCxnSpPr>
        <p:spPr>
          <a:xfrm flipV="1">
            <a:off x="2837638" y="1935833"/>
            <a:ext cx="2397015" cy="317837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BBBC051-D5E7-B846-A640-D88B0591B229}"/>
              </a:ext>
            </a:extLst>
          </p:cNvPr>
          <p:cNvSpPr txBox="1"/>
          <p:nvPr/>
        </p:nvSpPr>
        <p:spPr>
          <a:xfrm>
            <a:off x="188084" y="1962412"/>
            <a:ext cx="2560320" cy="1015663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Radicali</a:t>
            </a:r>
          </a:p>
          <a:p>
            <a:r>
              <a:rPr lang="it-IT" sz="2000" b="1" dirty="0"/>
              <a:t>Numeri irrazionali</a:t>
            </a:r>
          </a:p>
          <a:p>
            <a:pPr algn="ctr"/>
            <a:r>
              <a:rPr lang="it-IT" sz="2000" b="1" dirty="0"/>
              <a:t>Risultati esatti</a:t>
            </a:r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CCEB858-C501-6044-AE53-E38DF509C319}"/>
              </a:ext>
            </a:extLst>
          </p:cNvPr>
          <p:cNvSpPr/>
          <p:nvPr/>
        </p:nvSpPr>
        <p:spPr>
          <a:xfrm>
            <a:off x="5091558" y="1429364"/>
            <a:ext cx="977116" cy="593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FFA79477-300F-F741-A0E3-5DA808645B46}"/>
              </a:ext>
            </a:extLst>
          </p:cNvPr>
          <p:cNvSpPr/>
          <p:nvPr/>
        </p:nvSpPr>
        <p:spPr>
          <a:xfrm>
            <a:off x="4197422" y="3143978"/>
            <a:ext cx="977116" cy="5933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cxnSp>
        <p:nvCxnSpPr>
          <p:cNvPr id="36" name="Connettore 1 35">
            <a:extLst>
              <a:ext uri="{FF2B5EF4-FFF2-40B4-BE49-F238E27FC236}">
                <a16:creationId xmlns:a16="http://schemas.microsoft.com/office/drawing/2014/main" id="{B4839B4C-FD51-F049-9A3E-DBE52F1E87A1}"/>
              </a:ext>
            </a:extLst>
          </p:cNvPr>
          <p:cNvCxnSpPr>
            <a:cxnSpLocks/>
          </p:cNvCxnSpPr>
          <p:nvPr/>
        </p:nvCxnSpPr>
        <p:spPr>
          <a:xfrm>
            <a:off x="2748404" y="2688694"/>
            <a:ext cx="1743354" cy="433419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C77B98C0-013B-3047-B4BE-B38919DA3694}"/>
              </a:ext>
            </a:extLst>
          </p:cNvPr>
          <p:cNvSpPr/>
          <p:nvPr/>
        </p:nvSpPr>
        <p:spPr>
          <a:xfrm>
            <a:off x="2957660" y="6277992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9443532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4C0E235-1F16-2747-A290-0DAA499C7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95" y="3002704"/>
            <a:ext cx="6153340" cy="1408845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188084" y="428336"/>
            <a:ext cx="8629208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endParaRPr lang="it-IT" sz="3200" spc="-2" dirty="0"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3FBF5B-3C72-C148-9B16-F807EFB88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6" y="2399230"/>
            <a:ext cx="1895549" cy="252982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E23B81-574D-2548-87B6-45F8CFB11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6" y="4968572"/>
            <a:ext cx="2120826" cy="44942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BE8348B-8CA3-B543-A458-4E413C28E5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2" y="5418000"/>
            <a:ext cx="2126100" cy="37033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C38A546-B8B2-4248-A8AE-8C3382345737}"/>
              </a:ext>
            </a:extLst>
          </p:cNvPr>
          <p:cNvSpPr/>
          <p:nvPr/>
        </p:nvSpPr>
        <p:spPr>
          <a:xfrm>
            <a:off x="188084" y="248383"/>
            <a:ext cx="8641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600" b="1" spc="-2" dirty="0">
                <a:solidFill>
                  <a:srgbClr val="FF0000"/>
                </a:solidFill>
              </a:rPr>
              <a:t>Riflessioni sul quesito 2: calcoli esatti</a:t>
            </a:r>
            <a:endParaRPr lang="it-IT" sz="3600" spc="-2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F07BE5-AB7E-CC4C-9B20-45D20B514D2D}"/>
              </a:ext>
            </a:extLst>
          </p:cNvPr>
          <p:cNvSpPr txBox="1"/>
          <p:nvPr/>
        </p:nvSpPr>
        <p:spPr>
          <a:xfrm>
            <a:off x="490292" y="949979"/>
            <a:ext cx="8294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Applico il teorema di Pitagora per stabilire se il triangolo è rettangolo</a:t>
            </a: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64765F05-8754-2340-9C51-E74D752EB625}"/>
              </a:ext>
            </a:extLst>
          </p:cNvPr>
          <p:cNvSpPr/>
          <p:nvPr/>
        </p:nvSpPr>
        <p:spPr>
          <a:xfrm>
            <a:off x="8341044" y="3443440"/>
            <a:ext cx="376891" cy="52737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7C342FC6-FF4F-1740-9A8E-7C6732A79736}"/>
              </a:ext>
            </a:extLst>
          </p:cNvPr>
          <p:cNvSpPr/>
          <p:nvPr/>
        </p:nvSpPr>
        <p:spPr>
          <a:xfrm>
            <a:off x="4892399" y="3884178"/>
            <a:ext cx="401314" cy="527371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E3923A6E-D624-B043-B7BD-D881492EEFA8}"/>
              </a:ext>
            </a:extLst>
          </p:cNvPr>
          <p:cNvCxnSpPr>
            <a:cxnSpLocks/>
          </p:cNvCxnSpPr>
          <p:nvPr/>
        </p:nvCxnSpPr>
        <p:spPr>
          <a:xfrm flipH="1" flipV="1">
            <a:off x="5158534" y="4364460"/>
            <a:ext cx="543036" cy="592875"/>
          </a:xfrm>
          <a:prstGeom prst="line">
            <a:avLst/>
          </a:prstGeom>
          <a:ln w="381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9B5AF426-7970-3A44-9E25-43C10E19AE8E}"/>
              </a:ext>
            </a:extLst>
          </p:cNvPr>
          <p:cNvCxnSpPr>
            <a:cxnSpLocks/>
            <a:endCxn id="21" idx="4"/>
          </p:cNvCxnSpPr>
          <p:nvPr/>
        </p:nvCxnSpPr>
        <p:spPr>
          <a:xfrm flipV="1">
            <a:off x="6400800" y="3970811"/>
            <a:ext cx="2128690" cy="958248"/>
          </a:xfrm>
          <a:prstGeom prst="line">
            <a:avLst/>
          </a:prstGeom>
          <a:ln w="38100">
            <a:solidFill>
              <a:srgbClr val="0000FF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59A7155-C914-2F48-B5D8-B0A60E7582C6}"/>
              </a:ext>
            </a:extLst>
          </p:cNvPr>
          <p:cNvSpPr txBox="1"/>
          <p:nvPr/>
        </p:nvSpPr>
        <p:spPr>
          <a:xfrm>
            <a:off x="2875924" y="4957335"/>
            <a:ext cx="5530681" cy="830997"/>
          </a:xfrm>
          <a:prstGeom prst="rect">
            <a:avLst/>
          </a:prstGeom>
          <a:solidFill>
            <a:srgbClr val="FFFBEF"/>
          </a:solidFill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DE</a:t>
            </a:r>
            <a:r>
              <a:rPr lang="it-IT" sz="2400" b="1" baseline="30000" dirty="0">
                <a:solidFill>
                  <a:srgbClr val="0000FF"/>
                </a:solidFill>
              </a:rPr>
              <a:t>2</a:t>
            </a:r>
            <a:r>
              <a:rPr lang="it-IT" sz="2400" b="1" dirty="0">
                <a:solidFill>
                  <a:srgbClr val="0000FF"/>
                </a:solidFill>
              </a:rPr>
              <a:t> + EF</a:t>
            </a:r>
            <a:r>
              <a:rPr lang="it-IT" sz="2400" b="1" baseline="30000" dirty="0">
                <a:solidFill>
                  <a:srgbClr val="0000FF"/>
                </a:solidFill>
              </a:rPr>
              <a:t>2</a:t>
            </a:r>
            <a:r>
              <a:rPr lang="it-IT" sz="2400" b="1" dirty="0">
                <a:solidFill>
                  <a:srgbClr val="0000FF"/>
                </a:solidFill>
              </a:rPr>
              <a:t> = DF</a:t>
            </a:r>
            <a:r>
              <a:rPr lang="it-IT" sz="2400" b="1" baseline="30000" dirty="0">
                <a:solidFill>
                  <a:srgbClr val="0000FF"/>
                </a:solidFill>
              </a:rPr>
              <a:t>2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Perciò EDF è un triangolo rettangolo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CB4B2A-A5A0-0F41-B71F-D49F90179EA7}"/>
              </a:ext>
            </a:extLst>
          </p:cNvPr>
          <p:cNvSpPr txBox="1"/>
          <p:nvPr/>
        </p:nvSpPr>
        <p:spPr>
          <a:xfrm>
            <a:off x="3371636" y="2110946"/>
            <a:ext cx="411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A. Calcoli con i radicali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15FE2971-1E2D-F14A-9545-3349219AD014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465820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188084" y="428336"/>
            <a:ext cx="8629208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endParaRPr lang="it-IT" sz="3200" spc="-2" dirty="0">
              <a:latin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3FBF5B-3C72-C148-9B16-F807EFB88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4" y="1599487"/>
            <a:ext cx="1678026" cy="2239519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7E23B81-574D-2548-87B6-45F8CFB11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" y="3919627"/>
            <a:ext cx="1899426" cy="38371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BE8348B-8CA3-B543-A458-4E413C28E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0" y="4343178"/>
            <a:ext cx="1904700" cy="37033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0C38A546-B8B2-4248-A8AE-8C3382345737}"/>
              </a:ext>
            </a:extLst>
          </p:cNvPr>
          <p:cNvSpPr/>
          <p:nvPr/>
        </p:nvSpPr>
        <p:spPr>
          <a:xfrm>
            <a:off x="-87576" y="261774"/>
            <a:ext cx="9180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solidFill>
                  <a:srgbClr val="FF0000"/>
                </a:solidFill>
              </a:rPr>
              <a:t>Riflessioni sul quesito 2: calcoli approssimati</a:t>
            </a:r>
            <a:endParaRPr lang="it-IT" sz="3200" spc="-2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F07BE5-AB7E-CC4C-9B20-45D20B514D2D}"/>
              </a:ext>
            </a:extLst>
          </p:cNvPr>
          <p:cNvSpPr txBox="1"/>
          <p:nvPr/>
        </p:nvSpPr>
        <p:spPr>
          <a:xfrm>
            <a:off x="490292" y="949979"/>
            <a:ext cx="8294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Applico il teorema di Pitagora per stabilire se il triangolo è rettangolo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CB4B2A-A5A0-0F41-B71F-D49F90179EA7}"/>
              </a:ext>
            </a:extLst>
          </p:cNvPr>
          <p:cNvSpPr txBox="1"/>
          <p:nvPr/>
        </p:nvSpPr>
        <p:spPr>
          <a:xfrm>
            <a:off x="2835601" y="1888141"/>
            <a:ext cx="5346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it-IT" sz="2800" b="1" dirty="0">
                <a:solidFill>
                  <a:srgbClr val="0000FF"/>
                </a:solidFill>
              </a:rPr>
              <a:t>Calcoli con i decimali che approssimano i radicali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57FA5F0-301F-9545-A5C0-FB147BC28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64" y="3114387"/>
            <a:ext cx="6685170" cy="1310310"/>
          </a:xfrm>
          <a:prstGeom prst="rect">
            <a:avLst/>
          </a:prstGeom>
          <a:solidFill>
            <a:srgbClr val="FFF9CB"/>
          </a:solidFill>
          <a:ln w="28575">
            <a:solidFill>
              <a:srgbClr val="FF0000"/>
            </a:solidFill>
          </a:ln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0E0A040E-D702-E440-85BF-842DCD675ED3}"/>
              </a:ext>
            </a:extLst>
          </p:cNvPr>
          <p:cNvSpPr/>
          <p:nvPr/>
        </p:nvSpPr>
        <p:spPr>
          <a:xfrm>
            <a:off x="8023123" y="3597556"/>
            <a:ext cx="794169" cy="3739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5CFAB52D-F8EB-CC41-BA34-7EB9DFD7D616}"/>
              </a:ext>
            </a:extLst>
          </p:cNvPr>
          <p:cNvSpPr/>
          <p:nvPr/>
        </p:nvSpPr>
        <p:spPr>
          <a:xfrm>
            <a:off x="4252348" y="3971484"/>
            <a:ext cx="893891" cy="427306"/>
          </a:xfrm>
          <a:prstGeom prst="ellipse">
            <a:avLst/>
          </a:prstGeom>
          <a:noFill/>
          <a:ln>
            <a:solidFill>
              <a:srgbClr val="3A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00FF"/>
              </a:solidFill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6FC20102-2CFF-1D48-BCBD-9503B854C935}"/>
              </a:ext>
            </a:extLst>
          </p:cNvPr>
          <p:cNvCxnSpPr>
            <a:cxnSpLocks/>
          </p:cNvCxnSpPr>
          <p:nvPr/>
        </p:nvCxnSpPr>
        <p:spPr>
          <a:xfrm flipH="1" flipV="1">
            <a:off x="4712092" y="4370033"/>
            <a:ext cx="850457" cy="1101619"/>
          </a:xfrm>
          <a:prstGeom prst="line">
            <a:avLst/>
          </a:prstGeom>
          <a:ln w="38100">
            <a:solidFill>
              <a:srgbClr val="3A7B5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5444B08B-3295-E94F-A4F2-C012E0BB522E}"/>
              </a:ext>
            </a:extLst>
          </p:cNvPr>
          <p:cNvCxnSpPr>
            <a:cxnSpLocks/>
          </p:cNvCxnSpPr>
          <p:nvPr/>
        </p:nvCxnSpPr>
        <p:spPr>
          <a:xfrm flipV="1">
            <a:off x="7378057" y="3960073"/>
            <a:ext cx="1042110" cy="1511579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D7973F6-4A4A-1E45-AD32-7461C45443E8}"/>
              </a:ext>
            </a:extLst>
          </p:cNvPr>
          <p:cNvSpPr txBox="1"/>
          <p:nvPr/>
        </p:nvSpPr>
        <p:spPr>
          <a:xfrm>
            <a:off x="2504766" y="5219499"/>
            <a:ext cx="6300123" cy="830997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DE</a:t>
            </a:r>
            <a:r>
              <a:rPr lang="it-IT" sz="2400" b="1" baseline="30000" dirty="0">
                <a:solidFill>
                  <a:srgbClr val="0000FF"/>
                </a:solidFill>
              </a:rPr>
              <a:t>2</a:t>
            </a:r>
            <a:r>
              <a:rPr lang="it-IT" sz="2400" b="1" dirty="0">
                <a:solidFill>
                  <a:srgbClr val="0000FF"/>
                </a:solidFill>
              </a:rPr>
              <a:t> + EF</a:t>
            </a:r>
            <a:r>
              <a:rPr lang="it-IT" sz="2400" b="1" baseline="30000" dirty="0">
                <a:solidFill>
                  <a:srgbClr val="0000FF"/>
                </a:solidFill>
              </a:rPr>
              <a:t>2</a:t>
            </a:r>
            <a:r>
              <a:rPr lang="it-IT" sz="2400" b="1" dirty="0">
                <a:solidFill>
                  <a:srgbClr val="0000FF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&lt;</a:t>
            </a:r>
            <a:r>
              <a:rPr lang="it-IT" sz="2400" b="1" dirty="0">
                <a:solidFill>
                  <a:srgbClr val="0000FF"/>
                </a:solidFill>
              </a:rPr>
              <a:t> DF</a:t>
            </a:r>
            <a:r>
              <a:rPr lang="it-IT" sz="2400" b="1" baseline="30000" dirty="0">
                <a:solidFill>
                  <a:srgbClr val="0000FF"/>
                </a:solidFill>
              </a:rPr>
              <a:t>2</a:t>
            </a:r>
          </a:p>
          <a:p>
            <a:r>
              <a:rPr lang="it-IT" sz="2400" b="1" dirty="0">
                <a:solidFill>
                  <a:srgbClr val="0000FF"/>
                </a:solidFill>
              </a:rPr>
              <a:t>Perciò EDF </a:t>
            </a:r>
            <a:r>
              <a:rPr lang="it-IT" sz="2400" b="1" dirty="0">
                <a:solidFill>
                  <a:srgbClr val="FF0000"/>
                </a:solidFill>
              </a:rPr>
              <a:t>NON</a:t>
            </a:r>
            <a:r>
              <a:rPr lang="it-IT" sz="2400" b="1" dirty="0">
                <a:solidFill>
                  <a:srgbClr val="0000FF"/>
                </a:solidFill>
              </a:rPr>
              <a:t> è un triangolo rettangolo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E9C015B-0DC8-0E45-8BCE-BA38A9C62092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4126915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914245" y="273423"/>
            <a:ext cx="10970866" cy="11441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188084" y="428336"/>
            <a:ext cx="8629208" cy="6595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endParaRPr lang="it-IT" sz="3200" spc="-2" dirty="0">
              <a:latin typeface="Arial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C38A546-B8B2-4248-A8AE-8C3382345737}"/>
              </a:ext>
            </a:extLst>
          </p:cNvPr>
          <p:cNvSpPr/>
          <p:nvPr/>
        </p:nvSpPr>
        <p:spPr>
          <a:xfrm>
            <a:off x="410991" y="310921"/>
            <a:ext cx="8183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1045">
              <a:spcBef>
                <a:spcPts val="1714"/>
              </a:spcBef>
              <a:buClr>
                <a:srgbClr val="000000"/>
              </a:buClr>
              <a:buSzPct val="45000"/>
            </a:pPr>
            <a:r>
              <a:rPr lang="it-IT" sz="3200" b="1" spc="-2" dirty="0">
                <a:solidFill>
                  <a:srgbClr val="FF0000"/>
                </a:solidFill>
              </a:rPr>
              <a:t>Calcoli approssimati e area del triangolo</a:t>
            </a:r>
            <a:endParaRPr lang="it-IT" sz="3200" spc="-2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2DB40A-919C-2E4D-9156-4EA955B8E367}"/>
              </a:ext>
            </a:extLst>
          </p:cNvPr>
          <p:cNvSpPr txBox="1"/>
          <p:nvPr/>
        </p:nvSpPr>
        <p:spPr>
          <a:xfrm>
            <a:off x="391337" y="895696"/>
            <a:ext cx="8425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EDF </a:t>
            </a:r>
            <a:r>
              <a:rPr lang="it-IT" sz="2400" b="1" dirty="0">
                <a:solidFill>
                  <a:srgbClr val="FF0000"/>
                </a:solidFill>
              </a:rPr>
              <a:t>NON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rgbClr val="0000FF"/>
                </a:solidFill>
              </a:rPr>
              <a:t>risulta un triangolo rettangolo</a:t>
            </a:r>
            <a:r>
              <a:rPr lang="it-IT" sz="2400" b="1" dirty="0"/>
              <a:t>, </a:t>
            </a:r>
            <a:r>
              <a:rPr lang="it-IT" sz="2400" b="1" dirty="0">
                <a:solidFill>
                  <a:srgbClr val="0000FF"/>
                </a:solidFill>
              </a:rPr>
              <a:t>perciò </a:t>
            </a:r>
            <a:r>
              <a:rPr lang="it-IT" sz="2400" b="1" dirty="0">
                <a:solidFill>
                  <a:srgbClr val="FF0000"/>
                </a:solidFill>
              </a:rPr>
              <a:t>NON</a:t>
            </a:r>
            <a:r>
              <a:rPr lang="it-IT" sz="2400" b="1" dirty="0"/>
              <a:t> </a:t>
            </a:r>
            <a:r>
              <a:rPr lang="it-IT" sz="2400" b="1" dirty="0">
                <a:solidFill>
                  <a:srgbClr val="0000FF"/>
                </a:solidFill>
              </a:rPr>
              <a:t>posso calcolare l’area come prodotto dei lati ED e DF</a:t>
            </a:r>
            <a:r>
              <a:rPr lang="it-IT" sz="2400" b="1" dirty="0"/>
              <a:t>. Posso però calcolare l’area con una costruzione geometrica come quella illustrata qui sotto.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DBBAA5E-D301-2B44-B685-66493A174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7" y="2465356"/>
            <a:ext cx="7219505" cy="380459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7546174-8989-FA44-9325-7594313DB982}"/>
              </a:ext>
            </a:extLst>
          </p:cNvPr>
          <p:cNvSpPr/>
          <p:nvPr/>
        </p:nvSpPr>
        <p:spPr>
          <a:xfrm>
            <a:off x="188084" y="6466091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435318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433242" y="500409"/>
            <a:ext cx="5925175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Riflessioni sui problemi risolti</a:t>
            </a:r>
            <a:endParaRPr lang="it-IT" sz="3200" b="1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5B1B0B-8C5A-8945-A9FF-6A92060CAF79}"/>
              </a:ext>
            </a:extLst>
          </p:cNvPr>
          <p:cNvSpPr txBox="1"/>
          <p:nvPr/>
        </p:nvSpPr>
        <p:spPr>
          <a:xfrm>
            <a:off x="592431" y="1711945"/>
            <a:ext cx="8055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Con le coordinate dei punti A, B e C sul piano cartesiano: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posso</a:t>
            </a:r>
            <a:r>
              <a:rPr lang="it-IT" sz="2400" b="1" dirty="0">
                <a:solidFill>
                  <a:srgbClr val="0000FF"/>
                </a:solidFill>
              </a:rPr>
              <a:t> </a:t>
            </a:r>
            <a:r>
              <a:rPr lang="it-IT" sz="2400" b="1" dirty="0">
                <a:solidFill>
                  <a:srgbClr val="FF0000"/>
                </a:solidFill>
              </a:rPr>
              <a:t>calcolare</a:t>
            </a:r>
            <a:r>
              <a:rPr lang="it-IT" sz="2400" b="1" dirty="0">
                <a:solidFill>
                  <a:srgbClr val="0000FF"/>
                </a:solidFill>
              </a:rPr>
              <a:t> </a:t>
            </a:r>
            <a:r>
              <a:rPr lang="it-IT" sz="2400" b="1" dirty="0"/>
              <a:t>le lunghezze di AB, BC, AC invece di usare il righello;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posso </a:t>
            </a:r>
            <a:r>
              <a:rPr lang="it-IT" sz="2400" b="1" dirty="0">
                <a:solidFill>
                  <a:srgbClr val="FF0000"/>
                </a:solidFill>
              </a:rPr>
              <a:t>verificare con calcoli </a:t>
            </a:r>
            <a:r>
              <a:rPr lang="it-IT" sz="2400" b="1" dirty="0"/>
              <a:t>se il triangolo ABC è rettangolo;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posso </a:t>
            </a:r>
            <a:r>
              <a:rPr lang="it-IT" sz="2400" b="1" dirty="0">
                <a:solidFill>
                  <a:srgbClr val="FF0000"/>
                </a:solidFill>
              </a:rPr>
              <a:t>calcolare</a:t>
            </a:r>
            <a:r>
              <a:rPr lang="it-IT" sz="2400" b="1" dirty="0"/>
              <a:t> perimetro e area di figure; 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03DC1E-A97E-B146-A602-F72A5C071240}"/>
              </a:ext>
            </a:extLst>
          </p:cNvPr>
          <p:cNvSpPr txBox="1"/>
          <p:nvPr/>
        </p:nvSpPr>
        <p:spPr>
          <a:xfrm>
            <a:off x="383959" y="4786144"/>
            <a:ext cx="8140109" cy="954107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FF"/>
                </a:solidFill>
              </a:rPr>
              <a:t>I calcoli affiancano, ma possono anche sostituire, misure e costruzioni geometriche.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0D27DA29-E0FB-8A45-A3BC-78FC5A7E1EBF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157534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074297" y="343654"/>
            <a:ext cx="4632971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‘geometria analitica’</a:t>
            </a:r>
            <a:endParaRPr lang="it-IT" sz="3200" b="1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FE498F-FD1A-1D4A-9549-9B55D5212F90}"/>
              </a:ext>
            </a:extLst>
          </p:cNvPr>
          <p:cNvSpPr txBox="1"/>
          <p:nvPr/>
        </p:nvSpPr>
        <p:spPr>
          <a:xfrm>
            <a:off x="715778" y="1446035"/>
            <a:ext cx="7580671" cy="954107"/>
          </a:xfrm>
          <a:prstGeom prst="rect">
            <a:avLst/>
          </a:prstGeom>
          <a:solidFill>
            <a:srgbClr val="FFFBE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Il nome ‘Geometria analitica’ vuol dire proprio ‘Geometria studiata con i calcoli’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A57DF9-3E58-A940-85AE-9E235294E4E0}"/>
              </a:ext>
            </a:extLst>
          </p:cNvPr>
          <p:cNvSpPr txBox="1"/>
          <p:nvPr/>
        </p:nvSpPr>
        <p:spPr>
          <a:xfrm>
            <a:off x="434716" y="2880890"/>
            <a:ext cx="5125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E, secondo le intenzioni di Cartesio, i metodi della geometria analitica armonizzano la geometria di Euclide e l’algebra rinascimentale.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32EFC9E-799B-5849-BD28-492A797239FC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2F267DE-85A4-4042-A162-D541B61CD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252" y="2797169"/>
            <a:ext cx="2339198" cy="35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39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203427" y="693170"/>
            <a:ext cx="6157071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Cartesio parla del suo ‘Metodo’</a:t>
            </a:r>
            <a:endParaRPr lang="it-IT" sz="3200" b="1" spc="-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460289F-CEF8-6147-A777-0568ACB6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0" y="1669575"/>
            <a:ext cx="7689273" cy="4023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98F353D-77B7-8144-88A8-267FA882FB6F}"/>
              </a:ext>
            </a:extLst>
          </p:cNvPr>
          <p:cNvSpPr txBox="1"/>
          <p:nvPr/>
        </p:nvSpPr>
        <p:spPr>
          <a:xfrm>
            <a:off x="831272" y="6002473"/>
            <a:ext cx="505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it-IT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Descartes: ‘Discorso sul metodo’ , 1637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C8B9566-753C-3848-AEAB-36048B20CB6B}"/>
              </a:ext>
            </a:extLst>
          </p:cNvPr>
          <p:cNvSpPr/>
          <p:nvPr/>
        </p:nvSpPr>
        <p:spPr>
          <a:xfrm>
            <a:off x="6540484" y="6389742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1389139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23161" y="175976"/>
            <a:ext cx="8420839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386" b="1" spc="-2" dirty="0">
                <a:solidFill>
                  <a:srgbClr val="FF0000"/>
                </a:solidFill>
                <a:latin typeface="Arial"/>
              </a:rPr>
              <a:t>    Distanza fra due punti in geometria</a:t>
            </a:r>
            <a:endParaRPr lang="it-IT" sz="3386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8309CA-5868-8D41-94D6-F76EA7CFBDE6}"/>
              </a:ext>
            </a:extLst>
          </p:cNvPr>
          <p:cNvSpPr txBox="1"/>
          <p:nvPr/>
        </p:nvSpPr>
        <p:spPr>
          <a:xfrm>
            <a:off x="1662113" y="1094720"/>
            <a:ext cx="6227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In geometria misuro con il righello la lunghezza del segmento AB.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6CDAFDE-4AD7-3747-AA5F-CA79BAA43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82"/>
          <a:stretch/>
        </p:blipFill>
        <p:spPr>
          <a:xfrm>
            <a:off x="2128212" y="2726816"/>
            <a:ext cx="5022486" cy="145842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5D390C-5CD7-9D4E-ACCD-BA6068F14A12}"/>
              </a:ext>
            </a:extLst>
          </p:cNvPr>
          <p:cNvSpPr txBox="1"/>
          <p:nvPr/>
        </p:nvSpPr>
        <p:spPr>
          <a:xfrm>
            <a:off x="809468" y="4565536"/>
            <a:ext cx="7659975" cy="1723549"/>
          </a:xfrm>
          <a:prstGeom prst="rect">
            <a:avLst/>
          </a:prstGeom>
          <a:solidFill>
            <a:srgbClr val="FFFBEF"/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/>
              <a:t>Il segmento AB è lungo 6 cm. </a:t>
            </a:r>
          </a:p>
          <a:p>
            <a:r>
              <a:rPr lang="it-IT" sz="2400" b="1" dirty="0"/>
              <a:t>1 centimetro è contenuto 6 volte nel segmento AB.</a:t>
            </a:r>
          </a:p>
          <a:p>
            <a:r>
              <a:rPr lang="it-IT" sz="2400" b="1" dirty="0"/>
              <a:t>Vale 6 la distanza tra A e B, misurata in centimetri.</a:t>
            </a:r>
          </a:p>
          <a:p>
            <a:endParaRPr lang="it-IT" sz="800" b="1" dirty="0"/>
          </a:p>
          <a:p>
            <a:r>
              <a:rPr lang="it-IT" sz="2400" b="1" dirty="0">
                <a:solidFill>
                  <a:srgbClr val="0000FF"/>
                </a:solidFill>
              </a:rPr>
              <a:t>La distanza AB è un numero reale positivo.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E68922-6981-F84C-AA19-DB29D69D4493}"/>
              </a:ext>
            </a:extLst>
          </p:cNvPr>
          <p:cNvSpPr txBox="1"/>
          <p:nvPr/>
        </p:nvSpPr>
        <p:spPr>
          <a:xfrm>
            <a:off x="3932004" y="2186011"/>
            <a:ext cx="1688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ESEMPIO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C952D93-900F-F944-A770-A34D96B8902A}"/>
              </a:ext>
            </a:extLst>
          </p:cNvPr>
          <p:cNvSpPr/>
          <p:nvPr/>
        </p:nvSpPr>
        <p:spPr>
          <a:xfrm>
            <a:off x="159474" y="6492137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2B0F74-0D0E-AB42-9680-0EECDDA5E8D4}"/>
              </a:ext>
            </a:extLst>
          </p:cNvPr>
          <p:cNvSpPr txBox="1"/>
          <p:nvPr/>
        </p:nvSpPr>
        <p:spPr>
          <a:xfrm>
            <a:off x="2639171" y="5796171"/>
            <a:ext cx="3865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Video</a:t>
            </a:r>
          </a:p>
          <a:p>
            <a:pPr algn="ctr"/>
            <a:r>
              <a:rPr lang="it-IT" sz="2000" b="1" dirty="0"/>
              <a:t>Distanza AB su retta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B68F2E5-E083-D64D-8061-C2BCFCD366B3}"/>
              </a:ext>
            </a:extLst>
          </p:cNvPr>
          <p:cNvSpPr/>
          <p:nvPr/>
        </p:nvSpPr>
        <p:spPr>
          <a:xfrm>
            <a:off x="257552" y="6504057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  <p:pic>
        <p:nvPicPr>
          <p:cNvPr id="5" name="GeAnA2Video1.mp4">
            <a:hlinkClick r:id="" action="ppaction://media"/>
            <a:extLst>
              <a:ext uri="{FF2B5EF4-FFF2-40B4-BE49-F238E27FC236}">
                <a16:creationId xmlns:a16="http://schemas.microsoft.com/office/drawing/2014/main" id="{8356A441-8050-4A45-AB18-D86B1D91B36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34918" y="0"/>
            <a:ext cx="8420839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Distanza fra due punti sulla retta dei numeri </a:t>
            </a:r>
            <a:endParaRPr lang="it-IT" sz="3200" spc="-2" dirty="0">
              <a:latin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0AE0FA-3174-3F4F-BCB6-5533D211D69D}"/>
              </a:ext>
            </a:extLst>
          </p:cNvPr>
          <p:cNvSpPr txBox="1"/>
          <p:nvPr/>
        </p:nvSpPr>
        <p:spPr>
          <a:xfrm>
            <a:off x="1953705" y="887899"/>
            <a:ext cx="5111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Conclusione tratta dal video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E54BD11-A081-B643-BB14-55B788FE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1" y="1626394"/>
            <a:ext cx="8512576" cy="3080518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BC309E-F17E-1D46-A402-95F78EA40700}"/>
              </a:ext>
            </a:extLst>
          </p:cNvPr>
          <p:cNvSpPr txBox="1"/>
          <p:nvPr/>
        </p:nvSpPr>
        <p:spPr>
          <a:xfrm>
            <a:off x="1255426" y="5141626"/>
            <a:ext cx="2765686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Numero corrispondente ad 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9D7FD3-70CA-3B4C-803F-62F9AF226DC4}"/>
              </a:ext>
            </a:extLst>
          </p:cNvPr>
          <p:cNvSpPr txBox="1"/>
          <p:nvPr/>
        </p:nvSpPr>
        <p:spPr>
          <a:xfrm>
            <a:off x="5361481" y="5141626"/>
            <a:ext cx="2765686" cy="70788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Numero corrispondente a B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0A1A4F26-161A-A447-9E53-B1507B5C5358}"/>
              </a:ext>
            </a:extLst>
          </p:cNvPr>
          <p:cNvCxnSpPr>
            <a:cxnSpLocks/>
          </p:cNvCxnSpPr>
          <p:nvPr/>
        </p:nvCxnSpPr>
        <p:spPr>
          <a:xfrm flipV="1">
            <a:off x="2638269" y="4385977"/>
            <a:ext cx="134911" cy="755649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C30E112C-554F-C344-89E4-7E2045373F88}"/>
              </a:ext>
            </a:extLst>
          </p:cNvPr>
          <p:cNvCxnSpPr>
            <a:cxnSpLocks/>
          </p:cNvCxnSpPr>
          <p:nvPr/>
        </p:nvCxnSpPr>
        <p:spPr>
          <a:xfrm flipV="1">
            <a:off x="6910466" y="4364845"/>
            <a:ext cx="154885" cy="776781"/>
          </a:xfrm>
          <a:prstGeom prst="line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19737048-A3FB-D643-BBBB-258B5762B4F8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292241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97066" y="99167"/>
            <a:ext cx="8420839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Distanza fra due punti sulla retta dei numeri </a:t>
            </a:r>
            <a:endParaRPr lang="it-IT" sz="3200" spc="-2" dirty="0">
              <a:latin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694D2A-4432-C149-AA4D-50A6266E2758}"/>
              </a:ext>
            </a:extLst>
          </p:cNvPr>
          <p:cNvSpPr txBox="1"/>
          <p:nvPr/>
        </p:nvSpPr>
        <p:spPr>
          <a:xfrm>
            <a:off x="671919" y="1075572"/>
            <a:ext cx="4958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Se ‘dimentico’ la condizione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2EC051-1877-FE4F-94A9-89B951124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34" y="1075572"/>
            <a:ext cx="2523444" cy="47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BDEE1CD-F435-0B4D-8D81-00D1CF63E505}"/>
                  </a:ext>
                </a:extLst>
              </p:cNvPr>
              <p:cNvSpPr txBox="1"/>
              <p:nvPr/>
            </p:nvSpPr>
            <p:spPr>
              <a:xfrm>
                <a:off x="380576" y="4865217"/>
                <a:ext cx="7968945" cy="954107"/>
              </a:xfrm>
              <a:prstGeom prst="rect">
                <a:avLst/>
              </a:prstGeom>
              <a:solidFill>
                <a:srgbClr val="FFFBEF"/>
              </a:solidFill>
              <a:ln w="254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/>
                  <a:t>Ho scritto una </a:t>
                </a:r>
                <a:r>
                  <a:rPr lang="it-IT" sz="2800" b="1" dirty="0">
                    <a:solidFill>
                      <a:srgbClr val="FF0000"/>
                    </a:solidFill>
                  </a:rPr>
                  <a:t>formula errata</a:t>
                </a:r>
                <a:r>
                  <a:rPr lang="it-IT" sz="2800" b="1" dirty="0"/>
                  <a:t>: il numero negativo </a:t>
                </a:r>
                <a14:m>
                  <m:oMath xmlns:m="http://schemas.openxmlformats.org/officeDocument/2006/math">
                    <m:r>
                      <a:rPr lang="it-IT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2800" b="1" dirty="0">
                    <a:solidFill>
                      <a:srgbClr val="FF0000"/>
                    </a:solidFill>
                  </a:rPr>
                  <a:t>6 </a:t>
                </a:r>
                <a:r>
                  <a:rPr lang="it-IT" sz="2800" b="1" dirty="0"/>
                  <a:t>è l’opposto della distanza 6.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BDEE1CD-F435-0B4D-8D81-00D1CF63E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76" y="4865217"/>
                <a:ext cx="7968945" cy="954107"/>
              </a:xfrm>
              <a:prstGeom prst="rect">
                <a:avLst/>
              </a:prstGeom>
              <a:blipFill>
                <a:blip r:embed="rId3"/>
                <a:stretch>
                  <a:fillRect t="-5128" b="-14103"/>
                </a:stretch>
              </a:blipFill>
              <a:ln w="254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magine 13">
            <a:extLst>
              <a:ext uri="{FF2B5EF4-FFF2-40B4-BE49-F238E27FC236}">
                <a16:creationId xmlns:a16="http://schemas.microsoft.com/office/drawing/2014/main" id="{821EED25-8D9B-CE4C-A6AE-2C9DE6FE0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76" y="1672535"/>
            <a:ext cx="8337329" cy="294609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FC06E1DB-C234-8340-A3E8-3B12A3331F82}"/>
              </a:ext>
            </a:extLst>
          </p:cNvPr>
          <p:cNvSpPr/>
          <p:nvPr/>
        </p:nvSpPr>
        <p:spPr>
          <a:xfrm>
            <a:off x="201677" y="6345932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59711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40850" y="127774"/>
            <a:ext cx="8420839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"/>
              </a:rPr>
              <a:t>Distanza fra due punti con valore assoluto</a:t>
            </a:r>
            <a:endParaRPr lang="it-IT" sz="3200" spc="-2" dirty="0">
              <a:latin typeface="Arial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694D2A-4432-C149-AA4D-50A6266E2758}"/>
              </a:ext>
            </a:extLst>
          </p:cNvPr>
          <p:cNvSpPr txBox="1"/>
          <p:nvPr/>
        </p:nvSpPr>
        <p:spPr>
          <a:xfrm>
            <a:off x="2890240" y="919023"/>
            <a:ext cx="323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0000FF"/>
                </a:solidFill>
              </a:rPr>
              <a:t>Formula errata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BDEE1CD-F435-0B4D-8D81-00D1CF63E505}"/>
                  </a:ext>
                </a:extLst>
              </p:cNvPr>
              <p:cNvSpPr txBox="1"/>
              <p:nvPr/>
            </p:nvSpPr>
            <p:spPr>
              <a:xfrm>
                <a:off x="827006" y="2211625"/>
                <a:ext cx="7585768" cy="461665"/>
              </a:xfrm>
              <a:prstGeom prst="rect">
                <a:avLst/>
              </a:prstGeom>
              <a:solidFill>
                <a:srgbClr val="FFF9CB"/>
              </a:solidFill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/>
                  <a:t>Il numero negativo </a:t>
                </a:r>
                <a14:m>
                  <m:oMath xmlns:m="http://schemas.openxmlformats.org/officeDocument/2006/math">
                    <m:r>
                      <a:rPr lang="it-IT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sz="2400" b="1" dirty="0">
                    <a:solidFill>
                      <a:srgbClr val="FF0000"/>
                    </a:solidFill>
                  </a:rPr>
                  <a:t>6 </a:t>
                </a:r>
                <a:r>
                  <a:rPr lang="it-IT" sz="2400" b="1" dirty="0"/>
                  <a:t>è l’opposto della distanza 6.</a:t>
                </a: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BDEE1CD-F435-0B4D-8D81-00D1CF63E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06" y="2211625"/>
                <a:ext cx="7585768" cy="461665"/>
              </a:xfrm>
              <a:prstGeom prst="rect">
                <a:avLst/>
              </a:prstGeom>
              <a:blipFill>
                <a:blip r:embed="rId2"/>
                <a:stretch>
                  <a:fillRect l="-1171" t="-8108" b="-2702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E01BC2AF-1642-1940-BFDB-95AE7C80DA73}"/>
              </a:ext>
            </a:extLst>
          </p:cNvPr>
          <p:cNvSpPr txBox="1"/>
          <p:nvPr/>
        </p:nvSpPr>
        <p:spPr>
          <a:xfrm>
            <a:off x="805656" y="2839022"/>
            <a:ext cx="7607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</a:rPr>
              <a:t>Per correggere l’errore ricordo |x|, che è il </a:t>
            </a:r>
            <a:r>
              <a:rPr lang="it-IT" sz="2400" b="1" i="1" dirty="0">
                <a:solidFill>
                  <a:srgbClr val="0000FF"/>
                </a:solidFill>
              </a:rPr>
              <a:t>modulo</a:t>
            </a:r>
            <a:r>
              <a:rPr lang="it-IT" sz="2400" b="1" dirty="0">
                <a:solidFill>
                  <a:srgbClr val="0000FF"/>
                </a:solidFill>
              </a:rPr>
              <a:t> (o </a:t>
            </a:r>
            <a:r>
              <a:rPr lang="it-IT" sz="2400" b="1" i="1" dirty="0">
                <a:solidFill>
                  <a:srgbClr val="0000FF"/>
                </a:solidFill>
              </a:rPr>
              <a:t>valore assoluto</a:t>
            </a:r>
            <a:r>
              <a:rPr lang="it-IT" sz="2400" b="1" dirty="0">
                <a:solidFill>
                  <a:srgbClr val="0000FF"/>
                </a:solidFill>
              </a:rPr>
              <a:t>) di un qualunque numero </a:t>
            </a:r>
            <a:r>
              <a:rPr lang="it-IT" sz="2400" b="1" i="1" dirty="0">
                <a:solidFill>
                  <a:srgbClr val="0000FF"/>
                </a:solidFill>
              </a:rPr>
              <a:t>x</a:t>
            </a:r>
            <a:r>
              <a:rPr lang="it-IT" sz="2400" b="1" dirty="0">
                <a:solidFill>
                  <a:srgbClr val="0000FF"/>
                </a:solidFill>
              </a:rPr>
              <a:t>: </a:t>
            </a:r>
            <a:r>
              <a:rPr lang="it-IT" sz="2400" b="1" dirty="0"/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A79BD80-59BB-9444-A02A-882589ECD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6" t="4027" r="3161" b="6299"/>
          <a:stretch/>
        </p:blipFill>
        <p:spPr>
          <a:xfrm>
            <a:off x="3024074" y="3770793"/>
            <a:ext cx="2966821" cy="11963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D8BA5B6-3B51-2A48-BEA2-F94637C83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7" b="21283"/>
          <a:stretch/>
        </p:blipFill>
        <p:spPr>
          <a:xfrm>
            <a:off x="2206890" y="1551768"/>
            <a:ext cx="4826000" cy="45720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995298A-7BFD-2A4C-AB3E-8D75069C0D4F}"/>
              </a:ext>
            </a:extLst>
          </p:cNvPr>
          <p:cNvSpPr txBox="1"/>
          <p:nvPr/>
        </p:nvSpPr>
        <p:spPr>
          <a:xfrm>
            <a:off x="827006" y="5067896"/>
            <a:ext cx="683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Ora scrivo la formula corretta: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DD4B82AC-D367-5C4E-ACD3-C2BA37B8DD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7" b="18320"/>
          <a:stretch/>
        </p:blipFill>
        <p:spPr>
          <a:xfrm>
            <a:off x="1055472" y="5691890"/>
            <a:ext cx="6904021" cy="5155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309AB4C8-D094-7D4A-80F1-E89EB31DC637}"/>
              </a:ext>
            </a:extLst>
          </p:cNvPr>
          <p:cNvSpPr/>
          <p:nvPr/>
        </p:nvSpPr>
        <p:spPr>
          <a:xfrm>
            <a:off x="201677" y="6389759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3490333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227113" y="-16467"/>
            <a:ext cx="8676453" cy="9764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it-IT" sz="3200" b="1" spc="-2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Calcolo la distanza fra due punti sulla retta dei numeri </a:t>
            </a:r>
            <a:endParaRPr lang="it-IT" sz="3200" b="1" spc="-2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694D2A-4432-C149-AA4D-50A6266E2758}"/>
              </a:ext>
            </a:extLst>
          </p:cNvPr>
          <p:cNvSpPr txBox="1"/>
          <p:nvPr/>
        </p:nvSpPr>
        <p:spPr>
          <a:xfrm>
            <a:off x="351178" y="899747"/>
            <a:ext cx="81782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b="1" dirty="0"/>
              <a:t>Arrivo così a due procedimenti che posso ripetere per  calcolare la distanza tra due punti A e B sulla retta dei numeri</a:t>
            </a:r>
            <a:r>
              <a:rPr lang="it-IT" sz="2600" b="1" dirty="0">
                <a:solidFill>
                  <a:srgbClr val="0000FF"/>
                </a:solidFill>
              </a:rPr>
              <a:t>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5D3C4E2-D690-A241-905B-36D06D0EB597}"/>
              </a:ext>
            </a:extLst>
          </p:cNvPr>
          <p:cNvSpPr txBox="1"/>
          <p:nvPr/>
        </p:nvSpPr>
        <p:spPr>
          <a:xfrm>
            <a:off x="297066" y="3895184"/>
            <a:ext cx="3329768" cy="369332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Numero corrispondente ad 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0CAD81-3760-1F46-AE98-39706CBDFA0E}"/>
              </a:ext>
            </a:extLst>
          </p:cNvPr>
          <p:cNvSpPr txBox="1"/>
          <p:nvPr/>
        </p:nvSpPr>
        <p:spPr>
          <a:xfrm>
            <a:off x="5112183" y="3895184"/>
            <a:ext cx="3255216" cy="369332"/>
          </a:xfrm>
          <a:prstGeom prst="rect">
            <a:avLst/>
          </a:prstGeom>
          <a:noFill/>
          <a:ln w="349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Numero corrispondente a B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B56E286-0D7E-0C40-AFC6-9F52B052FD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5" b="12182"/>
          <a:stretch/>
        </p:blipFill>
        <p:spPr>
          <a:xfrm>
            <a:off x="297066" y="2299528"/>
            <a:ext cx="7912100" cy="1280160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81A32F74-4A8B-9D4F-9D5C-D78C05DB384D}"/>
              </a:ext>
            </a:extLst>
          </p:cNvPr>
          <p:cNvCxnSpPr>
            <a:cxnSpLocks/>
          </p:cNvCxnSpPr>
          <p:nvPr/>
        </p:nvCxnSpPr>
        <p:spPr>
          <a:xfrm flipV="1">
            <a:off x="2208849" y="3362238"/>
            <a:ext cx="991551" cy="532946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2AF01BA9-6644-2D4A-8449-B6D46FD06372}"/>
              </a:ext>
            </a:extLst>
          </p:cNvPr>
          <p:cNvCxnSpPr>
            <a:cxnSpLocks/>
          </p:cNvCxnSpPr>
          <p:nvPr/>
        </p:nvCxnSpPr>
        <p:spPr>
          <a:xfrm flipH="1" flipV="1">
            <a:off x="6436825" y="3362238"/>
            <a:ext cx="817415" cy="546136"/>
          </a:xfrm>
          <a:prstGeom prst="line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D106759-8B80-0B40-9D02-D427DD90D53E}"/>
              </a:ext>
            </a:extLst>
          </p:cNvPr>
          <p:cNvSpPr txBox="1"/>
          <p:nvPr/>
        </p:nvSpPr>
        <p:spPr>
          <a:xfrm>
            <a:off x="6080063" y="5051630"/>
            <a:ext cx="1684842" cy="523220"/>
          </a:xfrm>
          <a:prstGeom prst="rect">
            <a:avLst/>
          </a:prstGeom>
          <a:solidFill>
            <a:srgbClr val="FFFBE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Oppure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78437585-DB0F-2247-ACBB-8D290E8530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/>
          <a:stretch/>
        </p:blipFill>
        <p:spPr>
          <a:xfrm>
            <a:off x="4831021" y="5967291"/>
            <a:ext cx="3948482" cy="684871"/>
          </a:xfrm>
          <a:prstGeom prst="rect">
            <a:avLst/>
          </a:prstGeom>
          <a:ln w="28575">
            <a:solidFill>
              <a:srgbClr val="0000FF"/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12B9AE8-AA67-9E48-A555-F53B8DB824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29"/>
          <a:stretch/>
        </p:blipFill>
        <p:spPr>
          <a:xfrm>
            <a:off x="297066" y="4665153"/>
            <a:ext cx="5093100" cy="98714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4BBEBDF9-768B-8E46-AC4E-F5A51F82EE6D}"/>
              </a:ext>
            </a:extLst>
          </p:cNvPr>
          <p:cNvSpPr/>
          <p:nvPr/>
        </p:nvSpPr>
        <p:spPr>
          <a:xfrm>
            <a:off x="201677" y="6330434"/>
            <a:ext cx="21659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i="1" dirty="0"/>
              <a:t>Bruna Cavallaro 2020</a:t>
            </a:r>
          </a:p>
        </p:txBody>
      </p:sp>
    </p:spTree>
    <p:extLst>
      <p:ext uri="{BB962C8B-B14F-4D97-AF65-F5344CB8AC3E}">
        <p14:creationId xmlns:p14="http://schemas.microsoft.com/office/powerpoint/2010/main" val="55217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8786</TotalTime>
  <Words>1110</Words>
  <Application>Microsoft Macintosh PowerPoint</Application>
  <PresentationFormat>Presentazione su schermo (4:3)</PresentationFormat>
  <Paragraphs>178</Paragraphs>
  <Slides>37</Slides>
  <Notes>3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37</vt:i4>
      </vt:variant>
    </vt:vector>
  </HeadingPairs>
  <TitlesOfParts>
    <vt:vector size="47" baseType="lpstr">
      <vt:lpstr>Microsoft YaHei</vt:lpstr>
      <vt:lpstr>Arial</vt:lpstr>
      <vt:lpstr>Arial Narrow</vt:lpstr>
      <vt:lpstr>Calibri</vt:lpstr>
      <vt:lpstr>Cambria Math</vt:lpstr>
      <vt:lpstr>DejaVu Sans</vt:lpstr>
      <vt:lpstr>Symbol</vt:lpstr>
      <vt:lpstr>Wingdings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/>
  <dc:description/>
  <cp:lastModifiedBy>Microsoft Office User</cp:lastModifiedBy>
  <cp:revision>166</cp:revision>
  <dcterms:created xsi:type="dcterms:W3CDTF">2020-05-09T17:11:19Z</dcterms:created>
  <dcterms:modified xsi:type="dcterms:W3CDTF">2023-09-13T08:16:32Z</dcterms:modified>
  <dc:language>it-IT</dc:language>
</cp:coreProperties>
</file>