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6" r:id="rId2"/>
    <p:sldId id="349" r:id="rId3"/>
    <p:sldId id="376" r:id="rId4"/>
    <p:sldId id="385" r:id="rId5"/>
    <p:sldId id="356" r:id="rId6"/>
    <p:sldId id="384" r:id="rId7"/>
    <p:sldId id="402" r:id="rId8"/>
    <p:sldId id="416" r:id="rId9"/>
    <p:sldId id="383" r:id="rId10"/>
    <p:sldId id="417" r:id="rId11"/>
    <p:sldId id="386" r:id="rId12"/>
    <p:sldId id="404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6" r:id="rId21"/>
    <p:sldId id="394" r:id="rId22"/>
    <p:sldId id="398" r:id="rId23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9EA"/>
    <a:srgbClr val="0000FF"/>
    <a:srgbClr val="F0F0F0"/>
    <a:srgbClr val="3A7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/>
    <p:restoredTop sz="94607"/>
  </p:normalViewPr>
  <p:slideViewPr>
    <p:cSldViewPr snapToGrid="0">
      <p:cViewPr varScale="1">
        <p:scale>
          <a:sx n="124" d="100"/>
          <a:sy n="124" d="100"/>
        </p:scale>
        <p:origin x="1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A19E2AD5-94F8-044C-88F4-6397D20E46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985F3B7-0982-604D-A49F-264E3F224B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0A0D1A7D-C4F1-EF45-95D0-87F913F8EB0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4FD03895-2167-0F40-886B-7DB437C9A9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6C6F90-05EA-A940-B0E1-146D7E347DB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CDA0F54-1627-CC40-976A-DCAE981E96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5E368590-8684-C847-9AAF-3C2B702587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it-IT" altLang="it-IT"/>
              <a:t>20/09/02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63E4C08-42ED-7C4B-B0A9-9E220B0F1E9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BF234503-AC88-C744-9324-28E51A15E8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7519502-1A1A-7646-B469-C0FFBBAFC5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06B942CC-DE3E-B940-8445-75AA76598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889829-C5AE-1E43-8DDD-E3B670CC34E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28BEBC-9321-104E-AA98-7C87788F66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F00DD94-1DEB-5D45-AD90-A0E90D62FFC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1B1463A6-2167-324C-8A23-2DADC310B7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9991092E-0086-274A-A885-CFA8DDB88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373008-7024-C24E-8FC0-1699C96F67CA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73F69C2B-33E4-D046-9081-A9B0B47771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B5FDEF6E-52DE-C847-9A92-394FAD76B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09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8161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84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6720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80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721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308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17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376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151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17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33D98AC-CDED-3242-86A6-E82A32AE28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320C62A-6186-0A48-A60B-D422AF3609A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5997350B-45B7-6A4B-898E-945D92E13F1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8CBC4148-824A-224B-A9B6-552D0283D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C2866C-5AAF-5247-86A2-00F2EF9BB069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CCC78B23-5D15-974B-9301-186B1D97D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6DE4435B-E77B-574B-8B12-EC78CB784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437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9718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22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07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591A219-3187-7241-81E4-5A98B87AB0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932DE5E-82D9-3847-BF6B-CD9A33B8ED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715CC4DA-CD05-D24B-BCF4-5DB5EB5BF1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B6C20BE0-3B40-C04D-8424-615E2F7C2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922DCE-B4F5-C545-9D82-6A7A29D50047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352A9A2-540D-194C-A231-141EC4AC0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5266E423-5D26-4C4F-B3AE-B4D85AE4B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591A219-3187-7241-81E4-5A98B87AB0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932DE5E-82D9-3847-BF6B-CD9A33B8ED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715CC4DA-CD05-D24B-BCF4-5DB5EB5BF1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B6C20BE0-3B40-C04D-8424-615E2F7C2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922DCE-B4F5-C545-9D82-6A7A29D50047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352A9A2-540D-194C-A231-141EC4AC0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5266E423-5D26-4C4F-B3AE-B4D85AE4B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05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DB2C2EA-AA94-7246-BDA6-7FA768D894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916A547-FCFD-4E42-B8BE-3658BA6539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7ED2918E-6024-2A49-A8C4-0A87CB1CB6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5E3F9784-7069-F74D-9B1A-679B79E22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53DECC-390E-8E47-BF70-F4BE90DFB600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22534" name="Rectangle 2">
            <a:extLst>
              <a:ext uri="{FF2B5EF4-FFF2-40B4-BE49-F238E27FC236}">
                <a16:creationId xmlns:a16="http://schemas.microsoft.com/office/drawing/2014/main" id="{579833D8-7CFB-8F46-B3EC-2CA4F06DF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26E30DE1-9938-6D4A-BAAF-3815156D1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DB2C2EA-AA94-7246-BDA6-7FA768D894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916A547-FCFD-4E42-B8BE-3658BA6539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7ED2918E-6024-2A49-A8C4-0A87CB1CB6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5E3F9784-7069-F74D-9B1A-679B79E222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53DECC-390E-8E47-BF70-F4BE90DFB600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22534" name="Rectangle 2">
            <a:extLst>
              <a:ext uri="{FF2B5EF4-FFF2-40B4-BE49-F238E27FC236}">
                <a16:creationId xmlns:a16="http://schemas.microsoft.com/office/drawing/2014/main" id="{579833D8-7CFB-8F46-B3EC-2CA4F06DFE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26E30DE1-9938-6D4A-BAAF-3815156D1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35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C5B6E82-336C-2944-A10E-A01F288406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1F76A86-8EBE-F44B-B515-28D6BBEE0B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39DCD180-9D9E-C447-9648-712DB15B08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9EAB33A1-4E53-154A-BB9F-93611F519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A84D05E-A5BE-FC49-BBAD-342E7B5294E3}" type="slidenum">
              <a:rPr lang="it-IT" altLang="it-IT" sz="1200"/>
              <a:pPr eaLnBrk="1" hangingPunct="1"/>
              <a:t>7</a:t>
            </a:fld>
            <a:endParaRPr lang="it-IT" altLang="it-IT" sz="1200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8EE12D19-A63B-AD44-A66C-4B7BF7F93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341F1B5F-C866-164D-94F4-4B25B7E26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045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19E7441-DD68-3E4E-B93F-EA5A10161C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BDC8306-1000-E74E-B961-E98D0EEFE8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E0CEB94E-47A1-3247-94D0-CCACFDA1F7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B4E5C8D7-ED4A-174E-B0FF-F36B86613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DE01F49-B76D-4749-B309-4330B9D935B8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7F5F6673-67B9-BA49-9833-2D468C4BD4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541F76DD-32C3-C441-9530-6FD3960B5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40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3687807-B151-5D44-912B-1F45EB9D40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A11DF29-B111-4D4D-ACD1-61C3879205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9BB5FF96-6A5E-5049-936A-24FA9C6D94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C9A1591F-861F-3E4B-A1D0-3FBF98AE4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05951A7-BACE-C248-988E-5048C821BC53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6EFD5D66-6F9D-2146-B729-433BF7F9E4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6F4B92D9-9714-4E46-A2FA-EA2441BB6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B2E9A09B-DF16-5E40-AC25-B9DD8DF47733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869EA775-1C1B-DB46-B03C-B4DC2DA2893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ACA7D6A2-8238-4C45-AB4F-0988C44CA07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EBCAFEA1-EE59-4044-9690-50BC605582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FD0D9F22-2D96-B74B-9A35-D31174972F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D6E73C01-C13C-5B4A-998A-B3698BA67A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177F7D9E-DB98-BC42-BAEC-3928D957B5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7311DAB8-391F-A049-8EC6-AAB0E046C2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34DD9075-115F-CF46-BF5F-921CF807B2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5F48D233-1F03-3C41-AE5D-4CE36C3D2C8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BE60868E-1F39-EF47-9EAC-6474AFDED2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90089DA3-CDED-1247-A87E-ECB182B0F2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9CD2B04E-063B-334B-981F-AB7584533C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9E88711A-DFC6-F64F-99AE-36D88ABD68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873A1BA2-72D1-AB42-A0DB-05BEA9236B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DA6903A4-BE8B-444F-ABDA-B4899B5505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6BF3C424-B672-9746-BBB9-47D484D61B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03D03370-9CD7-7549-8C63-E6E329887B4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5E3928BB-18D3-0A44-B2B9-49CB24C1F9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A0FEE37C-51D3-034F-BA89-56CC97D5AA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9C79A9D8-1162-154C-AFCC-F5D71B1736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F90FCE7-CF7D-DF4F-9657-080A166473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47F48628-3E25-9B47-98A4-1AC68D4E04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5376B7B7-1103-5B42-B00C-E1C781998D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5A1AB709-473C-5240-950F-B4CF5001FA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35EE577F-91D4-5144-9E5D-3B32DD2D45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17E5D9B4-EEEC-EC4D-A814-EDAD45D878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A1E9BB5F-778F-EE45-A57E-836802ED52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1A83A7F5-0218-664D-8465-F30263B4C0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5E292ED3-C227-E44C-BD4A-73ED0D76AF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8E951CF9-3353-A142-991A-11DAD48B06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5E9CD3CE-ECC1-814C-BA67-6D1ABDED0E3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FD154702-1B87-3145-AA12-DB9713D8F0F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3EF5F495-EBE8-414A-9326-61090644C3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F1FF3EB9-E857-9C49-B662-7FC10C210C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A87C6823-90EF-8E42-98CB-F1ED73B496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120D1446-0E76-A04C-92E8-0A59D9BAB5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1FAE465A-309C-9949-B2A3-C293508689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5343E488-B50F-6940-95D9-A8D180174B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5F49C13B-4A30-3145-8737-E0193F3349C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67425F67-4732-9E45-8147-B47D0D4F7B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F7CA2B00-FCD2-3D4D-A5FB-114638F6B3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D2428906-7D97-3249-AF6C-3B436EBF7C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D4ED400C-D1F3-AE4C-BFB5-476AE5BBC7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E1769D6D-8E34-4C46-B9EF-1B2C975949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E4CD1712-DCF3-7A43-9B06-210736F47A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93E4B685-6D25-3C47-9588-33217182D9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A1AEF82E-45E1-C74C-A67A-5CD922D179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6D233EDB-E7F4-4444-BE88-8B7536EE27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7C0ADEE3-43B7-7A4F-94DA-22C2FBB49F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5AED4C29-A0DC-A640-8564-64B91FBF09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21C41C8E-BA7C-B24C-9352-7F45B41D9F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BAF89F8B-37D9-174E-B373-5EEA2EAA33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8D9C8175-674C-244E-9FAC-EA1C1E7269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411DE7D7-264C-1548-8E39-02326AEBD5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3011C28C-7EFB-7042-9F02-B73EAEFC68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F619EF78-FAFD-0246-B463-1533A4E56B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CC3A2D96-DC3F-5341-8E2B-CEFA566EE50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D266E347-3197-424D-B1DD-403FE18539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FAA85C1-AC7A-7E4B-908D-977CC489E0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A3568948-B275-8440-86F6-1FC77997712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054DE903-1431-6D4C-8682-2C5178207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3A6AA672-FEE1-CC4C-81F0-57DCD3231A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507D3F3E-A448-1640-8B26-F1B7E676FD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4DCE6456-4E24-834A-9448-6E5F3AEAC1C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457B102C-F3BB-9941-941F-14EB476BCD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15CD4E7C-726F-434E-BAC1-744526419D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7B6C67C8-F3BE-6746-8785-4EBFD6B3DB5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9CE7C95B-B252-5245-8F11-3A1AC9AFC1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C742D9DF-F822-E04A-83F2-03DE9FFC53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140B5303-859B-834B-9DB7-4A6CD8F280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27D9261E-BE03-204F-9B13-AD2BCB01A2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196A945F-9ABE-A847-AB77-28D72AA3D5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8F5D570E-47C0-D748-838C-3E12ED4565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4C0767DE-A37B-0946-90BB-A1B6E041CD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908AD41C-13A3-4645-B0EA-84AB0EEC0C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324420E0-1D42-D642-9498-4DB0CEFBCE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FDC71CCD-39DB-FB4F-A9B3-BE0220BBB8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6C854170-4577-424C-BCB9-7152816E85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9541B78A-3143-B943-9C58-F2C84D71EC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82830281-C678-3548-88A2-BA0CC8426E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FFDE2EC4-C991-6048-9E61-A5472BA86C8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EE827D40-B08C-E543-852F-267D91EFBC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4548397A-CC78-0C45-9A7E-1BEF8403CE6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99"/>
              <a:ext cx="5577" cy="1261"/>
              <a:chOff x="76" y="1899"/>
              <a:chExt cx="5577" cy="1261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366020AD-1656-0A43-8070-0019D589D5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BB51735C-8DB9-8849-8582-B32739E7A5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09A6E818-6D6F-C645-80AD-9E9A56F4C3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98FDCD78-D958-0941-B654-C0DD9D6E6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00257B26-49BF-ED4B-8AEF-1D1536E714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3B0BA57E-FA4F-B144-AFB0-5FA4D9CB22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F092425D-6802-A34A-94F4-3F40F112F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6A876F12-8D12-7D4E-B174-995013D588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36"/>
                <a:ext cx="1025" cy="952"/>
                <a:chOff x="1046" y="930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77096456-AB37-8F4C-81A4-EF29D3D7F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9" y="959"/>
                  <a:ext cx="2844" cy="2609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D5BC20CB-F53E-7D4F-A545-5F14760B9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8" y="974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1D0A72D0-865D-B54D-8EDF-E291B87C0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7" y="929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2BE86DC7-7BB0-034D-B612-90F33D223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1630"/>
                  <a:ext cx="1548" cy="1505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75FBA9AC-F583-3841-BBE6-D514861A5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4" y="1452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D6EDEBBF-9BB2-4240-A82B-D89B5454AD5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81128CDA-47B3-A344-851A-330B8093E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7ABDF88A-B50B-9C4C-A4B4-920B281E3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1D37-1E5F-8845-AF51-5FE420F73FC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224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465367FA-19C1-264D-9DEF-BE9AA870C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A3FF30EE-AF34-EB43-9F66-8FC69D03E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ECE37429-E3BD-414F-9C01-7B5E2B819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7584E-E920-714E-95E8-948EF3C0C5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020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BA14AA4A-F7D5-EF41-B407-399DEFC7B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F8AFE307-035E-6E44-912D-63BCA030B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7D10446B-3654-8A49-A13F-92BC81FF6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786BA-AB71-7A48-AB30-D0563C919D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52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D6A1DC61-017F-FA4C-BEB4-FEC50689D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3B63FF4F-AEB0-BA44-B6B5-191146AB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ECB1A420-11DE-0445-8A95-D21E9C53B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02EEF-3184-2844-B2E9-11C831963EB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567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F99F25A6-5145-F44A-8E9D-3573B7452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94DF1478-D45C-FC46-8179-81CC28175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69015595-5C98-1141-BA3E-F70A04D08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50CE89-565F-5442-8B75-9A2FDE2FE1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9563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19CA10D0-C508-D04C-B400-642CDB79E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1AF5A5BE-0860-7B4F-968C-66A1DDE015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5EC85BCF-B88B-724F-9E8D-1FCA23FB7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4EDCB-EE8B-B747-AB15-45960144AB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021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BB26921F-E2F1-F741-9373-A7F701114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318F2270-5F02-6544-B557-FE5E66F29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96B6DAC7-A4FD-634E-B7FB-E2AF7CB48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C42ED-2DD1-424D-8935-CD1354093D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96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FAFDA023-65B1-E447-8626-27032C530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FD6B2246-DD26-C142-A532-88317A9AB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C6A82C45-51C7-994F-8E62-994C083BC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5D3D4-1EF2-4D42-A828-5440BC6102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360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80C13566-829C-644B-A5F6-CBB672F593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F22E107D-4B6B-EE42-9F2E-7929956C4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9BFA4475-F2B2-8A4E-B486-5CDC637E7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62403-3AF0-C449-B1B2-2535C5D63F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823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B960462B-9C0E-724B-87F1-3439B23451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829FE915-DCF1-3F4A-8C78-40CC0C266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878B4659-8AA3-1A4B-9447-230CD3044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80E14-0842-0545-83F9-41CD711ACE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190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D24ADA13-2468-5147-AD39-C24EDA5DC7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9525B56E-097C-704E-8946-0B3D079267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70442E8C-4E1C-F84D-AD5F-104617DF7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12360-C510-AA4C-965B-CF88D64D25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632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54EA4F45-AD30-DC4C-AAE0-8F35A26049D7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FC55FC49-CE94-EF46-9482-753E7231ADF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7961199B-6058-2B45-B4FD-55787D3A0A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EFFFB77A-469B-9340-BA6C-D12FF084C2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609445E4-D42E-D249-8323-E098C6B34E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A68E809D-B6AF-4D4D-875F-CFB7A9A115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3A981A9-EAFA-1B41-8C2D-865408C538D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EC98560E-68A9-624A-B83E-A67DBEBC58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6DA2AF02-3598-A84E-A068-2B12E6DF06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4B425511-49A5-F443-99F4-0B4E48D3E7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4793E243-B31A-CF43-9A81-7EE2FF77D9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CCCA7897-1FB1-234E-9A70-65AA488B67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C3FF6BC2-18E3-6640-8D0D-A93ECE92D9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AE6BC00D-0F20-D249-98B9-A0253F33F1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BB54EE2C-F69A-D54E-A53E-8A40D1F42E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DF6C89DC-4CF2-BC43-B688-277B1843FE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1219486F-854B-D344-8C72-176C3A4AEC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91356391-D75F-AB4A-AC21-2BD06703D7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91DF6DB0-45CD-8849-9D44-4E0C8EC7EB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D2CDA367-97BE-F142-B254-A53510D232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60DAED9A-F378-CE4F-B00D-A0FACEECFB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4D79E781-1F68-8A45-A58D-1558BBA3C7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011F8958-F995-C543-A34A-07F9C49F16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1A819ABD-0614-1B49-BFA8-ED84EE537E3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590A6CB2-FBDB-B944-AEAC-5C00E272AB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8C75D44C-7FC3-844E-916B-C33045D158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7991E3EF-5DA1-7746-96F8-A2DB5F4DC05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3CC092AE-DD4E-E442-B83B-02BF92D521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9CBC6870-EF72-F543-97C8-619DC965AE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B68F4963-8126-734B-BC6D-A35D6EC20F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58CEA59A-AE06-CC4F-B463-46AB66BEC6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A8E051ED-5E4F-6140-AD37-DB9866E8B8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74C55E8C-13FC-814F-B1EE-FA0E14D4666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B0675204-60EE-F847-B01C-F9BE17F0DF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8E0A811B-E71A-9840-AEAD-780C672478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FCC9B3D8-F4C8-414B-96F3-E7D2C1512E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E8AFE309-BCD9-1F4C-BFAE-5B873C6896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8B9E6CDA-DEAF-664B-ACD1-0CCF54EF38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E400528F-E834-364B-879D-AAF77A78E6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99ADF15D-0F45-204B-BE0C-28F815A3BB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0E4FCA90-5801-7E46-BF9B-B2DE35B2E8E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FA55575C-E8BC-CC4E-9C14-E96501D2AE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CC02B9CF-7FE6-994B-8466-BFBB8A317F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AFF8E2BD-32ED-BE48-B127-6B43C3991E2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0E529A75-1473-0243-9468-825D28E7BA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25A99DA3-B9BD-184A-A337-18FFFBB85C7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5E265C2A-8292-CF43-91F6-8F0744795F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0338054E-BD33-8E4E-8D2A-A982D68F95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35AF3AD5-EF64-BF4E-8F45-5F036235F7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05E79EAA-9379-5A4E-B74F-9690051923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E64B7D8B-C6D1-7C43-8A71-CF5F8E81D5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5B7B5F29-FDF8-F64C-A3A8-17483BF23D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04C8DED1-FCDD-EE4D-9B7C-529ACD0F5D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1EAA672D-D8E6-1D4A-A394-9CB401FE92C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6918BD8E-439D-9149-812F-F198CB0E9B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5DF5BE7C-4C92-3143-A247-E5714FE60F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298FE150-CE1F-AA47-B7CE-D13A9A31C3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FF85D425-08E8-1E40-9E81-3C65E7BFCA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307C8CB9-F754-6F4D-8132-78073F6A92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915AF70C-C6D9-C043-B51F-3E3AB20553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28759DF2-F169-0343-860C-67D5DB9455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64438CDF-7EF5-684A-B37E-D507B139B5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36275B72-62F5-3043-B6D4-732B0E75B2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6CD65E63-D537-0442-8F34-78699399E3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3F793BA9-DE86-B64E-979B-2377C0CC50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DEFAB264-125A-8B47-911E-BD7F50F7ED6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B8141DC0-BEEF-EC47-AE82-BFB92D7511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D44CD127-CFF4-5C44-BF37-791E3043D4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1AF2BBCC-FD22-0A4C-B3A6-95765423EF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4E5008D7-D906-924A-A138-E6FE3A2302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0009DF24-A2E6-B345-A8FA-D3D676B59B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C46517B9-07B0-2043-B838-F8CE101340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953AC28F-B0A1-EA4D-8364-DF72D04DA3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58E78228-C1B3-1D4E-9AC7-6E9133AE9F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11C4FADE-471E-FD4C-9987-D24D7031C8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B8F87CF5-FB76-994F-B9BC-595ECA934C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3EF687CB-8849-874B-8124-7ED91C4FA7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EB113A83-F0AD-D94D-9F16-8F82A732E3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A8D8B138-12AB-904B-8EFD-5C31618761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401E3E6C-E430-E145-8852-4554CB2303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7447F473-3D9F-6749-AE0F-A4D85B5778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187FB697-C395-0640-88DE-D8EB53541C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A18A29F7-51C6-4B45-925B-3F2142E456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29BA5D55-3E24-D346-B380-50B1AAE2E42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006BCAE1-22BB-2A4E-840A-78F669424E82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D329948C-8B1E-FB4D-92D8-1C9027A07121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54736324-0CA2-B74D-B6AF-7B113245DF4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7BEDF7B1-B747-8149-9FE1-E2EAB0EC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937D5FB4-CA2A-4C45-9108-86F4956C8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AB7FDA86-2F7D-4B4F-9FF2-DE35413FAD0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E09A0527-042B-5644-AE0C-0AAC6B17CD6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56166C2B-898C-7544-BBF7-7CFD3E0DD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5BB34CB3-8E7D-384E-878A-060D9073D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C323D660-F656-FB4B-866C-E3139F32D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F4E9B13D-C945-044B-A854-89EA3D16D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F5588371-1E24-2F47-B1DC-EF7BFE07C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B50C8809-399E-EE49-B7C3-E3E8339C5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F7A9D891-B986-274C-A641-B392C1DF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C0650ABD-0F69-424C-8B51-28E079DEE5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DA2B28E6-A34B-E24B-96DA-68919FC252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Alessandro Iannucci,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F87162F8-C49B-314E-81DC-5C7A213E08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1D8BAB-11B0-BE43-B4D4-073C9556EDD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0A89D5-6190-7B43-B002-864A08F98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670" y="297949"/>
            <a:ext cx="8667750" cy="688368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proprietà delle potenze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B4969960-8C25-814F-9988-0A3755B6A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2C013445-4D2D-3B45-96B0-B7F7603C2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00FA91-09E5-8E4C-AF25-54D6673C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79DB06C-AAD3-F447-A86D-63462C15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944F825-5C98-6F43-B268-AF8B30587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71" y="1222237"/>
            <a:ext cx="6963348" cy="40858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0" y="285750"/>
            <a:ext cx="8147050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 proprietà delle potenze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5614" name="TextBox 20">
            <a:extLst>
              <a:ext uri="{FF2B5EF4-FFF2-40B4-BE49-F238E27FC236}">
                <a16:creationId xmlns:a16="http://schemas.microsoft.com/office/drawing/2014/main" id="{EBDAC72D-7217-9E44-A3E4-C18AE8AE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3057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Infine due proprietà che trattano prodotti o quozienti di potenze con 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stesso esponente.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10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C272470-300F-884A-AF44-A54FF4A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26" y="2200275"/>
            <a:ext cx="7284782" cy="399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34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11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836389-6708-CC46-9BB9-39D4CADE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62620"/>
            <a:ext cx="7699356" cy="598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090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12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836389-6708-CC46-9BB9-39D4CADE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855" y="786180"/>
            <a:ext cx="5757284" cy="447593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02B5E9-08A8-D342-A440-CAEE3925EA49}"/>
              </a:ext>
            </a:extLst>
          </p:cNvPr>
          <p:cNvSpPr txBox="1"/>
          <p:nvPr/>
        </p:nvSpPr>
        <p:spPr>
          <a:xfrm>
            <a:off x="1712242" y="139849"/>
            <a:ext cx="583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delle potenze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4389CE-DD05-EA4B-80F1-76320C004ECA}"/>
              </a:ext>
            </a:extLst>
          </p:cNvPr>
          <p:cNvSpPr txBox="1"/>
          <p:nvPr/>
        </p:nvSpPr>
        <p:spPr>
          <a:xfrm>
            <a:off x="489904" y="5493648"/>
            <a:ext cx="8275319" cy="523220"/>
          </a:xfrm>
          <a:prstGeom prst="rect">
            <a:avLst/>
          </a:prstGeom>
          <a:solidFill>
            <a:srgbClr val="FFFEE8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Le proprietà valgono anche se gli esponenti sono negativi</a:t>
            </a:r>
          </a:p>
        </p:txBody>
      </p:sp>
    </p:spTree>
    <p:extLst>
      <p:ext uri="{BB962C8B-B14F-4D97-AF65-F5344CB8AC3E}">
        <p14:creationId xmlns:p14="http://schemas.microsoft.com/office/powerpoint/2010/main" val="39355665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479425"/>
            <a:ext cx="8832850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Potenze e frazioni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13</a:t>
            </a:fld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ECFC40-8814-5A41-9046-FD909E65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429" y="1285875"/>
            <a:ext cx="4187142" cy="476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995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575" y="479425"/>
            <a:ext cx="8302625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le proprietà calcolo la potenza di una frazione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14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6D8AC0-AAA5-B143-8A4B-0726CE47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862" y="1622570"/>
            <a:ext cx="3380078" cy="200977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0394FA-C68F-444F-A3A7-90164827D848}"/>
              </a:ext>
            </a:extLst>
          </p:cNvPr>
          <p:cNvSpPr txBox="1"/>
          <p:nvPr/>
        </p:nvSpPr>
        <p:spPr>
          <a:xfrm>
            <a:off x="155575" y="4211060"/>
            <a:ext cx="4333298" cy="1754326"/>
          </a:xfrm>
          <a:prstGeom prst="rect">
            <a:avLst/>
          </a:prstGeom>
          <a:solidFill>
            <a:srgbClr val="FFF9EA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Necessarie le parentesi per elevare a potenza una frazione 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4AA9C430-92C1-F544-B0CC-76DDA7672FAE}"/>
              </a:ext>
            </a:extLst>
          </p:cNvPr>
          <p:cNvCxnSpPr>
            <a:cxnSpLocks/>
            <a:stCxn id="8" idx="0"/>
          </p:cNvCxnSpPr>
          <p:nvPr/>
        </p:nvCxnSpPr>
        <p:spPr bwMode="auto">
          <a:xfrm flipV="1">
            <a:off x="2322224" y="2781590"/>
            <a:ext cx="1140504" cy="142947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E3AC6B7-DAAA-AD46-9A45-E6809B689654}"/>
              </a:ext>
            </a:extLst>
          </p:cNvPr>
          <p:cNvSpPr txBox="1"/>
          <p:nvPr/>
        </p:nvSpPr>
        <p:spPr>
          <a:xfrm>
            <a:off x="5629377" y="4210919"/>
            <a:ext cx="3148734" cy="1754326"/>
          </a:xfrm>
          <a:prstGeom prst="rect">
            <a:avLst/>
          </a:prstGeom>
          <a:solidFill>
            <a:srgbClr val="FFF9EA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Elevo a potenza numeratore </a:t>
            </a:r>
            <a:r>
              <a:rPr lang="it-IT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</a:t>
            </a:r>
            <a:r>
              <a:rPr lang="it-IT" b="1" dirty="0">
                <a:latin typeface="Arial Narrow" panose="020B0604020202020204" pitchFamily="34" charset="0"/>
                <a:cs typeface="Arial Narrow" panose="020B0604020202020204" pitchFamily="34" charset="0"/>
              </a:rPr>
              <a:t> denominatore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33423F93-2AF7-A84A-9AB2-86F4E66EF4D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53370" y="3206898"/>
            <a:ext cx="1582300" cy="10174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DD6AD609-D10D-EF4B-BF7B-4A6469E2557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953370" y="2350586"/>
            <a:ext cx="2747432" cy="18737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4823602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86" y="376295"/>
            <a:ext cx="8302625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15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84EF38-B0E2-A148-94AF-EE9E676C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3" y="2036763"/>
            <a:ext cx="3521710" cy="14986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2D7ABA1-FB4E-7940-8DDA-5B3E48AAA07B}"/>
              </a:ext>
            </a:extLst>
          </p:cNvPr>
          <p:cNvSpPr txBox="1"/>
          <p:nvPr/>
        </p:nvSpPr>
        <p:spPr>
          <a:xfrm>
            <a:off x="4952284" y="2255933"/>
            <a:ext cx="2135031" cy="954107"/>
          </a:xfrm>
          <a:prstGeom prst="rect">
            <a:avLst/>
          </a:prstGeom>
          <a:solidFill>
            <a:srgbClr val="FFF9EA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n-lt"/>
              </a:rPr>
              <a:t>È il quadrato della frazione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A4665C-0DBA-D64C-84CF-544EEE04D3E9}"/>
              </a:ext>
            </a:extLst>
          </p:cNvPr>
          <p:cNvSpPr txBox="1"/>
          <p:nvPr/>
        </p:nvSpPr>
        <p:spPr>
          <a:xfrm>
            <a:off x="1305352" y="1455722"/>
            <a:ext cx="25160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 le parentesi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AC0F0F7-F8E3-484E-AF61-34378F74E6BA}"/>
              </a:ext>
            </a:extLst>
          </p:cNvPr>
          <p:cNvSpPr txBox="1"/>
          <p:nvPr/>
        </p:nvSpPr>
        <p:spPr>
          <a:xfrm>
            <a:off x="905266" y="4043362"/>
            <a:ext cx="30161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Senza le parentesi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2E03E1A-A989-1947-93B5-CEDB3E4A9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99" y="4814935"/>
            <a:ext cx="1409700" cy="10795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7FFB4BE-0B1C-804F-927B-5AA29A556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63" y="4819536"/>
            <a:ext cx="1485900" cy="11303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125B51B-E6C9-584A-8091-D13CEFEFA077}"/>
              </a:ext>
            </a:extLst>
          </p:cNvPr>
          <p:cNvSpPr txBox="1"/>
          <p:nvPr/>
        </p:nvSpPr>
        <p:spPr>
          <a:xfrm>
            <a:off x="5056935" y="4780745"/>
            <a:ext cx="2655016" cy="954107"/>
          </a:xfrm>
          <a:prstGeom prst="rect">
            <a:avLst/>
          </a:prstGeom>
          <a:solidFill>
            <a:srgbClr val="FFF9EA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+mn-lt"/>
              </a:rPr>
              <a:t>NON</a:t>
            </a:r>
            <a:r>
              <a:rPr lang="it-IT" sz="2800" b="1" dirty="0">
                <a:latin typeface="+mn-lt"/>
              </a:rPr>
              <a:t> è il quadrato della frazione</a:t>
            </a:r>
          </a:p>
        </p:txBody>
      </p:sp>
    </p:spTree>
    <p:extLst>
      <p:ext uri="{BB962C8B-B14F-4D97-AF65-F5344CB8AC3E}">
        <p14:creationId xmlns:p14="http://schemas.microsoft.com/office/powerpoint/2010/main" val="40276740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34975"/>
            <a:ext cx="8761863" cy="850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delle operazioni nell’insieme </a:t>
            </a:r>
            <a:r>
              <a:rPr lang="it-IT" altLang="it-IT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dei numeri razionali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16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869C9C-3EFB-2E4E-A72A-E475A0A4ED21}"/>
              </a:ext>
            </a:extLst>
          </p:cNvPr>
          <p:cNvSpPr txBox="1"/>
          <p:nvPr/>
        </p:nvSpPr>
        <p:spPr>
          <a:xfrm>
            <a:off x="615950" y="1563574"/>
            <a:ext cx="7842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Le proprietà delle potenze completano le proprietà di addizione e moltiplicazione.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7F330AE-6E6C-6D40-AE3E-5BEAA2186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1" y="2641600"/>
            <a:ext cx="5910618" cy="334045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11B6E6D-FC22-E248-B39C-B60CB7F3A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50" y="2641600"/>
            <a:ext cx="2739788" cy="334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3181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6368" y="296863"/>
            <a:ext cx="6079332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Insiemi numerici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52557" y="2186669"/>
            <a:ext cx="3426954" cy="1261884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Numeri naturali:</a:t>
            </a:r>
          </a:p>
          <a:p>
            <a:pPr eaLnBrk="1" hangingPunct="1"/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Trovo sempre il risultato di addizione e moltiplicazione</a:t>
            </a:r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17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C0B50B-E303-704E-81D4-5D11ACC9E251}"/>
              </a:ext>
            </a:extLst>
          </p:cNvPr>
          <p:cNvSpPr txBox="1"/>
          <p:nvPr/>
        </p:nvSpPr>
        <p:spPr>
          <a:xfrm>
            <a:off x="884237" y="1147763"/>
            <a:ext cx="7375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Riprendo in sintesi il percorso seguito finora sugli insiemi numerici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37663FD7-6DA3-8646-BCBF-BF8249957F61}"/>
              </a:ext>
            </a:extLst>
          </p:cNvPr>
          <p:cNvCxnSpPr>
            <a:cxnSpLocks/>
            <a:stCxn id="25607" idx="2"/>
          </p:cNvCxnSpPr>
          <p:nvPr/>
        </p:nvCxnSpPr>
        <p:spPr bwMode="auto">
          <a:xfrm flipH="1">
            <a:off x="2752557" y="3448553"/>
            <a:ext cx="1713477" cy="9321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F88E202D-1AF9-074D-96DC-0308ABF24A9A}"/>
              </a:ext>
            </a:extLst>
          </p:cNvPr>
          <p:cNvCxnSpPr>
            <a:cxnSpLocks/>
            <a:stCxn id="25607" idx="2"/>
          </p:cNvCxnSpPr>
          <p:nvPr/>
        </p:nvCxnSpPr>
        <p:spPr bwMode="auto">
          <a:xfrm>
            <a:off x="4466034" y="3448553"/>
            <a:ext cx="2030603" cy="9321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Rectangle 4">
            <a:extLst>
              <a:ext uri="{FF2B5EF4-FFF2-40B4-BE49-F238E27FC236}">
                <a16:creationId xmlns:a16="http://schemas.microsoft.com/office/drawing/2014/main" id="{7B5939B2-777E-2B45-A9C6-ACCA490794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1954" y="4380740"/>
            <a:ext cx="3460302" cy="1631216"/>
          </a:xfrm>
          <a:prstGeom prst="rect">
            <a:avLst/>
          </a:prstGeom>
          <a:solidFill>
            <a:srgbClr val="FFF9EA"/>
          </a:solidFill>
          <a:ln w="28575">
            <a:solidFill>
              <a:srgbClr val="0000FF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Numeri interi</a:t>
            </a:r>
            <a:endParaRPr lang="it-IT" altLang="it-IT" sz="2800" b="1" dirty="0">
              <a:solidFill>
                <a:srgbClr val="FF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eaLnBrk="1" hangingPunct="1"/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Trovo sempre il risultato di addizione, moltiplicazione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 sottrazione.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D0A36BF-062F-4240-8BC8-BC9DC6E04C2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064707" y="4380740"/>
            <a:ext cx="3460302" cy="1631216"/>
          </a:xfrm>
          <a:prstGeom prst="rect">
            <a:avLst/>
          </a:prstGeom>
          <a:solidFill>
            <a:srgbClr val="FFF9EA"/>
          </a:solidFill>
          <a:ln w="28575">
            <a:solidFill>
              <a:srgbClr val="3A7B53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3A7B5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Numeri razionali</a:t>
            </a:r>
          </a:p>
          <a:p>
            <a:pPr eaLnBrk="1" hangingPunct="1"/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Trovo sempre il risultato di addizione, moltiplicazione, </a:t>
            </a:r>
            <a:r>
              <a:rPr lang="it-IT" alt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sottrazione </a:t>
            </a:r>
            <a:r>
              <a:rPr lang="it-IT" altLang="it-IT" sz="2400" b="1" dirty="0">
                <a:solidFill>
                  <a:srgbClr val="3A7B53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 divisione</a:t>
            </a:r>
          </a:p>
        </p:txBody>
      </p:sp>
    </p:spTree>
    <p:extLst>
      <p:ext uri="{BB962C8B-B14F-4D97-AF65-F5344CB8AC3E}">
        <p14:creationId xmlns:p14="http://schemas.microsoft.com/office/powerpoint/2010/main" val="412290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868" y="321588"/>
            <a:ext cx="6079332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Proprietà delle operazioni e insiemi numerici</a:t>
            </a:r>
            <a:endParaRPr lang="it-IT" altLang="it-IT" sz="3600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18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1063F0-0CBA-D744-9AD5-16CD17EE5B84}"/>
              </a:ext>
            </a:extLst>
          </p:cNvPr>
          <p:cNvSpPr txBox="1"/>
          <p:nvPr/>
        </p:nvSpPr>
        <p:spPr>
          <a:xfrm>
            <a:off x="431800" y="1453481"/>
            <a:ext cx="67068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Alla fine del 1800 lo studio dei fondamenti della matematica diventa più approfondito.</a:t>
            </a:r>
          </a:p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 particolare sugli insiemi numerici, </a:t>
            </a:r>
            <a:r>
              <a:rPr lang="it-IT" sz="2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Hankel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studia come ampliare l’insieme </a:t>
            </a:r>
            <a:r>
              <a:rPr lang="it-IT" sz="2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N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dei naturali.</a:t>
            </a:r>
          </a:p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Ecco due condizioni importanti da rispettare: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A4AFB71-FF6A-924E-B7D7-030BA9FDABFF}"/>
              </a:ext>
            </a:extLst>
          </p:cNvPr>
          <p:cNvSpPr txBox="1"/>
          <p:nvPr/>
        </p:nvSpPr>
        <p:spPr>
          <a:xfrm>
            <a:off x="168913" y="3658985"/>
            <a:ext cx="5910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L’insieme </a:t>
            </a:r>
            <a:r>
              <a:rPr lang="it-IT" sz="2800" b="1" dirty="0" err="1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</a:t>
            </a:r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dei numeri naturali è contenuto nel nuovo insieme.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Nel nuovo insieme posso eseguire addizione e moltiplicazione, con tutte le proprietà valide per i naturali.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FF5E4CD-B788-254F-8293-762F0AB92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0" r="12182" b="26545"/>
          <a:stretch/>
        </p:blipFill>
        <p:spPr>
          <a:xfrm>
            <a:off x="7138682" y="321588"/>
            <a:ext cx="1792091" cy="229020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509AD9-EB36-4E42-99F0-CC7AFA7002DC}"/>
              </a:ext>
            </a:extLst>
          </p:cNvPr>
          <p:cNvSpPr txBox="1"/>
          <p:nvPr/>
        </p:nvSpPr>
        <p:spPr>
          <a:xfrm>
            <a:off x="7505700" y="2687422"/>
            <a:ext cx="1226128" cy="646331"/>
          </a:xfrm>
          <a:prstGeom prst="rect">
            <a:avLst/>
          </a:prstGeom>
          <a:solidFill>
            <a:srgbClr val="F0F0F0"/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H. </a:t>
            </a:r>
            <a:r>
              <a:rPr lang="it-IT" sz="18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Hankel</a:t>
            </a:r>
            <a:endParaRPr lang="it-IT" sz="1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it-IT" sz="1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1839 - 1873</a:t>
            </a:r>
          </a:p>
        </p:txBody>
      </p:sp>
      <p:pic>
        <p:nvPicPr>
          <p:cNvPr id="18" name="Picture 9" descr="N_Z_Q.jpg">
            <a:extLst>
              <a:ext uri="{FF2B5EF4-FFF2-40B4-BE49-F238E27FC236}">
                <a16:creationId xmlns:a16="http://schemas.microsoft.com/office/drawing/2014/main" id="{F2244E6F-5180-EE4B-9678-7732BF839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56" y="3840670"/>
            <a:ext cx="2684317" cy="1982946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9888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19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D962D9F-DA10-2A42-88EE-948A7EDC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63" y="1095033"/>
            <a:ext cx="7883237" cy="565615"/>
          </a:xfrm>
        </p:spPr>
        <p:txBody>
          <a:bodyPr/>
          <a:lstStyle/>
          <a:p>
            <a:r>
              <a:rPr lang="it-IT" sz="3600" b="1" i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Conservare</a:t>
            </a:r>
            <a:r>
              <a:rPr lang="it-IT" sz="3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le proprietà delle operazioni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6FE34A-B3A7-2E44-B958-23680DAC2652}"/>
              </a:ext>
            </a:extLst>
          </p:cNvPr>
          <p:cNvSpPr txBox="1"/>
          <p:nvPr/>
        </p:nvSpPr>
        <p:spPr>
          <a:xfrm>
            <a:off x="569878" y="2132023"/>
            <a:ext cx="7604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La seconda condizione di ampliamento è: conservare le proprietà delle operazioni e prende anche il nome di </a:t>
            </a:r>
            <a:r>
              <a:rPr lang="it-IT" sz="28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‘Principio di conservazione delle proprietà formali’.</a:t>
            </a:r>
          </a:p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Ecco un esempio di applicazione di questo principio, proprio nel campo delle potenze.</a:t>
            </a:r>
          </a:p>
        </p:txBody>
      </p:sp>
    </p:spTree>
    <p:extLst>
      <p:ext uri="{BB962C8B-B14F-4D97-AF65-F5344CB8AC3E}">
        <p14:creationId xmlns:p14="http://schemas.microsoft.com/office/powerpoint/2010/main" val="963383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B547CA-6B84-BF46-97D3-9AA08F02E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366" y="529197"/>
            <a:ext cx="8517367" cy="654050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Espressioni con </a:t>
            </a:r>
            <a:r>
              <a:rPr lang="it-IT" altLang="it-IT" sz="3200" b="1" dirty="0" err="1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potenze:regole</a:t>
            </a:r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‘di lettura’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69783836-D225-5148-9973-498A3937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7EC07515-5706-4E4E-9952-831D4535F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7413" name="TextBox 8">
            <a:extLst>
              <a:ext uri="{FF2B5EF4-FFF2-40B4-BE49-F238E27FC236}">
                <a16:creationId xmlns:a16="http://schemas.microsoft.com/office/drawing/2014/main" id="{7B3F871B-6A4E-BD47-8225-2614E8CC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527299"/>
            <a:ext cx="5676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A. Priorità delle operazioni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EA3799-7286-7E4F-9999-E92E2C0B4107}"/>
              </a:ext>
            </a:extLst>
          </p:cNvPr>
          <p:cNvSpPr txBox="1"/>
          <p:nvPr/>
        </p:nvSpPr>
        <p:spPr>
          <a:xfrm>
            <a:off x="495300" y="2035833"/>
            <a:ext cx="7683500" cy="286232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In un’espressione le operazioni si eseguono in questo ordine: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/>
              <a:t>Elevazioni a potenza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/>
              <a:t>Moltiplicazioni e divisioni</a:t>
            </a:r>
          </a:p>
          <a:p>
            <a:pPr eaLnBrk="1" hangingPunct="1">
              <a:buFontTx/>
              <a:buAutoNum type="arabicPeriod"/>
            </a:pPr>
            <a:r>
              <a:rPr lang="it-IT" altLang="it-IT" b="1" dirty="0"/>
              <a:t>Addizioni e sottrazioni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37CAF3-71FC-9443-A8A7-021BA1787EED}"/>
              </a:ext>
            </a:extLst>
          </p:cNvPr>
          <p:cNvSpPr txBox="1"/>
          <p:nvPr/>
        </p:nvSpPr>
        <p:spPr>
          <a:xfrm>
            <a:off x="495300" y="4932210"/>
            <a:ext cx="78867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33400" indent="-5334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B. Si usano le parentesi per cambiare questo ordine stabilito  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8CF0876-0667-BB40-9D2E-163EC65C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5ED138A-11CA-4749-926C-F8A5E887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</a:t>
            </a:fld>
            <a:endParaRPr lang="it-IT" altLang="it-IT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891" y="346321"/>
            <a:ext cx="8748215" cy="876300"/>
          </a:xfrm>
        </p:spPr>
        <p:txBody>
          <a:bodyPr/>
          <a:lstStyle/>
          <a:p>
            <a:pPr marL="363538" indent="-350838"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Elevazione a potenza con esponente 0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1656"/>
            <a:ext cx="2895600" cy="263944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20</a:t>
            </a:fld>
            <a:endParaRPr lang="it-IT" alt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800A5E8-7AE1-9247-B30D-90F382D0681D}"/>
              </a:ext>
            </a:extLst>
          </p:cNvPr>
          <p:cNvSpPr txBox="1"/>
          <p:nvPr/>
        </p:nvSpPr>
        <p:spPr>
          <a:xfrm>
            <a:off x="850331" y="1577316"/>
            <a:ext cx="756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Che cosa succede se calcolo 2</a:t>
            </a:r>
            <a:r>
              <a:rPr lang="it-IT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: 2</a:t>
            </a:r>
            <a:r>
              <a:rPr lang="it-IT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20DB11F-E9FE-3E49-92A5-BFA399C4EE39}"/>
              </a:ext>
            </a:extLst>
          </p:cNvPr>
          <p:cNvSpPr txBox="1"/>
          <p:nvPr/>
        </p:nvSpPr>
        <p:spPr>
          <a:xfrm>
            <a:off x="3818964" y="2183236"/>
            <a:ext cx="1506070" cy="646331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: 2</a:t>
            </a:r>
            <a:r>
              <a:rPr lang="it-IT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dirty="0"/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5413D2A3-9830-404C-BF8F-4C5E3A903882}"/>
              </a:ext>
            </a:extLst>
          </p:cNvPr>
          <p:cNvCxnSpPr>
            <a:cxnSpLocks/>
          </p:cNvCxnSpPr>
          <p:nvPr/>
        </p:nvCxnSpPr>
        <p:spPr bwMode="auto">
          <a:xfrm>
            <a:off x="4572000" y="2829567"/>
            <a:ext cx="1447800" cy="8039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88D2F712-C702-2F47-B0D9-EE47B53BA183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7349" y="2809927"/>
            <a:ext cx="1214652" cy="86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D915853-1DC5-6045-B10B-F4E21DAB6822}"/>
              </a:ext>
            </a:extLst>
          </p:cNvPr>
          <p:cNvSpPr txBox="1"/>
          <p:nvPr/>
        </p:nvSpPr>
        <p:spPr>
          <a:xfrm>
            <a:off x="961112" y="3678927"/>
            <a:ext cx="3286405" cy="954107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Eseguo il calcolo</a:t>
            </a:r>
          </a:p>
          <a:p>
            <a:r>
              <a:rPr lang="it-IT" sz="3200" b="1" dirty="0">
                <a:cs typeface="Times New Roman" panose="02020603050405020304" pitchFamily="18" charset="0"/>
              </a:rPr>
              <a:t>2</a:t>
            </a:r>
            <a:r>
              <a:rPr lang="it-IT" sz="3200" b="1" baseline="30000" dirty="0">
                <a:cs typeface="Times New Roman" panose="02020603050405020304" pitchFamily="18" charset="0"/>
              </a:rPr>
              <a:t>3</a:t>
            </a:r>
            <a:r>
              <a:rPr lang="it-IT" sz="3200" b="1" dirty="0">
                <a:cs typeface="Times New Roman" panose="02020603050405020304" pitchFamily="18" charset="0"/>
              </a:rPr>
              <a:t> : 2</a:t>
            </a:r>
            <a:r>
              <a:rPr lang="it-IT" sz="3200" b="1" baseline="30000" dirty="0">
                <a:cs typeface="Times New Roman" panose="02020603050405020304" pitchFamily="18" charset="0"/>
              </a:rPr>
              <a:t>3</a:t>
            </a:r>
            <a:r>
              <a:rPr lang="it-IT" sz="3200" b="1" dirty="0">
                <a:cs typeface="Times New Roman" panose="02020603050405020304" pitchFamily="18" charset="0"/>
              </a:rPr>
              <a:t> = 8 : 8 = </a:t>
            </a:r>
            <a:r>
              <a:rPr lang="it-IT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5FD1BB4-A482-AC41-BBDE-50A90F31129F}"/>
              </a:ext>
            </a:extLst>
          </p:cNvPr>
          <p:cNvSpPr txBox="1"/>
          <p:nvPr/>
        </p:nvSpPr>
        <p:spPr>
          <a:xfrm>
            <a:off x="4412345" y="3670337"/>
            <a:ext cx="4462818" cy="1323439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Applico la proprietà del quoziente di due potenze con uguale base</a:t>
            </a:r>
          </a:p>
          <a:p>
            <a:pPr algn="ctr"/>
            <a:r>
              <a:rPr lang="it-IT" sz="3200" b="1" dirty="0">
                <a:cs typeface="Times New Roman" panose="02020603050405020304" pitchFamily="18" charset="0"/>
              </a:rPr>
              <a:t> 2</a:t>
            </a:r>
            <a:r>
              <a:rPr lang="it-IT" sz="3200" b="1" baseline="30000" dirty="0">
                <a:cs typeface="Times New Roman" panose="02020603050405020304" pitchFamily="18" charset="0"/>
              </a:rPr>
              <a:t>3</a:t>
            </a:r>
            <a:r>
              <a:rPr lang="it-IT" sz="3200" b="1" dirty="0">
                <a:cs typeface="Times New Roman" panose="02020603050405020304" pitchFamily="18" charset="0"/>
              </a:rPr>
              <a:t> : 2</a:t>
            </a:r>
            <a:r>
              <a:rPr lang="it-IT" sz="3200" b="1" baseline="30000" dirty="0">
                <a:cs typeface="Times New Roman" panose="02020603050405020304" pitchFamily="18" charset="0"/>
              </a:rPr>
              <a:t>3</a:t>
            </a:r>
            <a:r>
              <a:rPr lang="it-IT" sz="3200" b="1" dirty="0">
                <a:cs typeface="Times New Roman" panose="02020603050405020304" pitchFamily="18" charset="0"/>
              </a:rPr>
              <a:t> = 2</a:t>
            </a:r>
            <a:r>
              <a:rPr lang="it-IT" sz="3200" b="1" baseline="30000" dirty="0">
                <a:cs typeface="Times New Roman" panose="02020603050405020304" pitchFamily="18" charset="0"/>
              </a:rPr>
              <a:t>3 – 3</a:t>
            </a:r>
            <a:r>
              <a:rPr lang="it-IT" sz="3200" b="1" dirty="0">
                <a:cs typeface="Times New Roman" panose="02020603050405020304" pitchFamily="18" charset="0"/>
              </a:rPr>
              <a:t> = </a:t>
            </a:r>
            <a:r>
              <a:rPr lang="it-IT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it-IT" sz="3200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6F0547-CA6A-AF4C-91A0-084DCED18336}"/>
              </a:ext>
            </a:extLst>
          </p:cNvPr>
          <p:cNvSpPr txBox="1"/>
          <p:nvPr/>
        </p:nvSpPr>
        <p:spPr>
          <a:xfrm>
            <a:off x="600501" y="5179107"/>
            <a:ext cx="8147714" cy="1077218"/>
          </a:xfrm>
          <a:prstGeom prst="rect">
            <a:avLst/>
          </a:prstGeom>
          <a:solidFill>
            <a:srgbClr val="FFF9EA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Per conservare la proprietà delle potenze stabilisco che</a:t>
            </a:r>
          </a:p>
          <a:p>
            <a:pPr algn="ctr"/>
            <a:r>
              <a:rPr lang="it-IT" b="1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it-IT" b="1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0</a:t>
            </a:r>
            <a:r>
              <a:rPr lang="it-IT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it-IT" b="1" dirty="0">
                <a:cs typeface="Times New Roman" panose="02020603050405020304" pitchFamily="18" charset="0"/>
              </a:rPr>
              <a:t>= </a:t>
            </a:r>
            <a:r>
              <a:rPr lang="it-IT" b="1" dirty="0">
                <a:solidFill>
                  <a:srgbClr val="0000FF"/>
                </a:solidFill>
                <a:cs typeface="Times New Roman" panose="02020603050405020304" pitchFamily="18" charset="0"/>
              </a:rPr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86468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21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D962D9F-DA10-2A42-88EE-948A7EDC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01" y="510014"/>
            <a:ext cx="5279593" cy="565615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Potenza con esponente zero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4D06D3-C395-3A48-9642-983EBD7C1C3B}"/>
              </a:ext>
            </a:extLst>
          </p:cNvPr>
          <p:cNvSpPr txBox="1"/>
          <p:nvPr/>
        </p:nvSpPr>
        <p:spPr>
          <a:xfrm>
            <a:off x="648264" y="2174512"/>
            <a:ext cx="804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Il ragionamento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una dimostrazione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 che </a:t>
            </a:r>
          </a:p>
          <a:p>
            <a:pPr algn="ctr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C7F820-6568-FD40-A24D-FD78C2404BDB}"/>
              </a:ext>
            </a:extLst>
          </p:cNvPr>
          <p:cNvSpPr txBox="1"/>
          <p:nvPr/>
        </p:nvSpPr>
        <p:spPr>
          <a:xfrm>
            <a:off x="2361059" y="1260248"/>
            <a:ext cx="442187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prima osservazione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D47113-4635-5646-A99A-3B8E6899A93B}"/>
              </a:ext>
            </a:extLst>
          </p:cNvPr>
          <p:cNvSpPr txBox="1"/>
          <p:nvPr/>
        </p:nvSpPr>
        <p:spPr>
          <a:xfrm>
            <a:off x="339692" y="3502912"/>
            <a:ext cx="86590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Invece, spiega perché i matematici sono stati d’accordo nel decidere che</a:t>
            </a:r>
          </a:p>
          <a:p>
            <a:pPr algn="ctr"/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881979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22</a:t>
            </a:fld>
            <a:endParaRPr lang="it-IT" alt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6BF428-D317-E04A-A87B-A3D0386E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728" y="2320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D962D9F-DA10-2A42-88EE-948A7EDC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03" y="338619"/>
            <a:ext cx="5279593" cy="565615"/>
          </a:xfrm>
        </p:spPr>
        <p:txBody>
          <a:bodyPr/>
          <a:lstStyle/>
          <a:p>
            <a:r>
              <a:rPr lang="it-IT" sz="3600" b="1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Potenza con esponente zero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A4D06D3-C395-3A48-9642-983EBD7C1C3B}"/>
              </a:ext>
            </a:extLst>
          </p:cNvPr>
          <p:cNvSpPr txBox="1"/>
          <p:nvPr/>
        </p:nvSpPr>
        <p:spPr>
          <a:xfrm>
            <a:off x="416252" y="1539373"/>
            <a:ext cx="8041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Posso ripetere il ragionamento basato sulla divisione per altre potenze con uguale base </a:t>
            </a:r>
            <a:r>
              <a:rPr lang="it-IT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e uguale esponente </a:t>
            </a:r>
            <a:r>
              <a:rPr lang="it-IT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posso scegliere come base zero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, perché </a:t>
            </a:r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posso dividere per zero</a:t>
            </a: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Ritroviamo così le conclusioni: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C7F820-6568-FD40-A24D-FD78C2404BDB}"/>
              </a:ext>
            </a:extLst>
          </p:cNvPr>
          <p:cNvSpPr txBox="1"/>
          <p:nvPr/>
        </p:nvSpPr>
        <p:spPr>
          <a:xfrm>
            <a:off x="2095185" y="1016153"/>
            <a:ext cx="5148105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seconda osservazione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683C2EF-6347-A745-A554-923B63107472}"/>
              </a:ext>
            </a:extLst>
          </p:cNvPr>
          <p:cNvSpPr/>
          <p:nvPr/>
        </p:nvSpPr>
        <p:spPr>
          <a:xfrm>
            <a:off x="1520191" y="4459972"/>
            <a:ext cx="5476355" cy="1077218"/>
          </a:xfrm>
          <a:prstGeom prst="rect">
            <a:avLst/>
          </a:prstGeom>
          <a:solidFill>
            <a:srgbClr val="FFF9EA"/>
          </a:solidFill>
        </p:spPr>
        <p:txBody>
          <a:bodyPr wrap="square">
            <a:spAutoFit/>
          </a:bodyPr>
          <a:lstStyle/>
          <a:p>
            <a:r>
              <a:rPr lang="it-IT" sz="3200" b="1" i="1" dirty="0">
                <a:cs typeface="Times New Roman" panose="02020603050405020304" pitchFamily="18" charset="0"/>
              </a:rPr>
              <a:t>b</a:t>
            </a:r>
            <a:r>
              <a:rPr lang="it-IT" sz="3200" b="1" baseline="30000" dirty="0">
                <a:cs typeface="Times New Roman" panose="02020603050405020304" pitchFamily="18" charset="0"/>
              </a:rPr>
              <a:t>0</a:t>
            </a:r>
            <a:r>
              <a:rPr lang="it-IT" sz="3200" b="1" dirty="0">
                <a:cs typeface="Times New Roman" panose="02020603050405020304" pitchFamily="18" charset="0"/>
              </a:rPr>
              <a:t> = 1      per qualunque </a:t>
            </a:r>
            <a:r>
              <a:rPr lang="it-IT" sz="3200" b="1" i="1" dirty="0">
                <a:cs typeface="Times New Roman" panose="02020603050405020304" pitchFamily="18" charset="0"/>
              </a:rPr>
              <a:t>b</a:t>
            </a:r>
            <a:r>
              <a:rPr lang="it-IT" sz="3200" b="1" dirty="0">
                <a:cs typeface="Times New Roman" panose="02020603050405020304" pitchFamily="18" charset="0"/>
              </a:rPr>
              <a:t> ≠ 0</a:t>
            </a:r>
          </a:p>
          <a:p>
            <a:r>
              <a:rPr lang="it-IT" sz="3200" b="1" dirty="0">
                <a:cs typeface="Times New Roman" panose="02020603050405020304" pitchFamily="18" charset="0"/>
              </a:rPr>
              <a:t>0</a:t>
            </a:r>
            <a:r>
              <a:rPr lang="it-IT" sz="3200" b="1" baseline="30000" dirty="0">
                <a:cs typeface="Times New Roman" panose="02020603050405020304" pitchFamily="18" charset="0"/>
              </a:rPr>
              <a:t>0</a:t>
            </a:r>
            <a:r>
              <a:rPr lang="it-IT" sz="3200" b="1" dirty="0">
                <a:cs typeface="Times New Roman" panose="02020603050405020304" pitchFamily="18" charset="0"/>
              </a:rPr>
              <a:t>  non ha risultato</a:t>
            </a:r>
          </a:p>
        </p:txBody>
      </p:sp>
    </p:spTree>
    <p:extLst>
      <p:ext uri="{BB962C8B-B14F-4D97-AF65-F5344CB8AC3E}">
        <p14:creationId xmlns:p14="http://schemas.microsoft.com/office/powerpoint/2010/main" val="26328756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>
            <a:extLst>
              <a:ext uri="{FF2B5EF4-FFF2-40B4-BE49-F238E27FC236}">
                <a16:creationId xmlns:a16="http://schemas.microsoft.com/office/drawing/2014/main" id="{A0280393-037E-7B4D-892B-91B0AECC3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487493"/>
            <a:ext cx="7393274" cy="6540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Qualche esempio</a:t>
            </a: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7C07DD86-FE21-0148-BC39-DECCAAAF4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4" name="Rectangle 5">
            <a:extLst>
              <a:ext uri="{FF2B5EF4-FFF2-40B4-BE49-F238E27FC236}">
                <a16:creationId xmlns:a16="http://schemas.microsoft.com/office/drawing/2014/main" id="{C035E8C3-545D-8947-80E8-DDF7F3B7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1944BB-4B13-5844-9758-A9DA3C8B9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9" y="1552516"/>
            <a:ext cx="3325112" cy="1536817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CE9FBBD-1FB3-654B-A318-63DD0432B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11" y="1575454"/>
            <a:ext cx="4311527" cy="151387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F6F68B7-435A-5B4F-9710-09EF41D4F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15" y="3604764"/>
            <a:ext cx="3754200" cy="1283605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DDADB9-8C8B-7E4E-A27B-7A9020E59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979" y="3551112"/>
            <a:ext cx="3912433" cy="13596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3277E93-DBA0-9E42-A1FA-C33BA93A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F77E4F1-BF12-774B-A687-A8D32AB0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>
            <a:extLst>
              <a:ext uri="{FF2B5EF4-FFF2-40B4-BE49-F238E27FC236}">
                <a16:creationId xmlns:a16="http://schemas.microsoft.com/office/drawing/2014/main" id="{A0280393-037E-7B4D-892B-91B0AECC3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303213"/>
            <a:ext cx="7393274" cy="65405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Qualche esempio</a:t>
            </a:r>
          </a:p>
        </p:txBody>
      </p:sp>
      <p:sp>
        <p:nvSpPr>
          <p:cNvPr id="19463" name="Rectangle 4">
            <a:extLst>
              <a:ext uri="{FF2B5EF4-FFF2-40B4-BE49-F238E27FC236}">
                <a16:creationId xmlns:a16="http://schemas.microsoft.com/office/drawing/2014/main" id="{7C07DD86-FE21-0148-BC39-DECCAAAF4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9464" name="Rectangle 5">
            <a:extLst>
              <a:ext uri="{FF2B5EF4-FFF2-40B4-BE49-F238E27FC236}">
                <a16:creationId xmlns:a16="http://schemas.microsoft.com/office/drawing/2014/main" id="{C035E8C3-545D-8947-80E8-DDF7F3B71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3277E93-DBA0-9E42-A1FA-C33BA93A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</p:spPr>
        <p:txBody>
          <a:bodyPr/>
          <a:lstStyle/>
          <a:p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9F77E4F1-BF12-774B-A687-A8D32AB01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68723" y="6360499"/>
            <a:ext cx="1905000" cy="457200"/>
          </a:xfrm>
        </p:spPr>
        <p:txBody>
          <a:bodyPr/>
          <a:lstStyle/>
          <a:p>
            <a:fld id="{39F5D3D4-1EF2-4D42-A828-5440BC6102A3}" type="slidenum">
              <a:rPr lang="it-IT" altLang="it-IT" smtClean="0"/>
              <a:pPr/>
              <a:t>4</a:t>
            </a:fld>
            <a:endParaRPr lang="it-IT" alt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0910C42-B1A4-2444-B574-A1093A32F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9" y="1262193"/>
            <a:ext cx="4868888" cy="96738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B45DF7B-27B0-DB4D-AFB1-1D2FB56A5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9495" y="1958695"/>
            <a:ext cx="3518809" cy="8910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424F2FF-365E-554A-A732-0F80D42B3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29" y="3104990"/>
            <a:ext cx="4671780" cy="98774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D97B9E4-91CD-024A-98F5-F47B72593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509" y="3709901"/>
            <a:ext cx="4048782" cy="8977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6423575-C700-D345-A812-B66438FC9E36}"/>
              </a:ext>
            </a:extLst>
          </p:cNvPr>
          <p:cNvSpPr txBox="1"/>
          <p:nvPr/>
        </p:nvSpPr>
        <p:spPr>
          <a:xfrm>
            <a:off x="849063" y="4945855"/>
            <a:ext cx="7428835" cy="1384995"/>
          </a:xfrm>
          <a:prstGeom prst="rect">
            <a:avLst/>
          </a:prstGeom>
          <a:solidFill>
            <a:srgbClr val="FFF9EA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 potenze di un numero negativo hanno segno negativo solo se l’esponente è dispari (1, 3, 5, …); negli altri casi hanno segno positivo.</a:t>
            </a:r>
          </a:p>
        </p:txBody>
      </p:sp>
    </p:spTree>
    <p:extLst>
      <p:ext uri="{BB962C8B-B14F-4D97-AF65-F5344CB8AC3E}">
        <p14:creationId xmlns:p14="http://schemas.microsoft.com/office/powerpoint/2010/main" val="10353533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FE1328D-1923-7C46-AA96-0D12156AE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1931" y="685710"/>
            <a:ext cx="8667750" cy="106045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Attività</a:t>
            </a:r>
            <a:endParaRPr lang="it-IT" altLang="it-IT" sz="3600" b="1" dirty="0">
              <a:solidFill>
                <a:srgbClr val="FF33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8A30405F-1815-5049-A183-62DA9AFA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B06C9C73-B641-F34F-A62F-9DF98980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FF789EEF-C0AD-D347-BD95-9BECC4B0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1510" name="Rectangle 9">
            <a:extLst>
              <a:ext uri="{FF2B5EF4-FFF2-40B4-BE49-F238E27FC236}">
                <a16:creationId xmlns:a16="http://schemas.microsoft.com/office/drawing/2014/main" id="{C00BE10B-BFF6-4F4B-8778-B3A78851E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" y="2177960"/>
            <a:ext cx="86153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Completa la scheda di lavoro per richiamare le proprietà delle potenze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2012D75-CFEB-5940-91C6-528FAE03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AA9D8DC-42BF-3440-8C96-774548F7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5</a:t>
            </a:fld>
            <a:endParaRPr lang="it-IT" altLang="it-IT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FE1328D-1923-7C46-AA96-0D12156AE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966" y="1790700"/>
            <a:ext cx="8357784" cy="106045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trovato?</a:t>
            </a:r>
            <a:endParaRPr lang="it-IT" altLang="it-IT" sz="3600" b="1" dirty="0">
              <a:solidFill>
                <a:srgbClr val="FF33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8A30405F-1815-5049-A183-62DA9AFA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B06C9C73-B641-F34F-A62F-9DF98980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1509" name="Text Box 8">
            <a:extLst>
              <a:ext uri="{FF2B5EF4-FFF2-40B4-BE49-F238E27FC236}">
                <a16:creationId xmlns:a16="http://schemas.microsoft.com/office/drawing/2014/main" id="{FF789EEF-C0AD-D347-BD95-9BECC4B0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2012D75-CFEB-5940-91C6-528FAE03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AA9D8DC-42BF-3440-8C96-774548F7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88082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13636381-773A-4C49-BBE6-1A664A4275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985" y="134117"/>
            <a:ext cx="8712199" cy="8509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prima proprietà delle potenze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7D5CB6C-E1B9-464C-A523-54A054612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75A27F6C-E9CC-CB48-B2A3-C0C480FA5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F8B9D059-A710-4745-8C89-4F7CD767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3559" name="TextBox 9">
            <a:extLst>
              <a:ext uri="{FF2B5EF4-FFF2-40B4-BE49-F238E27FC236}">
                <a16:creationId xmlns:a16="http://schemas.microsoft.com/office/drawing/2014/main" id="{D709D0E1-4FDF-C447-8AB0-03C7FE709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1117466"/>
            <a:ext cx="7713234" cy="138499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La prima proprietà risponde alla domanda:</a:t>
            </a:r>
          </a:p>
          <a:p>
            <a:pPr eaLnBrk="1" hangingPunct="1"/>
            <a:r>
              <a:rPr lang="it-IT" altLang="it-IT" sz="2800" b="1" dirty="0"/>
              <a:t> </a:t>
            </a:r>
            <a:r>
              <a:rPr lang="it-IT" altLang="it-IT" sz="2800" b="1" i="1" dirty="0"/>
              <a:t>‘Che cosa ottengo se ripeto l’elevazione a potenza, cioè se calcolo la potenza di una potenza?</a:t>
            </a:r>
            <a:r>
              <a:rPr lang="it-IT" altLang="it-IT" sz="2800" b="1" dirty="0"/>
              <a:t>’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5ACD7E-F8C8-0143-9EF3-A6EBFE01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5606" y="6406963"/>
            <a:ext cx="2895600" cy="457200"/>
          </a:xfrm>
        </p:spPr>
        <p:txBody>
          <a:bodyPr/>
          <a:lstStyle/>
          <a:p>
            <a:r>
              <a:rPr lang="it-IT" altLang="it-IT" dirty="0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E9942A8-F192-BE48-98AF-3B0F6305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0622" y="6359480"/>
            <a:ext cx="1905000" cy="457200"/>
          </a:xfrm>
        </p:spPr>
        <p:txBody>
          <a:bodyPr/>
          <a:lstStyle/>
          <a:p>
            <a:fld id="{39F5D3D4-1EF2-4D42-A828-5440BC6102A3}" type="slidenum">
              <a:rPr lang="it-IT" altLang="it-IT" smtClean="0"/>
              <a:pPr/>
              <a:t>7</a:t>
            </a:fld>
            <a:endParaRPr lang="it-IT" altLang="it-IT"/>
          </a:p>
        </p:txBody>
      </p:sp>
      <p:sp>
        <p:nvSpPr>
          <p:cNvPr id="23561" name="Rectangle 12">
            <a:extLst>
              <a:ext uri="{FF2B5EF4-FFF2-40B4-BE49-F238E27FC236}">
                <a16:creationId xmlns:a16="http://schemas.microsoft.com/office/drawing/2014/main" id="{8B055B1F-EE0C-9842-A082-E268A03E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96" y="2632666"/>
            <a:ext cx="3440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Potenza di potenza</a:t>
            </a:r>
          </a:p>
        </p:txBody>
      </p:sp>
      <p:sp>
        <p:nvSpPr>
          <p:cNvPr id="23562" name="TextBox 14">
            <a:extLst>
              <a:ext uri="{FF2B5EF4-FFF2-40B4-BE49-F238E27FC236}">
                <a16:creationId xmlns:a16="http://schemas.microsoft.com/office/drawing/2014/main" id="{898EBB6D-D920-7F41-A5AF-0C07D16B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778" y="2970810"/>
            <a:ext cx="3958406" cy="95410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/>
              <a:t>‘</a:t>
            </a:r>
            <a:r>
              <a:rPr lang="it-IT" altLang="it-IT" sz="2800" b="1" i="1" dirty="0"/>
              <a:t>Ottengo</a:t>
            </a:r>
            <a:r>
              <a:rPr lang="it-IT" altLang="it-IT" sz="2800" b="1" dirty="0"/>
              <a:t> </a:t>
            </a:r>
            <a:r>
              <a:rPr lang="it-IT" altLang="it-IT" sz="2800" b="1" i="1" dirty="0"/>
              <a:t>ancora un’elevazione a potenza</a:t>
            </a:r>
            <a:r>
              <a:rPr lang="it-IT" altLang="it-IT" sz="2800" b="1" dirty="0"/>
              <a:t>’</a:t>
            </a:r>
          </a:p>
        </p:txBody>
      </p:sp>
      <p:sp>
        <p:nvSpPr>
          <p:cNvPr id="23563" name="Rectangle 15">
            <a:extLst>
              <a:ext uri="{FF2B5EF4-FFF2-40B4-BE49-F238E27FC236}">
                <a16:creationId xmlns:a16="http://schemas.microsoft.com/office/drawing/2014/main" id="{158ABBF7-B870-4A4A-8CB5-EA262C23D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468" y="3148053"/>
            <a:ext cx="769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FF0000"/>
                </a:solidFill>
                <a:latin typeface="Wingdings" pitchFamily="2" charset="2"/>
              </a:rPr>
              <a:t></a:t>
            </a: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1486AF5-0582-5A4C-885E-A1BFF3AE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928" y="477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61868DB-0489-F548-BF69-5D7AFDB62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24" y="3173179"/>
            <a:ext cx="3068738" cy="75173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4B9CAD-21B9-B24A-B96F-F71C323CFA6B}"/>
              </a:ext>
            </a:extLst>
          </p:cNvPr>
          <p:cNvSpPr txBox="1"/>
          <p:nvPr/>
        </p:nvSpPr>
        <p:spPr>
          <a:xfrm>
            <a:off x="3472807" y="4178148"/>
            <a:ext cx="1795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76B953-CE0D-C143-B0EF-EB3DA9AE2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428" y="4792721"/>
            <a:ext cx="33147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029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CE3F0B63-B85A-D044-A26F-B1F5E9572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151" y="159229"/>
            <a:ext cx="8147050" cy="850900"/>
          </a:xfrm>
        </p:spPr>
        <p:txBody>
          <a:bodyPr/>
          <a:lstStyle/>
          <a:p>
            <a:pPr algn="ctr"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Altre proprietà delle potenze</a:t>
            </a:r>
            <a:endParaRPr lang="it-IT" altLang="it-IT" b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7" name="Rectangle 4">
            <a:extLst>
              <a:ext uri="{FF2B5EF4-FFF2-40B4-BE49-F238E27FC236}">
                <a16:creationId xmlns:a16="http://schemas.microsoft.com/office/drawing/2014/main" id="{32E505D4-293E-4844-8B6A-51F4EDEEA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8" name="Rectangle 5">
            <a:extLst>
              <a:ext uri="{FF2B5EF4-FFF2-40B4-BE49-F238E27FC236}">
                <a16:creationId xmlns:a16="http://schemas.microsoft.com/office/drawing/2014/main" id="{AA79DC87-B1E3-A14B-BEAF-FA8B6B46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AA36B13-C5A7-2F4E-A7C5-D738EB565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5614" name="TextBox 20">
            <a:extLst>
              <a:ext uri="{FF2B5EF4-FFF2-40B4-BE49-F238E27FC236}">
                <a16:creationId xmlns:a16="http://schemas.microsoft.com/office/drawing/2014/main" id="{EBDAC72D-7217-9E44-A3E4-C18AE8AE6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1" y="965200"/>
            <a:ext cx="8683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Altre due proprietà trattano prodotti o quozienti di potenze </a:t>
            </a:r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stessa base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A13FC42-4FE6-E342-9FE1-33336F0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7B2654A-EA17-0B40-93B3-35B2F1A10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8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47DF970-BC98-304B-BDB5-77B24A284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25" y="2177734"/>
            <a:ext cx="6963348" cy="408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223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196A9F22-B24A-5943-8FE4-EB31245AC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950" y="118925"/>
            <a:ext cx="7576965" cy="968512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Perché non ci sono proprietà per somme o differenze di potenze?</a:t>
            </a:r>
            <a:r>
              <a:rPr lang="it-IT" altLang="it-IT" sz="3600" b="1" dirty="0">
                <a:solidFill>
                  <a:srgbClr val="FF3300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it-IT" altLang="it-IT" sz="3600" b="1" i="1" dirty="0">
              <a:solidFill>
                <a:srgbClr val="FF33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BBFB5657-0AD7-1242-A1FB-A44FD91A7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4" name="Rectangle 5">
            <a:extLst>
              <a:ext uri="{FF2B5EF4-FFF2-40B4-BE49-F238E27FC236}">
                <a16:creationId xmlns:a16="http://schemas.microsoft.com/office/drawing/2014/main" id="{6EE37C4C-382C-924E-B22B-A37B1BB18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9B2CBC75-0AA8-D04E-AC39-B779DF4CA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7657" name="TextBox 20">
            <a:extLst>
              <a:ext uri="{FF2B5EF4-FFF2-40B4-BE49-F238E27FC236}">
                <a16:creationId xmlns:a16="http://schemas.microsoft.com/office/drawing/2014/main" id="{44543AA3-5718-7349-AFF2-BF603D757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1087437"/>
            <a:ext cx="4584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2C6C"/>
                </a:solidFill>
              </a:rPr>
              <a:t>Un esempio per riflettere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7010130-1E9D-D24A-BC42-941E7460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45231" y="6400800"/>
            <a:ext cx="2895600" cy="457200"/>
          </a:xfrm>
        </p:spPr>
        <p:txBody>
          <a:bodyPr/>
          <a:lstStyle/>
          <a:p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AFFFA5D-8B58-D544-A30F-4B5400A0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5D3D4-1EF2-4D42-A828-5440BC6102A3}" type="slidenum">
              <a:rPr lang="it-IT" altLang="it-IT" smtClean="0"/>
              <a:pPr/>
              <a:t>9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C43308-FCA7-854D-A1F4-7E1BFD8CE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412" y="1671637"/>
            <a:ext cx="7081503" cy="461168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17054</TotalTime>
  <Words>926</Words>
  <Application>Microsoft Macintosh PowerPoint</Application>
  <PresentationFormat>Presentazione su schermo (4:3)</PresentationFormat>
  <Paragraphs>213</Paragraphs>
  <Slides>22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  <vt:variant>
        <vt:lpstr>Presentazioni personalizzate</vt:lpstr>
      </vt:variant>
      <vt:variant>
        <vt:i4>4</vt:i4>
      </vt:variant>
    </vt:vector>
  </HeadingPairs>
  <TitlesOfParts>
    <vt:vector size="33" baseType="lpstr">
      <vt:lpstr>ＭＳ Ｐゴシック</vt:lpstr>
      <vt:lpstr>Arial</vt:lpstr>
      <vt:lpstr>Arial Black</vt:lpstr>
      <vt:lpstr>Arial Narrow</vt:lpstr>
      <vt:lpstr>Times New Roman</vt:lpstr>
      <vt:lpstr>Wingdings</vt:lpstr>
      <vt:lpstr>Boomerang</vt:lpstr>
      <vt:lpstr>Le proprietà delle potenze</vt:lpstr>
      <vt:lpstr>Espressioni con potenze:regole ‘di lettura’</vt:lpstr>
      <vt:lpstr>Qualche esempio</vt:lpstr>
      <vt:lpstr>Qualche esempio</vt:lpstr>
      <vt:lpstr>Attività</vt:lpstr>
      <vt:lpstr>Che cosa hai trovato?</vt:lpstr>
      <vt:lpstr>Una prima proprietà delle potenze</vt:lpstr>
      <vt:lpstr>Altre proprietà delle potenze</vt:lpstr>
      <vt:lpstr>Perché non ci sono proprietà per somme o differenze di potenze? </vt:lpstr>
      <vt:lpstr>Altre proprietà delle potenze</vt:lpstr>
      <vt:lpstr>Presentazione standard di PowerPoint</vt:lpstr>
      <vt:lpstr>Presentazione standard di PowerPoint</vt:lpstr>
      <vt:lpstr>Potenze e frazioni</vt:lpstr>
      <vt:lpstr>Con le proprietà calcolo la potenza di una frazione</vt:lpstr>
      <vt:lpstr>Esempi</vt:lpstr>
      <vt:lpstr>Proprietà delle operazioni nell’insieme Q dei numeri razionali</vt:lpstr>
      <vt:lpstr>Insiemi numerici</vt:lpstr>
      <vt:lpstr>Proprietà delle operazioni e insiemi numerici</vt:lpstr>
      <vt:lpstr>Conservare le proprietà delle operazioni</vt:lpstr>
      <vt:lpstr>Elevazione a potenza con esponente 0</vt:lpstr>
      <vt:lpstr>Potenza con esponente zero</vt:lpstr>
      <vt:lpstr>Potenza con esponente zero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671</cp:revision>
  <cp:lastPrinted>2008-09-19T18:47:32Z</cp:lastPrinted>
  <dcterms:created xsi:type="dcterms:W3CDTF">2012-02-19T09:53:39Z</dcterms:created>
  <dcterms:modified xsi:type="dcterms:W3CDTF">2023-10-08T14:44:43Z</dcterms:modified>
</cp:coreProperties>
</file>