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8" r:id="rId3"/>
    <p:sldId id="319" r:id="rId4"/>
    <p:sldId id="326" r:id="rId5"/>
    <p:sldId id="320" r:id="rId6"/>
    <p:sldId id="322" r:id="rId7"/>
    <p:sldId id="323" r:id="rId8"/>
    <p:sldId id="321" r:id="rId9"/>
    <p:sldId id="299" r:id="rId10"/>
    <p:sldId id="300" r:id="rId11"/>
    <p:sldId id="301" r:id="rId12"/>
    <p:sldId id="302" r:id="rId13"/>
    <p:sldId id="303" r:id="rId14"/>
    <p:sldId id="304" r:id="rId15"/>
    <p:sldId id="328" r:id="rId16"/>
    <p:sldId id="325" r:id="rId17"/>
    <p:sldId id="327" r:id="rId18"/>
    <p:sldId id="324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7768"/>
    <a:srgbClr val="FFFEE8"/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4"/>
  </p:normalViewPr>
  <p:slideViewPr>
    <p:cSldViewPr>
      <p:cViewPr varScale="1">
        <p:scale>
          <a:sx n="119" d="100"/>
          <a:sy n="119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842552-E28C-0B49-BBF2-46C454146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AC76D-F296-9D45-B57E-A950B464D4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09E82-88CA-904F-953D-047ABCCD91C3}" type="datetime1">
              <a:rPr lang="it-IT" altLang="it-IT"/>
              <a:pPr/>
              <a:t>09/04/22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711D8-C65A-AD47-A927-767D7A45C2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388BF-3D9C-EB43-A6C3-5876502A0A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3A32AC-00F8-564D-98DF-C4FD447BE9F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D4FCB5-BB13-8C4C-A212-2123961FD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88B14-0DA1-6F47-AF49-A1E897ADD3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E8587-2DBB-CF49-99F3-CCEE7B5E402C}" type="datetime1">
              <a:rPr lang="it-IT" altLang="it-IT"/>
              <a:pPr/>
              <a:t>09/04/22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2D7234-7417-A242-B389-8DCBF1A46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6827ED-4288-DD45-938A-8F122C9E1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18339-BC1C-AE4C-8ACE-97DEB99FFF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90C60-D63C-BA49-A384-609B7FD98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87CE6B-967A-4342-8922-6DC80A49A1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7501D-9978-7148-9CEC-69C3A35F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ED427-2EB6-3B4A-940F-49744185F7DF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A561-FCB9-7643-BCC3-E3DDAAE3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0EFBBE-F76A-1B45-9996-5957019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C917-0C20-E748-81A3-923B9C02EB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99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C8F03-5590-BD4B-B04B-58C0D45C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221B3-429D-8A43-A819-352436209BBB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FBB79-8C3B-434A-99CC-8A78B7C2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79E69-8CBE-9245-BFF7-315B966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F4DF-D4E3-6142-ABB3-3FCD52CF0E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45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CF3D66-5003-E043-8A34-9FE9C148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86444-0F0F-104F-BFF8-B5F47CEF8790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61E58-CE2E-2742-9C6D-098A41B7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C90E59-41CC-4843-B10B-D1265861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D1ED6-850E-D44E-8C5B-DAF0C9429B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56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E5ECA1-29C6-7A41-8946-477DDF62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96CF7-4FC6-D04A-93CE-AAEB7F087123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08F467-AC88-1A47-AFF8-5557FC06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2469CE-675B-B34F-BB27-020D9947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3B42D-4D67-4D41-9502-56BBB3EA64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4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171A7-3627-0749-91FE-03D7345E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0897-67B8-7F43-A179-46F93EA194D8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60842-D60C-4B46-950A-F6EF1A6B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81548-2791-8C40-B41B-50052392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1CE0-20AC-2D4E-A78F-3B8B437B24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36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A38D8D3-BA7A-E34F-A06B-20D056F2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78D03-09D4-F447-ADA4-9552A6F39B8A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3967F7A-C2CE-4D46-9A6E-8ABED0D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83848A-45FF-A843-80BD-6EA94D5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2369-A4C9-0B42-982C-3C064167FC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26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A3125BE-D2C8-4D45-A5E0-3E2FBDC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92844-A9D7-2444-BD6C-F0BCDCC8920F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556F187-66F0-7F47-9CDB-79DD9574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DACB9751-F437-5543-8813-83C7C6C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C866A-01F4-264E-AFB8-0BE466DF3F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1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625D264-5E7E-EC46-B255-571C3289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1D5EC-6707-EC4B-A966-AC77442A0B73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404515F-27B8-054F-9ABE-51D6C729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0DB93C6-6923-A248-BDEF-8644CC37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2D89-571A-7A4E-B201-0E98B45F65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030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A7E97B63-624D-7349-9413-1BF2747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11204-4564-324B-8516-E98BEB671219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24916BA-5837-3A47-8E06-DAA78F60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C4FA089-457A-5040-AA94-0AE118B2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3D65-F47E-364D-8A5D-AF75757FE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9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D8A25D1-0EED-7145-8362-6FB3FD07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111D3-D15E-814E-8FF3-F19B1F94C5A3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737C508-1B3C-2B43-AA64-438922E4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5B289AE-70D7-044B-B67C-8BDBA3FC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9B7A-9143-BC48-ADF8-C48B585618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27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AB7D8EA-71A5-4F4F-9D2F-84A64A5D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A0006-78E7-0149-BCC5-61A068D8EA69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E068BD3-DD73-444A-96FC-8F2C80EC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F04C552-02B4-4740-BFC9-AAFBE6F9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25F23-DBB1-8446-B23D-6A2DE9A8AB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628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1D33C8B-D1C1-2D4F-8D8B-B9CA1B727C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248B3E7E-4A6A-5445-9C9B-C1D8CBF20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75164-6D5B-BD47-94BB-7127D533A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E2E2AE-7EC7-A545-854E-FFB1441FA8A2}" type="datetime1">
              <a:rPr lang="it-IT" altLang="it-IT" smtClean="0"/>
              <a:t>09/04/22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A27FC0-3D20-5F49-89EA-7EF8D3FD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498580-7D55-7944-8E0E-BDB110183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F306DA-7A06-2C45-8026-7DBA2E53217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4C965884-7DD9-CE42-B0C3-2F32F60F2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2276872"/>
            <a:ext cx="6408712" cy="808112"/>
          </a:xfrm>
        </p:spPr>
        <p:txBody>
          <a:bodyPr anchor="t"/>
          <a:lstStyle/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</a:t>
            </a:r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ifferenziale e approssimazione lineare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4CC78-CEB3-EE4E-A232-0E820F85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AC23E4-1CFB-6C4A-A864-EA9ED21E213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00CBD172-BC0E-8041-9FE4-5A3C4198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BAC50F19-2737-2D4D-9A6F-E82717C5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cosa hai ottenuto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C6B57A0A-8D33-9043-8A66-CB458D61C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447FFD-16ED-284F-A10E-8928877A5C6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B0417B9D-0357-8D43-970E-D7C317BA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</a:p>
        </p:txBody>
      </p:sp>
    </p:spTree>
    <p:extLst>
      <p:ext uri="{BB962C8B-B14F-4D97-AF65-F5344CB8AC3E}">
        <p14:creationId xmlns:p14="http://schemas.microsoft.com/office/powerpoint/2010/main" val="184446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2EB3F885-81E8-B748-A596-F86E7C8B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Problema 1</a:t>
            </a:r>
          </a:p>
        </p:txBody>
      </p:sp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69D4E610-CE23-C24D-951E-F9C78C1CA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53CEF1-3289-C948-9F4C-09507B85FF6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6FE27CA5-C7A7-914B-B3FC-FBA37BAB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EB25132C-F54E-754B-82EE-CE0F4D058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Quesiti a, b</a:t>
            </a:r>
          </a:p>
        </p:txBody>
      </p:sp>
      <p:pic>
        <p:nvPicPr>
          <p:cNvPr id="25606" name="Picture 8" descr="Schermata 2015-04-21 alle 17.06.14.png">
            <a:extLst>
              <a:ext uri="{FF2B5EF4-FFF2-40B4-BE49-F238E27FC236}">
                <a16:creationId xmlns:a16="http://schemas.microsoft.com/office/drawing/2014/main" id="{28F8C06D-5FFF-6145-89A7-8AC88173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964113" cy="3276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51D6CCFF-EC54-E046-92CB-F4D8EDE9DBC8}"/>
              </a:ext>
            </a:extLst>
          </p:cNvPr>
          <p:cNvGrpSpPr/>
          <p:nvPr/>
        </p:nvGrpSpPr>
        <p:grpSpPr>
          <a:xfrm>
            <a:off x="4876800" y="1524000"/>
            <a:ext cx="4011613" cy="4441309"/>
            <a:chOff x="4876800" y="1524000"/>
            <a:chExt cx="4011613" cy="4441309"/>
          </a:xfrm>
        </p:grpSpPr>
        <p:pic>
          <p:nvPicPr>
            <p:cNvPr id="25605" name="Picture 7" descr="Schermata 2015-04-21 alle 17.26.37.png">
              <a:extLst>
                <a:ext uri="{FF2B5EF4-FFF2-40B4-BE49-F238E27FC236}">
                  <a16:creationId xmlns:a16="http://schemas.microsoft.com/office/drawing/2014/main" id="{2BA3CEAB-1E26-9941-87E1-CB5C46793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24000"/>
              <a:ext cx="4011613" cy="4419600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AC872E81-55B0-1343-8CD9-22297CB2C376}"/>
                </a:ext>
              </a:extLst>
            </p:cNvPr>
            <p:cNvSpPr txBox="1"/>
            <p:nvPr/>
          </p:nvSpPr>
          <p:spPr>
            <a:xfrm>
              <a:off x="7524328" y="5595977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+mn-lt"/>
                </a:rPr>
                <a:t>1 +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3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478D3581-E817-6D48-97AE-2E9A85CC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Problema 1</a:t>
            </a:r>
          </a:p>
        </p:txBody>
      </p:sp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9575BDD-5929-1E45-A7AA-BD205A739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05F0F2-BDB2-1C4C-AE5F-E332B91BE25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95A69C9F-EBAE-AF43-93A1-5DEBFA07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1D8706E3-A774-AF4D-87D4-6453A266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Quesiti c, d</a:t>
            </a:r>
          </a:p>
        </p:txBody>
      </p:sp>
      <p:pic>
        <p:nvPicPr>
          <p:cNvPr id="26629" name="Picture 9" descr="Schermata 2015-04-21 alle 17.34.00.png">
            <a:extLst>
              <a:ext uri="{FF2B5EF4-FFF2-40B4-BE49-F238E27FC236}">
                <a16:creationId xmlns:a16="http://schemas.microsoft.com/office/drawing/2014/main" id="{CAF260C3-337F-5C4D-9FB9-29D1FDEC2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919663" cy="3124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0" descr="Schermata 2015-04-21 alle 17.37.46.png">
            <a:extLst>
              <a:ext uri="{FF2B5EF4-FFF2-40B4-BE49-F238E27FC236}">
                <a16:creationId xmlns:a16="http://schemas.microsoft.com/office/drawing/2014/main" id="{B6BBC05E-059A-E943-9785-16F9A133E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5829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49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85B77390-33C1-C54B-8F9B-FFB83AD1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0A9C9D2D-2986-7340-A1D6-8A5418DB6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86541A-40FE-554D-8378-3DE24CEBEF0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173B3EF6-6141-CB4E-A015-25EBA220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</a:p>
        </p:txBody>
      </p:sp>
      <p:pic>
        <p:nvPicPr>
          <p:cNvPr id="27652" name="Picture 7" descr="Schermata 2015-04-21 alle 17.48.27.png">
            <a:extLst>
              <a:ext uri="{FF2B5EF4-FFF2-40B4-BE49-F238E27FC236}">
                <a16:creationId xmlns:a16="http://schemas.microsoft.com/office/drawing/2014/main" id="{E1BD4416-5040-0845-B025-D8D0AF82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6294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ubetti_porfido.jpg">
            <a:extLst>
              <a:ext uri="{FF2B5EF4-FFF2-40B4-BE49-F238E27FC236}">
                <a16:creationId xmlns:a16="http://schemas.microsoft.com/office/drawing/2014/main" id="{6F0FCC0C-33E9-E141-A5EA-1DD42BA55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4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72C5EE15-0E96-124C-A2E0-E6C5754B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68" y="389731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266B3A0D-9F1B-1742-BCD8-97834D4B6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2A126-4F62-EC4F-BB53-0C9DA7B19F1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133486C5-911B-6743-9D55-B7A3518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807561" y="638720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Stefano Volpe, 2022</a:t>
            </a:r>
          </a:p>
        </p:txBody>
      </p:sp>
      <p:pic>
        <p:nvPicPr>
          <p:cNvPr id="28676" name="Picture 5" descr="Schermata 2015-04-21 alle 18.01.13.png">
            <a:extLst>
              <a:ext uri="{FF2B5EF4-FFF2-40B4-BE49-F238E27FC236}">
                <a16:creationId xmlns:a16="http://schemas.microsoft.com/office/drawing/2014/main" id="{DB38A2CB-8B8C-7E4D-8A82-2A89F8F6E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6718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>
            <a:extLst>
              <a:ext uri="{FF2B5EF4-FFF2-40B4-BE49-F238E27FC236}">
                <a16:creationId xmlns:a16="http://schemas.microsoft.com/office/drawing/2014/main" id="{8965C62D-AB4F-DF44-835B-D933CDFFC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228" y="1189831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</a:rPr>
              <a:t>Visualizzo geometricamente l’errore che commetto quando approssimo ΔV con </a:t>
            </a:r>
            <a:r>
              <a:rPr lang="it-IT" altLang="it-IT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dV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F3EC53A-C8A8-A544-9DAE-CE4412E9561F}"/>
              </a:ext>
            </a:extLst>
          </p:cNvPr>
          <p:cNvGrpSpPr/>
          <p:nvPr/>
        </p:nvGrpSpPr>
        <p:grpSpPr>
          <a:xfrm>
            <a:off x="107504" y="3212976"/>
            <a:ext cx="4876800" cy="1892299"/>
            <a:chOff x="152400" y="2201862"/>
            <a:chExt cx="4876800" cy="1892299"/>
          </a:xfrm>
        </p:grpSpPr>
        <p:sp>
          <p:nvSpPr>
            <p:cNvPr id="28678" name="TextBox 8">
              <a:extLst>
                <a:ext uri="{FF2B5EF4-FFF2-40B4-BE49-F238E27FC236}">
                  <a16:creationId xmlns:a16="http://schemas.microsoft.com/office/drawing/2014/main" id="{902BFC3C-C3FC-464C-8218-E488F38F7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24968"/>
              <a:ext cx="48768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1 + ΔV = 1 + 3h + 3h</a:t>
              </a:r>
              <a:r>
                <a:rPr lang="it-IT" altLang="it-IT" sz="2600" b="1" baseline="30000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2</a:t>
              </a:r>
              <a:r>
                <a:rPr lang="it-IT" altLang="it-IT" sz="2600" b="1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 + h</a:t>
              </a:r>
              <a:r>
                <a:rPr lang="it-IT" altLang="it-IT" sz="2600" b="1" baseline="30000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3</a:t>
              </a:r>
              <a:r>
                <a:rPr lang="it-IT" altLang="it-IT" sz="2600" b="1" dirty="0">
                  <a:latin typeface="Arial Narrow" panose="020B0604020202020204" pitchFamily="34" charset="0"/>
                  <a:cs typeface="Lucida Grande" panose="020B0600040502020204" pitchFamily="34" charset="0"/>
                </a:rPr>
                <a:t> </a:t>
              </a:r>
            </a:p>
          </p:txBody>
        </p:sp>
        <p:sp>
          <p:nvSpPr>
            <p:cNvPr id="28679" name="Rectangle 9">
              <a:extLst>
                <a:ext uri="{FF2B5EF4-FFF2-40B4-BE49-F238E27FC236}">
                  <a16:creationId xmlns:a16="http://schemas.microsoft.com/office/drawing/2014/main" id="{D4C47133-CD48-2A48-8A4C-B910EAAF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3602036"/>
              <a:ext cx="29718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>
                  <a:latin typeface="Lucida Grande" panose="020B0600040502020204" pitchFamily="34" charset="0"/>
                  <a:cs typeface="Lucida Grande" panose="020B0600040502020204" pitchFamily="34" charset="0"/>
                </a:rPr>
                <a:t>1 + dV = 1 + 3h</a:t>
              </a:r>
              <a:endParaRPr lang="it-IT" altLang="it-IT" sz="2600" b="1">
                <a:latin typeface="Arial Narrow" panose="020B0604020202020204" pitchFamily="34" charset="0"/>
                <a:cs typeface="Lucida Grande" panose="020B06000405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E49421-F146-6A46-8050-338A011DD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848768"/>
              <a:ext cx="1600200" cy="685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81" name="TextBox 12">
              <a:extLst>
                <a:ext uri="{FF2B5EF4-FFF2-40B4-BE49-F238E27FC236}">
                  <a16:creationId xmlns:a16="http://schemas.microsoft.com/office/drawing/2014/main" id="{FDFDB5F9-242C-C240-B103-3669817C4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189" y="2201862"/>
              <a:ext cx="2895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</a:rPr>
                <a:t>V = x</a:t>
              </a:r>
              <a:r>
                <a:rPr lang="it-IT" altLang="it-IT" sz="2800" b="1" baseline="30000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3         </a:t>
              </a:r>
              <a:r>
                <a:rPr lang="it-IT" altLang="it-IT" sz="2800" b="1" dirty="0">
                  <a:latin typeface="Lucida Grande" panose="020B0600040502020204" pitchFamily="34" charset="0"/>
                  <a:cs typeface="Lucida Grande" panose="020B0600040502020204" pitchFamily="34" charset="0"/>
                </a:rPr>
                <a:t>a = 1</a:t>
              </a:r>
              <a:endParaRPr lang="it-IT" altLang="it-IT" sz="2800" b="1" dirty="0">
                <a:latin typeface="Arial" panose="020B0604020202020204" pitchFamily="34" charset="0"/>
                <a:cs typeface="Lucida Grande" panose="020B06000405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8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72C5EE15-0E96-124C-A2E0-E6C5754B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266B3A0D-9F1B-1742-BCD8-97834D4B6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2A126-4F62-EC4F-BB53-0C9DA7B19F1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133486C5-911B-6743-9D55-B7A3518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807561" y="638720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Stefano Volpe, 2022</a:t>
            </a:r>
          </a:p>
        </p:txBody>
      </p:sp>
      <p:pic>
        <p:nvPicPr>
          <p:cNvPr id="28676" name="Picture 5" descr="Schermata 2015-04-21 alle 18.01.13.png">
            <a:extLst>
              <a:ext uri="{FF2B5EF4-FFF2-40B4-BE49-F238E27FC236}">
                <a16:creationId xmlns:a16="http://schemas.microsoft.com/office/drawing/2014/main" id="{DB38A2CB-8B8C-7E4D-8A82-2A89F8F6E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6718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>
            <a:extLst>
              <a:ext uri="{FF2B5EF4-FFF2-40B4-BE49-F238E27FC236}">
                <a16:creationId xmlns:a16="http://schemas.microsoft.com/office/drawing/2014/main" id="{8965C62D-AB4F-DF44-835B-D933CDFFC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389" y="959643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</a:rPr>
              <a:t>Visualizzo geometricamente l’errore che commetto quando approssimo ΔV con </a:t>
            </a:r>
            <a:r>
              <a:rPr lang="it-IT" altLang="it-IT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dV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8678" name="TextBox 8">
            <a:extLst>
              <a:ext uri="{FF2B5EF4-FFF2-40B4-BE49-F238E27FC236}">
                <a16:creationId xmlns:a16="http://schemas.microsoft.com/office/drawing/2014/main" id="{902BFC3C-C3FC-464C-8218-E488F38F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4968"/>
            <a:ext cx="487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1 + ΔV = 1 + 3h + 3h</a:t>
            </a:r>
            <a:r>
              <a:rPr lang="it-IT" altLang="it-IT" sz="2600" b="1" baseline="30000" dirty="0">
                <a:latin typeface="Lucida Grande" panose="020B0600040502020204" pitchFamily="34" charset="0"/>
                <a:cs typeface="Lucida Grande" panose="020B0600040502020204" pitchFamily="34" charset="0"/>
              </a:rPr>
              <a:t>2</a:t>
            </a:r>
            <a:r>
              <a:rPr lang="it-IT" altLang="it-IT" sz="2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+ h</a:t>
            </a:r>
            <a:r>
              <a:rPr lang="it-IT" altLang="it-IT" sz="2600" b="1" baseline="30000" dirty="0">
                <a:latin typeface="Lucida Grande" panose="020B0600040502020204" pitchFamily="34" charset="0"/>
                <a:cs typeface="Lucida Grande" panose="020B0600040502020204" pitchFamily="34" charset="0"/>
              </a:rPr>
              <a:t>3</a:t>
            </a:r>
            <a:r>
              <a:rPr lang="it-IT" altLang="it-IT" sz="26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 </a:t>
            </a:r>
          </a:p>
        </p:txBody>
      </p:sp>
      <p:sp>
        <p:nvSpPr>
          <p:cNvPr id="28679" name="Rectangle 9">
            <a:extLst>
              <a:ext uri="{FF2B5EF4-FFF2-40B4-BE49-F238E27FC236}">
                <a16:creationId xmlns:a16="http://schemas.microsoft.com/office/drawing/2014/main" id="{D4C47133-CD48-2A48-8A4C-B910EAAF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602036"/>
            <a:ext cx="2971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Lucida Grande" panose="020B0600040502020204" pitchFamily="34" charset="0"/>
                <a:cs typeface="Lucida Grande" panose="020B0600040502020204" pitchFamily="34" charset="0"/>
              </a:rPr>
              <a:t>1 + dV = 1 + 3h</a:t>
            </a:r>
            <a:endParaRPr lang="it-IT" altLang="it-IT" sz="2600" b="1">
              <a:latin typeface="Arial Narrow" panose="020B06040202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9421-F146-6A46-8050-338A011D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48768"/>
            <a:ext cx="16002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81" name="TextBox 12">
            <a:extLst>
              <a:ext uri="{FF2B5EF4-FFF2-40B4-BE49-F238E27FC236}">
                <a16:creationId xmlns:a16="http://schemas.microsoft.com/office/drawing/2014/main" id="{FDFDB5F9-242C-C240-B103-3669817C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89" y="2201862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V = x</a:t>
            </a:r>
            <a:r>
              <a:rPr lang="it-IT" altLang="it-IT" sz="2800" b="1" baseline="30000" dirty="0">
                <a:latin typeface="Lucida Grande" panose="020B0600040502020204" pitchFamily="34" charset="0"/>
                <a:cs typeface="Lucida Grande" panose="020B0600040502020204" pitchFamily="34" charset="0"/>
              </a:rPr>
              <a:t>3         </a:t>
            </a:r>
            <a:r>
              <a:rPr lang="it-IT" altLang="it-IT" sz="28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a = 1</a:t>
            </a:r>
            <a:endParaRPr lang="it-IT" altLang="it-IT" sz="2800" b="1" dirty="0">
              <a:latin typeface="Arial" panose="020B06040202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127BEF-732D-7E47-A664-4583459FC7A4}"/>
              </a:ext>
            </a:extLst>
          </p:cNvPr>
          <p:cNvSpPr txBox="1"/>
          <p:nvPr/>
        </p:nvSpPr>
        <p:spPr>
          <a:xfrm>
            <a:off x="155210" y="4131576"/>
            <a:ext cx="513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Valuto l’errore in qualche caso numerico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AE223BC-D8E5-DE4F-99AB-6C25AE7DB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575691"/>
            <a:ext cx="2707774" cy="2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1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C37A9E8-6E66-9941-A264-487D05063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31" y="2420888"/>
            <a:ext cx="6997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</a:rPr>
              <a:t>Il differenziale  nello sviluppo teorico dell’analisi matematica</a:t>
            </a:r>
          </a:p>
        </p:txBody>
      </p:sp>
    </p:spTree>
    <p:extLst>
      <p:ext uri="{BB962C8B-B14F-4D97-AF65-F5344CB8AC3E}">
        <p14:creationId xmlns:p14="http://schemas.microsoft.com/office/powerpoint/2010/main" val="335419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C37A9E8-6E66-9941-A264-487D05063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425340"/>
            <a:ext cx="8655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</a:rPr>
              <a:t>Differenziale per qualunque ascissa x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BC70DBE-C15B-A241-B340-6DA2923E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71575"/>
            <a:ext cx="8784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Posso calcolare il differenziale </a:t>
            </a:r>
            <a:r>
              <a:rPr lang="it-IT" altLang="it-IT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df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 dirty="0">
                <a:latin typeface="Arial" panose="020B0604020202020204" pitchFamily="34" charset="0"/>
              </a:rPr>
              <a:t>di una funzione non solo in corrispondenza ad un’ascissa fissata </a:t>
            </a:r>
            <a:r>
              <a:rPr lang="it-IT" altLang="it-IT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800" b="1" dirty="0">
                <a:latin typeface="Arial" panose="020B0604020202020204" pitchFamily="34" charset="0"/>
              </a:rPr>
              <a:t>, ma per una qualunque ascissa </a:t>
            </a:r>
            <a:r>
              <a:rPr lang="it-IT" altLang="it-IT" sz="2800" b="1" i="1" dirty="0">
                <a:latin typeface="Arial" panose="020B0604020202020204" pitchFamily="34" charset="0"/>
              </a:rPr>
              <a:t>x</a:t>
            </a:r>
            <a:r>
              <a:rPr lang="it-IT" altLang="it-IT" sz="2800" b="1" dirty="0">
                <a:latin typeface="Arial" panose="020B0604020202020204" pitchFamily="34" charset="0"/>
              </a:rPr>
              <a:t>.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76C6A54-2C31-0E4B-A273-055DEB327949}"/>
              </a:ext>
            </a:extLst>
          </p:cNvPr>
          <p:cNvGrpSpPr/>
          <p:nvPr/>
        </p:nvGrpSpPr>
        <p:grpSpPr>
          <a:xfrm>
            <a:off x="827584" y="2556570"/>
            <a:ext cx="7499333" cy="3731161"/>
            <a:chOff x="827584" y="2556570"/>
            <a:chExt cx="7499333" cy="3731161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5A3FCB3-984E-A940-89E6-B55F62A4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84" y="2556570"/>
              <a:ext cx="5029200" cy="366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107768"/>
                  </a:solidFill>
                  <a:latin typeface="Arial Narrow" panose="020B0604020202020204" pitchFamily="34" charset="0"/>
                </a:rPr>
                <a:t>Esempi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000" b="1" dirty="0">
                <a:solidFill>
                  <a:srgbClr val="FF0000"/>
                </a:solidFill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1.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= x</a:t>
              </a:r>
              <a:r>
                <a:rPr lang="it-IT" altLang="it-IT" sz="2400" b="1" baseline="30000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3      </a:t>
              </a:r>
              <a:r>
                <a:rPr lang="it-IT" altLang="it-IT" sz="2400" b="1" dirty="0" err="1">
                  <a:solidFill>
                    <a:srgbClr val="FF0000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’(x) = 3x</a:t>
              </a:r>
              <a:r>
                <a:rPr lang="it-IT" altLang="it-IT" sz="2400" b="1" baseline="30000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2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 baseline="30000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2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’(2) = 3 </a:t>
              </a:r>
              <a:r>
                <a:rPr lang="it-IT" altLang="it-IT" sz="2400" b="1" baseline="30000" dirty="0">
                  <a:latin typeface="Wingdings" pitchFamily="2" charset="2"/>
                </a:rPr>
                <a:t>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2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2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12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df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12h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000" b="1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x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’(x) = 3x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2                       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dx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3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3x</a:t>
              </a:r>
              <a:r>
                <a:rPr lang="it-IT" altLang="it-IT" sz="2400" b="1" baseline="30000" dirty="0">
                  <a:latin typeface="Arial Narrow" panose="020B0604020202020204" pitchFamily="34" charset="0"/>
                </a:rPr>
                <a:t>2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400" b="1" dirty="0">
                <a:solidFill>
                  <a:srgbClr val="0000FF"/>
                </a:solidFill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2.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= x</a:t>
              </a:r>
              <a:r>
                <a:rPr lang="it-IT" altLang="it-IT" sz="2400" b="1" baseline="30000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       </a:t>
              </a:r>
              <a:r>
                <a:rPr lang="it-IT" altLang="it-IT" sz="2400" b="1" dirty="0" err="1">
                  <a:solidFill>
                    <a:srgbClr val="FF0000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’(x) = 1</a:t>
              </a:r>
              <a:r>
                <a:rPr lang="it-IT" altLang="it-IT" sz="2400" b="1" baseline="30000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 baseline="30000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2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’(2) = 1          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df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 = 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000" b="1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   a = x.        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’(x) = 1                   dx = h                            </a:t>
              </a:r>
            </a:p>
          </p:txBody>
        </p:sp>
        <p:cxnSp>
          <p:nvCxnSpPr>
            <p:cNvPr id="7" name="Straight Connector 13">
              <a:extLst>
                <a:ext uri="{FF2B5EF4-FFF2-40B4-BE49-F238E27FC236}">
                  <a16:creationId xmlns:a16="http://schemas.microsoft.com/office/drawing/2014/main" id="{39A6BF5E-0B75-B84C-B679-CC6105953CCA}"/>
                </a:ext>
              </a:extLst>
            </p:cNvPr>
            <p:cNvCxnSpPr>
              <a:cxnSpLocks noChangeShapeType="1"/>
              <a:stCxn id="2" idx="6"/>
              <a:endCxn id="8" idx="1"/>
            </p:cNvCxnSpPr>
            <p:nvPr/>
          </p:nvCxnSpPr>
          <p:spPr bwMode="auto">
            <a:xfrm>
              <a:off x="5868144" y="4401108"/>
              <a:ext cx="696648" cy="64492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3D13D6FE-131E-F14F-95E3-11214A2C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4792" y="4784092"/>
              <a:ext cx="1762125" cy="523875"/>
            </a:xfrm>
            <a:prstGeom prst="rect">
              <a:avLst/>
            </a:prstGeom>
            <a:solidFill>
              <a:srgbClr val="FFFEE8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 Narrow" panose="020B0604020202020204" pitchFamily="34" charset="0"/>
                </a:rPr>
                <a:t>dx</a:t>
              </a:r>
              <a:r>
                <a:rPr lang="it-IT" altLang="it-IT" sz="2800" b="1" baseline="30000">
                  <a:latin typeface="Arial Narrow" panose="020B0604020202020204" pitchFamily="34" charset="0"/>
                </a:rPr>
                <a:t>3</a:t>
              </a:r>
              <a:r>
                <a:rPr lang="it-IT" altLang="it-IT" sz="2800" b="1">
                  <a:latin typeface="Arial Narrow" panose="020B0604020202020204" pitchFamily="34" charset="0"/>
                </a:rPr>
                <a:t> = 3x</a:t>
              </a:r>
              <a:r>
                <a:rPr lang="it-IT" altLang="it-IT" sz="2800" b="1" baseline="30000">
                  <a:latin typeface="Arial Narrow" panose="020B0604020202020204" pitchFamily="34" charset="0"/>
                </a:rPr>
                <a:t>2</a:t>
              </a:r>
              <a:r>
                <a:rPr lang="it-IT" altLang="it-IT" sz="2800" b="1">
                  <a:latin typeface="Arial Narrow" panose="020B0604020202020204" pitchFamily="34" charset="0"/>
                </a:rPr>
                <a:t>dx</a:t>
              </a:r>
              <a:endParaRPr lang="it-IT" altLang="it-IT" sz="2800"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13">
              <a:extLst>
                <a:ext uri="{FF2B5EF4-FFF2-40B4-BE49-F238E27FC236}">
                  <a16:creationId xmlns:a16="http://schemas.microsoft.com/office/drawing/2014/main" id="{07B89924-4984-ED40-A63B-24D58AA9DAA2}"/>
                </a:ext>
              </a:extLst>
            </p:cNvPr>
            <p:cNvCxnSpPr>
              <a:cxnSpLocks noChangeShapeType="1"/>
              <a:endCxn id="8" idx="1"/>
            </p:cNvCxnSpPr>
            <p:nvPr/>
          </p:nvCxnSpPr>
          <p:spPr bwMode="auto">
            <a:xfrm flipV="1">
              <a:off x="5508104" y="5046030"/>
              <a:ext cx="1056688" cy="10090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CCC24D98-B371-CA40-B6E1-E3C48C67FFB6}"/>
                </a:ext>
              </a:extLst>
            </p:cNvPr>
            <p:cNvSpPr/>
            <p:nvPr/>
          </p:nvSpPr>
          <p:spPr>
            <a:xfrm>
              <a:off x="4499992" y="4149080"/>
              <a:ext cx="136815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34D56B09-A01F-A44A-AD86-07CE79DD1482}"/>
                </a:ext>
              </a:extLst>
            </p:cNvPr>
            <p:cNvSpPr/>
            <p:nvPr/>
          </p:nvSpPr>
          <p:spPr>
            <a:xfrm>
              <a:off x="4488632" y="5783675"/>
              <a:ext cx="100811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598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39FC5D8-E194-FD43-9663-157F3BD9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43735"/>
            <a:ext cx="5364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La notazione di </a:t>
            </a:r>
            <a:r>
              <a:rPr lang="it-IT" altLang="it-IT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Leibniz</a:t>
            </a:r>
            <a:endParaRPr lang="it-IT" altLang="it-IT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B6755A-F7A4-674A-A90F-B0532C8E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99591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Esamino il differenziale </a:t>
            </a:r>
            <a:r>
              <a:rPr lang="it-IT" altLang="it-IT" sz="2800" b="1" dirty="0" err="1">
                <a:latin typeface="Arial" panose="020B0604020202020204" pitchFamily="34" charset="0"/>
              </a:rPr>
              <a:t>df</a:t>
            </a:r>
            <a:r>
              <a:rPr lang="it-IT" altLang="it-IT" sz="2800" b="1" dirty="0">
                <a:latin typeface="Arial" panose="020B0604020202020204" pitchFamily="34" charset="0"/>
              </a:rPr>
              <a:t> di una funzione in corrispondenza a qualunque ascissa </a:t>
            </a:r>
            <a:r>
              <a:rPr lang="it-IT" altLang="it-IT" sz="2800" b="1" i="1" dirty="0">
                <a:latin typeface="Arial" panose="020B0604020202020204" pitchFamily="34" charset="0"/>
              </a:rPr>
              <a:t>x.</a:t>
            </a:r>
            <a:r>
              <a:rPr lang="it-IT" altLang="it-IT" sz="2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7AA238A1-51B3-9846-98F2-AB8A2668D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744" y="2716962"/>
            <a:ext cx="2546350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)d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E7BB702-5EB9-B14D-BD3F-CD4A4A29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344" y="2183562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In generale</a:t>
            </a:r>
          </a:p>
        </p:txBody>
      </p:sp>
      <p:sp>
        <p:nvSpPr>
          <p:cNvPr id="10" name="Down Arrow 17">
            <a:extLst>
              <a:ext uri="{FF2B5EF4-FFF2-40B4-BE49-F238E27FC236}">
                <a16:creationId xmlns:a16="http://schemas.microsoft.com/office/drawing/2014/main" id="{ACA80E27-F034-F04E-A84E-27CB389D9C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6744" y="3250362"/>
            <a:ext cx="1524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B00EC455-20A9-754B-8C56-928C9D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227668"/>
            <a:ext cx="4542656" cy="954107"/>
          </a:xfrm>
          <a:prstGeom prst="rect">
            <a:avLst/>
          </a:prstGeom>
          <a:solidFill>
            <a:srgbClr val="FFFEE8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Ritrovo il simbolo scelto da </a:t>
            </a:r>
            <a:r>
              <a:rPr lang="it-IT" altLang="it-IT" sz="2800" b="1" dirty="0" err="1">
                <a:latin typeface="Arial Narrow" panose="020B0604020202020204" pitchFamily="34" charset="0"/>
              </a:rPr>
              <a:t>Leibniz</a:t>
            </a:r>
            <a:r>
              <a:rPr lang="it-IT" altLang="it-IT" sz="2800" b="1" dirty="0">
                <a:latin typeface="Arial Narrow" panose="020B0604020202020204" pitchFamily="34" charset="0"/>
              </a:rPr>
              <a:t> per indicare la derivata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F190229-CCC6-2C42-BB1C-5181EA81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817" y="2730585"/>
            <a:ext cx="2020888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35D6A1D-F440-704D-B3C4-CC0BB583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17" y="2183562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Esempio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D3693D17-0CE5-244D-A18A-1A1D98A7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61" y="3277608"/>
            <a:ext cx="152400" cy="457200"/>
          </a:xfrm>
          <a:prstGeom prst="downArrow">
            <a:avLst>
              <a:gd name="adj1" fmla="val 50000"/>
              <a:gd name="adj2" fmla="val 5370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A1A9818-58B6-4940-B1CE-F55EFE314FF3}"/>
                  </a:ext>
                </a:extLst>
              </p:cNvPr>
              <p:cNvSpPr txBox="1"/>
              <p:nvPr/>
            </p:nvSpPr>
            <p:spPr>
              <a:xfrm>
                <a:off x="935817" y="3748438"/>
                <a:ext cx="1893912" cy="9679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A1A9818-58B6-4940-B1CE-F55EFE31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17" y="3748438"/>
                <a:ext cx="1893912" cy="967957"/>
              </a:xfrm>
              <a:prstGeom prst="rect">
                <a:avLst/>
              </a:prstGeom>
              <a:blipFill>
                <a:blip r:embed="rId2"/>
                <a:stretch>
                  <a:fillRect b="-5063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D26495-4F5E-E841-B1F8-0C8C6D52C81C}"/>
                  </a:ext>
                </a:extLst>
              </p:cNvPr>
              <p:cNvSpPr txBox="1"/>
              <p:nvPr/>
            </p:nvSpPr>
            <p:spPr>
              <a:xfrm>
                <a:off x="4699769" y="3748438"/>
                <a:ext cx="2546350" cy="9130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𝒅𝒇</m:t>
                          </m:r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2800" b="1" i="1" smtClean="0">
                              <a:solidFill>
                                <a:srgbClr val="107768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2D26495-4F5E-E841-B1F8-0C8C6D52C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69" y="3748438"/>
                <a:ext cx="2546350" cy="913007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9395FA0-7F79-314B-B4E1-321020D63BD9}"/>
              </a:ext>
            </a:extLst>
          </p:cNvPr>
          <p:cNvCxnSpPr>
            <a:cxnSpLocks/>
          </p:cNvCxnSpPr>
          <p:nvPr/>
        </p:nvCxnSpPr>
        <p:spPr>
          <a:xfrm flipV="1">
            <a:off x="4877780" y="4439945"/>
            <a:ext cx="1422412" cy="787723"/>
          </a:xfrm>
          <a:prstGeom prst="straightConnector1">
            <a:avLst/>
          </a:prstGeom>
          <a:ln w="38100">
            <a:solidFill>
              <a:srgbClr val="1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B5A784A-EF2E-D048-998D-7E651AC9EEA8}"/>
              </a:ext>
            </a:extLst>
          </p:cNvPr>
          <p:cNvCxnSpPr>
            <a:cxnSpLocks/>
          </p:cNvCxnSpPr>
          <p:nvPr/>
        </p:nvCxnSpPr>
        <p:spPr>
          <a:xfrm flipH="1" flipV="1">
            <a:off x="2670575" y="4581129"/>
            <a:ext cx="1469377" cy="629244"/>
          </a:xfrm>
          <a:prstGeom prst="straightConnector1">
            <a:avLst/>
          </a:prstGeom>
          <a:ln w="38100">
            <a:solidFill>
              <a:srgbClr val="107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1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48039A-B046-894F-92EA-4B10011C94E8}"/>
              </a:ext>
            </a:extLst>
          </p:cNvPr>
          <p:cNvSpPr txBox="1">
            <a:spLocks/>
          </p:cNvSpPr>
          <p:nvPr/>
        </p:nvSpPr>
        <p:spPr>
          <a:xfrm>
            <a:off x="98011" y="683648"/>
            <a:ext cx="9045989" cy="8382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4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Retta tangente e approssimazione lineare</a:t>
            </a:r>
          </a:p>
          <a:p>
            <a:pPr eaLnBrk="1" hangingPunct="1"/>
            <a:endParaRPr lang="it-IT" altLang="it-IT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A4A926B-240F-114D-98F2-892738C6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46" y="1521185"/>
            <a:ext cx="86622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 dirty="0">
                <a:latin typeface="Arial Narrow" panose="020B0604020202020204" pitchFamily="34" charset="0"/>
              </a:rPr>
              <a:t>L’approssimazione lineare </a:t>
            </a:r>
            <a:r>
              <a:rPr lang="it-IT" altLang="it-IT" b="1" dirty="0">
                <a:latin typeface="Arial Narrow" panose="020B0604020202020204" pitchFamily="34" charset="0"/>
              </a:rPr>
              <a:t>risolve un problema importante in matematica e nelle applicazioni:</a:t>
            </a:r>
            <a:r>
              <a:rPr lang="it-IT" altLang="it-IT" b="1" i="1" dirty="0">
                <a:latin typeface="Arial Narrow" panose="020B0604020202020204" pitchFamily="34" charset="0"/>
              </a:rPr>
              <a:t> approssimare con una retta l’andamento di una curva nell’intorno di un suo punto P.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98232-D5F0-464F-82B4-441777F5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73" y="3856165"/>
            <a:ext cx="8662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Un procedimento semplice per risolvere il problema: approssimare la curva con la retta tangente in P.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455D84D-4CCB-EF49-9AD1-1A16B79A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89" y="5212780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 Narrow" panose="020B0604020202020204" pitchFamily="34" charset="0"/>
              </a:rPr>
              <a:t>Un esempio  mostra come posso ragionare.</a:t>
            </a:r>
          </a:p>
        </p:txBody>
      </p:sp>
    </p:spTree>
    <p:extLst>
      <p:ext uri="{BB962C8B-B14F-4D97-AF65-F5344CB8AC3E}">
        <p14:creationId xmlns:p14="http://schemas.microsoft.com/office/powerpoint/2010/main" val="248187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D9B1881-ACB5-6247-BB04-9687F607C7EB}"/>
              </a:ext>
            </a:extLst>
          </p:cNvPr>
          <p:cNvSpPr txBox="1">
            <a:spLocks/>
          </p:cNvSpPr>
          <p:nvPr/>
        </p:nvSpPr>
        <p:spPr>
          <a:xfrm>
            <a:off x="304800" y="151133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retta tangente approssima una curva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57FC5996-C6AA-714F-A48E-5FAC55A21B92}"/>
              </a:ext>
            </a:extLst>
          </p:cNvPr>
          <p:cNvGrpSpPr/>
          <p:nvPr/>
        </p:nvGrpSpPr>
        <p:grpSpPr>
          <a:xfrm>
            <a:off x="99787" y="1340768"/>
            <a:ext cx="6728030" cy="4078891"/>
            <a:chOff x="292242" y="1340768"/>
            <a:chExt cx="6728030" cy="4078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6F63B405-1286-BC4C-A2C1-75A1736FECBE}"/>
                    </a:ext>
                  </a:extLst>
                </p:cNvPr>
                <p:cNvSpPr txBox="1"/>
                <p:nvPr/>
              </p:nvSpPr>
              <p:spPr>
                <a:xfrm>
                  <a:off x="294420" y="1340768"/>
                  <a:ext cx="6725852" cy="973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La curva è il grafico della  funzione </a:t>
                  </a:r>
                  <a14:m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𝒇</m:t>
                      </m:r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(</m:t>
                      </m:r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𝒙</m:t>
                      </m:r>
                      <m:r>
                        <a:rPr lang="it-IT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)=</m:t>
                      </m:r>
                      <m:sSup>
                        <m:sSupPr>
                          <m:ctrlPr>
                            <a:rPr lang="it-IT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it-IT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it-IT" sz="2800" b="1" dirty="0">
                      <a:solidFill>
                        <a:srgbClr val="0000FF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</a:t>
                  </a:r>
                  <a:endPara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  <a:p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che ha derivata  </a:t>
                  </a:r>
                  <a14:m>
                    <m:oMath xmlns:m="http://schemas.openxmlformats.org/officeDocument/2006/math"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𝒇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′</m:t>
                      </m:r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(</m:t>
                      </m:r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𝒙</m:t>
                      </m:r>
                      <m:r>
                        <a:rPr lang="it-IT" sz="2800" b="1" i="1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)=</m:t>
                      </m:r>
                      <m:sSup>
                        <m:sSupPr>
                          <m:ctrlPr>
                            <a:rPr lang="it-IT" sz="2800" b="1" i="1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𝟑</m:t>
                          </m:r>
                          <m:r>
                            <a:rPr lang="it-IT" sz="2800" b="1" i="1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6F63B405-1286-BC4C-A2C1-75A1736FEC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20" y="1340768"/>
                  <a:ext cx="6725852" cy="973600"/>
                </a:xfrm>
                <a:prstGeom prst="rect">
                  <a:avLst/>
                </a:prstGeom>
                <a:blipFill>
                  <a:blip r:embed="rId2"/>
                  <a:stretch>
                    <a:fillRect l="-1507" t="-5195" b="-1688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FAE905B-572E-C24F-AB2A-4E67420FB029}"/>
                </a:ext>
              </a:extLst>
            </p:cNvPr>
            <p:cNvSpPr txBox="1"/>
            <p:nvPr/>
          </p:nvSpPr>
          <p:spPr>
            <a:xfrm>
              <a:off x="292242" y="2218783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Il punto della curva è </a:t>
              </a:r>
              <a:r>
                <a:rPr lang="it-IT" sz="28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(1, 1)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0309C69-4108-C146-BE0C-9BA9C1FBF625}"/>
                    </a:ext>
                  </a:extLst>
                </p:cNvPr>
                <p:cNvSpPr txBox="1"/>
                <p:nvPr/>
              </p:nvSpPr>
              <p:spPr>
                <a:xfrm>
                  <a:off x="292242" y="2742003"/>
                  <a:ext cx="4364135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L’equazione della tangente </a:t>
                  </a:r>
                  <a:r>
                    <a:rPr lang="it-IT" sz="28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alla curva in </a:t>
                  </a:r>
                  <a:r>
                    <a:rPr lang="it-IT" sz="2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(1, 1) </a:t>
                  </a:r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è:</a:t>
                  </a:r>
                  <a:endPara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/>
                  <a: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𝒚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−</m:t>
                      </m:r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it-IT" sz="2800" b="1" i="1" smtClean="0">
                          <a:latin typeface="Cambria Math" panose="02040503050406030204" pitchFamily="18" charset="0"/>
                          <a:cs typeface="Arial Narrow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</m:ctrlPr>
                        </m:dPr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𝒙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−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  <a:cs typeface="Arial Narrow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a14:m>
                  <a:br>
                    <a:rPr lang="it-IT" sz="28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𝒚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𝟏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  <m:d>
                          <m:dPr>
                            <m:ctrlP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𝒙</m:t>
                            </m:r>
                            <m: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−</m:t>
                            </m:r>
                            <m:r>
                              <a:rPr lang="it-IT" sz="2800" b="1" i="1">
                                <a:latin typeface="Cambria Math" panose="02040503050406030204" pitchFamily="18" charset="0"/>
                                <a:cs typeface="Arial Narrow" panose="020B0604020202020204" pitchFamily="34" charset="0"/>
                              </a:rPr>
                              <m:t>𝟏</m:t>
                            </m:r>
                          </m:e>
                        </m:d>
                      </m:oMath>
                      <m:oMath xmlns:m="http://schemas.openxmlformats.org/officeDocument/2006/math"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𝒚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𝟏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𝒙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</m:oMath>
                      <m:oMath xmlns:m="http://schemas.openxmlformats.org/officeDocument/2006/math"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𝒚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=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𝟑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𝒙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−</m:t>
                        </m:r>
                        <m:r>
                          <a:rPr lang="it-I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lang="it-IT" sz="2800" b="1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0309C69-4108-C146-BE0C-9BA9C1FBF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42" y="2742003"/>
                  <a:ext cx="4364135" cy="2677656"/>
                </a:xfrm>
                <a:prstGeom prst="rect">
                  <a:avLst/>
                </a:prstGeom>
                <a:blipFill>
                  <a:blip r:embed="rId3"/>
                  <a:stretch>
                    <a:fillRect l="-2616" t="-2844" b="-14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FE9C6384-5815-3847-AC39-1AECD5E06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14368"/>
            <a:ext cx="4351844" cy="35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D9B1881-ACB5-6247-BB04-9687F607C7EB}"/>
              </a:ext>
            </a:extLst>
          </p:cNvPr>
          <p:cNvSpPr txBox="1">
            <a:spLocks/>
          </p:cNvSpPr>
          <p:nvPr/>
        </p:nvSpPr>
        <p:spPr>
          <a:xfrm>
            <a:off x="304800" y="151133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tangente approssima una curva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F9B50-B23D-3B4C-B493-6657AFE7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341428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(1; 1) si trova: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sulla curva d’equazione y = x</a:t>
            </a:r>
            <a:r>
              <a:rPr lang="it-IT" altLang="it-IT" sz="2400" b="1" baseline="30000" dirty="0">
                <a:solidFill>
                  <a:srgbClr val="0000FF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 sulla tangente d’equazione y = 3x – 2.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DF4B883-0B61-C948-A5E2-96FBFFB2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49146"/>
            <a:ext cx="4838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Mi muovo in un 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e trovo due punti con l’ascissa 1+h, vicina a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- </a:t>
            </a:r>
            <a:r>
              <a:rPr lang="it-IT" altLang="it-IT" sz="2400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Q</a:t>
            </a:r>
            <a:r>
              <a:rPr lang="it-IT" altLang="it-IT" sz="2400" b="1" dirty="0">
                <a:latin typeface="Arial Narrow" panose="020B0604020202020204" pitchFamily="34" charset="0"/>
              </a:rPr>
              <a:t> che percorre la curva;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-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 che percorre la tangente.  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1900133-6F14-884F-B0AB-FBA70E60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46337"/>
            <a:ext cx="4648200" cy="1200150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 e </a:t>
            </a:r>
            <a:r>
              <a:rPr lang="it-IT" altLang="it-IT" sz="2400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Q</a:t>
            </a:r>
            <a:r>
              <a:rPr lang="it-IT" altLang="it-IT" sz="2400" b="1" dirty="0">
                <a:latin typeface="Arial Narrow" panose="020B0604020202020204" pitchFamily="34" charset="0"/>
              </a:rPr>
              <a:t> sono vicini se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400" b="1" dirty="0">
                <a:latin typeface="Arial Narrow" panose="020B0604020202020204" pitchFamily="34" charset="0"/>
              </a:rPr>
              <a:t> è piccolo: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Arial Narrow" panose="020B0604020202020204" pitchFamily="34" charset="0"/>
              </a:rPr>
              <a:t>la tangente approssima la curva in un intorno di P.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D669B0D-689C-7849-9E17-324E6797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9" y="5395858"/>
            <a:ext cx="525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Come valuto l’errore di approssimazione?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D4AA3E-FA7F-E64F-B670-EC1E1D5E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21319"/>
            <a:ext cx="365717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26A6C98-0E5D-DD40-8C67-CD133B3CAACC}"/>
              </a:ext>
            </a:extLst>
          </p:cNvPr>
          <p:cNvSpPr txBox="1">
            <a:spLocks/>
          </p:cNvSpPr>
          <p:nvPr/>
        </p:nvSpPr>
        <p:spPr>
          <a:xfrm>
            <a:off x="795102" y="258198"/>
            <a:ext cx="7553796" cy="108257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tangente approssima una curva.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8820C-D687-5A48-B79E-C6B4CEAED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15" y="1844824"/>
            <a:ext cx="46291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0000FF"/>
                </a:solidFill>
                <a:latin typeface="Arial Narrow" panose="020B0604020202020204" pitchFamily="34" charset="0"/>
              </a:rPr>
              <a:t>Percorro la curva</a:t>
            </a:r>
            <a:r>
              <a:rPr lang="it-IT" altLang="it-IT" sz="2400" b="1" i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passo dal punto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al punto </a:t>
            </a:r>
            <a:r>
              <a:rPr lang="it-IT" altLang="it-IT" sz="2400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Q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l’ascissa passa da 1 a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1 + h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l’ordinata passa da 1 a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(1 + h)</a:t>
            </a:r>
            <a:r>
              <a:rPr lang="it-IT" altLang="it-IT" sz="2400" b="1" baseline="30000" dirty="0">
                <a:solidFill>
                  <a:srgbClr val="0000FF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perciò l’ordinata subisce una variazione </a:t>
            </a:r>
            <a:r>
              <a:rPr lang="it-IT" altLang="it-IT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data da:</a:t>
            </a:r>
          </a:p>
        </p:txBody>
      </p:sp>
      <p:pic>
        <p:nvPicPr>
          <p:cNvPr id="18" name="Picture 18" descr="Schermata 2015-04-21 alle 10.13.53.png">
            <a:extLst>
              <a:ext uri="{FF2B5EF4-FFF2-40B4-BE49-F238E27FC236}">
                <a16:creationId xmlns:a16="http://schemas.microsoft.com/office/drawing/2014/main" id="{99658F77-417E-C944-943C-806F848A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2" y="1591257"/>
            <a:ext cx="3719420" cy="4724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71A01455-B9BD-0D4E-A448-8A89F8C9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2" y="4183878"/>
            <a:ext cx="502252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(1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800" b="1" dirty="0">
                <a:latin typeface="Times New Roman" panose="02020603050405020304" pitchFamily="18" charset="0"/>
                <a:cs typeface="Lucida Grande" panose="020B0600040502020204" pitchFamily="34" charset="0"/>
              </a:rPr>
              <a:t>– 1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2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endParaRPr lang="it-IT" altLang="it-IT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2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180528" y="634385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4E867FE-90B6-3847-9721-C93CF11FB3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tangente approssima una curva.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esempio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0BACBA5-4AFB-8D47-AC02-F0C2FBF4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63" y="1921040"/>
            <a:ext cx="48580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Percorro la tangente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400" b="1" i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passo dal punto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al punto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400" b="1" dirty="0">
                <a:latin typeface="Arial Narrow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l’ascissa passa da 1 a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1 + h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l’ordinata passa da 1 a </a:t>
            </a:r>
            <a:r>
              <a:rPr lang="it-IT" altLang="it-IT" sz="2400" b="1" dirty="0">
                <a:solidFill>
                  <a:srgbClr val="FF0000"/>
                </a:solidFill>
                <a:latin typeface="Arial Narrow" panose="020B0604020202020204" pitchFamily="34" charset="0"/>
              </a:rPr>
              <a:t>3h + 1</a:t>
            </a:r>
            <a:r>
              <a:rPr lang="it-IT" altLang="it-IT" sz="2400" b="1" dirty="0">
                <a:latin typeface="Arial Narrow" panose="020B0604020202020204" pitchFamily="34" charset="0"/>
              </a:rPr>
              <a:t>;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b="1" dirty="0">
                <a:latin typeface="Arial Narrow" panose="020B0604020202020204" pitchFamily="34" charset="0"/>
              </a:rPr>
              <a:t>perciò l’ordinata subisce una variazione </a:t>
            </a:r>
            <a:r>
              <a:rPr lang="it-IT" altLang="it-IT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400" b="1" dirty="0">
                <a:latin typeface="Arial Narrow" panose="020B0604020202020204" pitchFamily="34" charset="0"/>
              </a:rPr>
              <a:t> data da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AFE046A-5126-7146-B18A-13AF5DB3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9" y="4264704"/>
            <a:ext cx="331693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=  3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+ 1 – </a:t>
            </a:r>
            <a:r>
              <a:rPr lang="it-IT" altLang="it-IT" sz="2800" b="1" dirty="0">
                <a:latin typeface="Times New Roman" panose="02020603050405020304" pitchFamily="18" charset="0"/>
                <a:cs typeface="Lucida Grande" panose="020B0600040502020204" pitchFamily="34" charset="0"/>
              </a:rPr>
              <a:t>1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endParaRPr lang="it-IT" alt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Schermata 2015-04-21 alle 10.25.17.png">
            <a:extLst>
              <a:ext uri="{FF2B5EF4-FFF2-40B4-BE49-F238E27FC236}">
                <a16:creationId xmlns:a16="http://schemas.microsoft.com/office/drawing/2014/main" id="{A2747165-0153-1C46-9B56-69B977AC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17" y="1455798"/>
            <a:ext cx="3338002" cy="4300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CA6B4350-F931-9648-94A7-AA4340E6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956240"/>
            <a:ext cx="4174283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+ 1) – 2 = 3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– 2 = 3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</p:txBody>
      </p:sp>
    </p:spTree>
    <p:extLst>
      <p:ext uri="{BB962C8B-B14F-4D97-AF65-F5344CB8AC3E}">
        <p14:creationId xmlns:p14="http://schemas.microsoft.com/office/powerpoint/2010/main" val="258222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6B48E0-CCC4-9541-BDBE-D37F3B1EC0ED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382000" cy="762000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tangente approssima una curva. 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esempio</a:t>
            </a:r>
          </a:p>
        </p:txBody>
      </p:sp>
      <p:pic>
        <p:nvPicPr>
          <p:cNvPr id="5" name="Picture 12" descr="Schermata 2015-04-21 alle 10.39.10.png">
            <a:extLst>
              <a:ext uri="{FF2B5EF4-FFF2-40B4-BE49-F238E27FC236}">
                <a16:creationId xmlns:a16="http://schemas.microsoft.com/office/drawing/2014/main" id="{F2C5FB72-6445-F44F-9A0E-FF59FD11D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6474"/>
            <a:ext cx="4135438" cy="4978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E8E2B664-6F0E-AC43-BFBE-F2A118FF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00" y="1310545"/>
            <a:ext cx="39624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Approssimare la curva con la tangente 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porta ad approssimare la variazione </a:t>
            </a:r>
            <a:r>
              <a:rPr lang="it-IT" altLang="it-IT" sz="2400" b="1" dirty="0" err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Δf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con </a:t>
            </a:r>
            <a:r>
              <a:rPr lang="it-IT" altLang="it-IT" sz="2400" b="1" dirty="0" err="1">
                <a:solidFill>
                  <a:srgbClr val="FF0000"/>
                </a:solidFill>
                <a:latin typeface="Arial Narrow" panose="020B0604020202020204" pitchFamily="34" charset="0"/>
                <a:cs typeface="Lucida Grande" panose="020B0600040502020204" pitchFamily="34" charset="0"/>
              </a:rPr>
              <a:t>df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.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 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C82152D-BB46-F741-B4D2-E54AE5EF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67" y="2979029"/>
            <a:ext cx="28797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+ 3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2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endParaRPr lang="it-IT" altLang="it-IT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8EAE4B7-4B64-984A-B1C5-BDD5FD99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79704"/>
            <a:ext cx="126989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3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endParaRPr lang="it-IT" alt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6DA2D2D-1536-CB4D-8797-0CB20C266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00" y="4121741"/>
            <a:ext cx="3886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8000"/>
                </a:solidFill>
                <a:latin typeface="Arial Narrow" panose="020B0604020202020204" pitchFamily="34" charset="0"/>
              </a:rPr>
              <a:t>L’errore</a:t>
            </a:r>
            <a:r>
              <a:rPr lang="it-IT" altLang="it-IT" sz="2400" b="1" dirty="0">
                <a:latin typeface="Arial Narrow" panose="020B0604020202020204" pitchFamily="34" charset="0"/>
              </a:rPr>
              <a:t> che si commette con questa approssimazione è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4319DBF5-7502-C547-93F6-4A9458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70166"/>
            <a:ext cx="38941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  </a:t>
            </a:r>
            <a:r>
              <a:rPr lang="it-IT" altLang="it-IT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800" b="1" i="1" dirty="0">
                <a:latin typeface="Times New Roman" panose="02020603050405020304" pitchFamily="18" charset="0"/>
                <a:cs typeface="Lucida Grande" panose="020B0600040502020204" pitchFamily="34" charset="0"/>
              </a:rPr>
              <a:t>−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df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</a:t>
            </a:r>
            <a:r>
              <a:rPr lang="it-IT" altLang="it-IT" sz="2800" b="1" dirty="0">
                <a:solidFill>
                  <a:srgbClr val="00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= 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2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3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</a:t>
            </a:r>
            <a:endParaRPr lang="it-IT" altLang="it-IT" sz="2800" dirty="0">
              <a:solidFill>
                <a:srgbClr val="008000"/>
              </a:solidFill>
              <a:latin typeface="Arial" panose="020B06040202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CB6EACCD-433B-8E4C-A1C5-A93D479A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00" y="5561086"/>
            <a:ext cx="41148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L’errore dipende da </a:t>
            </a:r>
            <a:r>
              <a:rPr lang="it-IT" altLang="it-IT" sz="2400" b="1" i="1" dirty="0">
                <a:latin typeface="Arial Narrow" panose="020B0604020202020204" pitchFamily="34" charset="0"/>
              </a:rPr>
              <a:t>h</a:t>
            </a:r>
            <a:r>
              <a:rPr lang="it-IT" altLang="it-IT" sz="2400" b="1" dirty="0">
                <a:latin typeface="Arial Narrow" panose="020B0604020202020204" pitchFamily="34" charset="0"/>
              </a:rPr>
              <a:t> ed è molto piccolo, se </a:t>
            </a:r>
            <a:r>
              <a:rPr lang="it-IT" altLang="it-IT" sz="2400" b="1" i="1" dirty="0">
                <a:latin typeface="Arial Narrow" panose="020B0604020202020204" pitchFamily="34" charset="0"/>
              </a:rPr>
              <a:t>h</a:t>
            </a:r>
            <a:r>
              <a:rPr lang="it-IT" altLang="it-IT" sz="2400" b="1" dirty="0">
                <a:latin typeface="Arial Narrow" panose="020B0604020202020204" pitchFamily="34" charset="0"/>
              </a:rPr>
              <a:t> è molto vicino a 0.</a:t>
            </a:r>
          </a:p>
        </p:txBody>
      </p:sp>
    </p:spTree>
    <p:extLst>
      <p:ext uri="{BB962C8B-B14F-4D97-AF65-F5344CB8AC3E}">
        <p14:creationId xmlns:p14="http://schemas.microsoft.com/office/powerpoint/2010/main" val="396115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1BF872-5514-5349-99C2-B82FDC6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BFE05D-624E-9B4D-8B3C-27AB02AADAD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12">
            <a:extLst>
              <a:ext uri="{FF2B5EF4-FFF2-40B4-BE49-F238E27FC236}">
                <a16:creationId xmlns:a16="http://schemas.microsoft.com/office/drawing/2014/main" id="{EF12A499-5061-2344-8FC6-5FAB79A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35224" y="618998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1C2838F-B416-D64D-9026-7FC2A0B702F4}"/>
              </a:ext>
            </a:extLst>
          </p:cNvPr>
          <p:cNvSpPr txBox="1">
            <a:spLocks/>
          </p:cNvSpPr>
          <p:nvPr/>
        </p:nvSpPr>
        <p:spPr>
          <a:xfrm>
            <a:off x="378495" y="26315"/>
            <a:ext cx="8382000" cy="705662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tangente approssima la curva</a:t>
            </a:r>
          </a:p>
          <a:p>
            <a:pPr eaLnBrk="1" hangingPunct="1"/>
            <a:r>
              <a:rPr lang="it-IT" altLang="it-IT" sz="36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differenziale</a:t>
            </a:r>
          </a:p>
        </p:txBody>
      </p:sp>
      <p:pic>
        <p:nvPicPr>
          <p:cNvPr id="10" name="Picture 11" descr="Schermata 2015-04-21 alle 11.02.06.png">
            <a:extLst>
              <a:ext uri="{FF2B5EF4-FFF2-40B4-BE49-F238E27FC236}">
                <a16:creationId xmlns:a16="http://schemas.microsoft.com/office/drawing/2014/main" id="{6ABA7C0A-84B3-CD46-826E-B2B108649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6605"/>
            <a:ext cx="3577016" cy="44795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E3748F1E-47B6-1E4A-9AC0-C581DDF3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92745"/>
            <a:ext cx="4248472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In generale, approssimare la curva con la tangente nell’intorno di </a:t>
            </a:r>
            <a:r>
              <a:rPr lang="it-IT" altLang="it-IT" sz="2400" b="1" dirty="0" err="1">
                <a:latin typeface="Arial Narrow" panose="020B0604020202020204" pitchFamily="34" charset="0"/>
              </a:rPr>
              <a:t>P</a:t>
            </a:r>
            <a:r>
              <a:rPr lang="it-IT" altLang="it-IT" sz="2400" b="1" dirty="0">
                <a:latin typeface="Arial Narrow" panose="020B0604020202020204" pitchFamily="34" charset="0"/>
              </a:rPr>
              <a:t> porta ad approssimare la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</a:rPr>
              <a:t>variazione</a:t>
            </a:r>
            <a:r>
              <a:rPr lang="it-IT" altLang="it-IT" sz="2400" b="1" dirty="0">
                <a:latin typeface="Arial Narrow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Δf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</a:rPr>
              <a:t>con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 err="1">
                <a:solidFill>
                  <a:srgbClr val="FF0000"/>
                </a:solidFill>
                <a:latin typeface="Arial Narrow" panose="020B0604020202020204" pitchFamily="34" charset="0"/>
                <a:cs typeface="Lucida Grande" panose="020B0600040502020204" pitchFamily="34" charset="0"/>
              </a:rPr>
              <a:t>df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.</a:t>
            </a:r>
            <a:r>
              <a:rPr lang="it-IT" altLang="it-IT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it-IT" altLang="it-IT" sz="2400" b="1" dirty="0">
                <a:latin typeface="Arial Narrow" panose="020B0604020202020204" pitchFamily="34" charset="0"/>
                <a:cs typeface="Lucida Grande" panose="020B0600040502020204" pitchFamily="34" charset="0"/>
              </a:rPr>
              <a:t>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4AD7FA7-1C6D-A943-A4B4-7113ADC5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477892"/>
            <a:ext cx="29337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Δ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(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a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+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 –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(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a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</a:t>
            </a:r>
            <a:endParaRPr lang="it-IT" altLang="it-IT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E92ED1A-15B4-EF4F-B02A-9296C248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39" y="4116876"/>
            <a:ext cx="186038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= 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’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(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a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)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h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035415-D90A-1F44-BDAC-CCB755580732}"/>
              </a:ext>
            </a:extLst>
          </p:cNvPr>
          <p:cNvSpPr txBox="1"/>
          <p:nvPr/>
        </p:nvSpPr>
        <p:spPr>
          <a:xfrm>
            <a:off x="323528" y="4737930"/>
            <a:ext cx="2723304" cy="83099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d</a:t>
            </a:r>
            <a:r>
              <a:rPr lang="it-IT" altLang="it-IT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f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 </a:t>
            </a:r>
            <a:r>
              <a:rPr lang="it-IT" altLang="it-IT" sz="2400" b="1" dirty="0">
                <a:latin typeface="Times New Roman" panose="02020603050405020304" pitchFamily="18" charset="0"/>
                <a:cs typeface="Lucida Grande" panose="020B0600040502020204" pitchFamily="34" charset="0"/>
              </a:rPr>
              <a:t>prende il nome di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Lucida Grande" panose="020B0600040502020204" pitchFamily="34" charset="0"/>
              </a:rPr>
              <a:t> differenziale</a:t>
            </a:r>
            <a:endParaRPr lang="it-IT" sz="2400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E8454CD-6C17-3747-BD91-2B6B2090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84" y="5847220"/>
            <a:ext cx="3096343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92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8CC05421-BEDA-5247-A6C9-94922DDF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96" y="1277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Problemi per riflettere</a:t>
            </a:r>
          </a:p>
        </p:txBody>
      </p:sp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9E33655C-2FCA-3F4C-93C1-5878B939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359907-F646-4B43-9EF0-2A62AA577CB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60EF5E45-C79E-5542-BAB9-CC5A5DA5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388" y="630872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Volpe, 2022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EF98562E-58D2-BB48-8535-71378ABD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420888"/>
            <a:ext cx="74824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Completa la scheda di lavoro per risolvere vari problemi che richiedono di applicare il differenziale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53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9842</TotalTime>
  <Words>926</Words>
  <Application>Microsoft Macintosh PowerPoint</Application>
  <PresentationFormat>Presentazione su schermo (4:3)</PresentationFormat>
  <Paragraphs>137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Cambria Math</vt:lpstr>
      <vt:lpstr>Lucida Grande</vt:lpstr>
      <vt:lpstr>Times New Roman</vt:lpstr>
      <vt:lpstr>Wingdings</vt:lpstr>
      <vt:lpstr>Tema di Office</vt:lpstr>
      <vt:lpstr>Differenziale e approssimazione lineare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Problemi per riflettere</vt:lpstr>
      <vt:lpstr>Che cosa hai ottenuto</vt:lpstr>
      <vt:lpstr>Problema 1</vt:lpstr>
      <vt:lpstr>Problema 1</vt:lpstr>
      <vt:lpstr>Problema 2</vt:lpstr>
      <vt:lpstr>Problema 2</vt:lpstr>
      <vt:lpstr>Problema 2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Determinazione dell’equazione  della tangente a una curva  in un suo punto</dc:title>
  <dc:subject/>
  <dc:creator>User</dc:creator>
  <cp:keywords/>
  <dc:description/>
  <cp:lastModifiedBy>Microsoft Office User</cp:lastModifiedBy>
  <cp:revision>340</cp:revision>
  <cp:lastPrinted>2022-04-05T09:45:27Z</cp:lastPrinted>
  <dcterms:created xsi:type="dcterms:W3CDTF">2015-04-22T15:22:44Z</dcterms:created>
  <dcterms:modified xsi:type="dcterms:W3CDTF">2022-04-09T07:45:54Z</dcterms:modified>
  <cp:category/>
</cp:coreProperties>
</file>