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0" r:id="rId4"/>
    <p:sldId id="318" r:id="rId5"/>
    <p:sldId id="268" r:id="rId6"/>
    <p:sldId id="269" r:id="rId7"/>
    <p:sldId id="316" r:id="rId8"/>
    <p:sldId id="315" r:id="rId9"/>
    <p:sldId id="293" r:id="rId10"/>
    <p:sldId id="294" r:id="rId11"/>
    <p:sldId id="295" r:id="rId12"/>
    <p:sldId id="299" r:id="rId13"/>
    <p:sldId id="322" r:id="rId14"/>
    <p:sldId id="320" r:id="rId15"/>
    <p:sldId id="321" r:id="rId1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E8"/>
    <a:srgbClr val="005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71"/>
    <p:restoredTop sz="91411"/>
  </p:normalViewPr>
  <p:slideViewPr>
    <p:cSldViewPr>
      <p:cViewPr varScale="1">
        <p:scale>
          <a:sx n="115" d="100"/>
          <a:sy n="115" d="100"/>
        </p:scale>
        <p:origin x="156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842552-E28C-0B49-BBF2-46C454146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EAC76D-F296-9D45-B57E-A950B464D4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D09E82-88CA-904F-953D-047ABCCD91C3}" type="datetime1">
              <a:rPr lang="it-IT" altLang="it-IT"/>
              <a:pPr/>
              <a:t>08/04/22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711D8-C65A-AD47-A927-767D7A45C2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388BF-3D9C-EB43-A6C3-5876502A0A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3A32AC-00F8-564D-98DF-C4FD447BE9F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D4FCB5-BB13-8C4C-A212-2123961FDF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488B14-0DA1-6F47-AF49-A1E897ADD30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2E8587-2DBB-CF49-99F3-CCEE7B5E402C}" type="datetime1">
              <a:rPr lang="it-IT" altLang="it-IT"/>
              <a:pPr/>
              <a:t>08/04/22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72D7234-7417-A242-B389-8DCBF1A461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86827ED-4288-DD45-938A-8F122C9E11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18339-BC1C-AE4C-8ACE-97DEB99FFF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090C60-D63C-BA49-A384-609B7FD982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87CE6B-967A-4342-8922-6DC80A49A140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27501D-9978-7148-9CEC-69C3A35F7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19742E-490F-9443-B386-3EB10EAB850D}" type="datetime1">
              <a:rPr lang="it-IT" altLang="it-IT" smtClean="0"/>
              <a:t>08/04/22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EAA561-FCB9-7643-BCC3-E3DDAAE3A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0EFBBE-F76A-1B45-9996-595701916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9C917-0C20-E748-81A3-923B9C02EB1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1998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AC8F03-5590-BD4B-B04B-58C0D45C9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FB844D-9A08-274C-B9D9-F1B038BE548C}" type="datetime1">
              <a:rPr lang="it-IT" altLang="it-IT" smtClean="0"/>
              <a:t>08/04/22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00FBB79-8C3B-434A-99CC-8A78B7C26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C79E69-8CBE-9245-BFF7-315B966D9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EF4DF-D4E3-6142-ABB3-3FCD52CF0E1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3452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CF3D66-5003-E043-8A34-9FE9C148A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899268-5122-B646-81DF-06F5BAD47D74}" type="datetime1">
              <a:rPr lang="it-IT" altLang="it-IT" smtClean="0"/>
              <a:t>08/04/22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C61E58-CE2E-2742-9C6D-098A41B7A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C90E59-41CC-4843-B10B-D12658611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D1ED6-850E-D44E-8C5B-DAF0C9429BA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4564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E5ECA1-29C6-7A41-8946-477DDF624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0A4819-E326-5D4E-B1B9-5834D404880F}" type="datetime1">
              <a:rPr lang="it-IT" altLang="it-IT" smtClean="0"/>
              <a:t>08/04/22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08F467-AC88-1A47-AFF8-5557FC063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2469CE-675B-B34F-BB27-020D9947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3B42D-4D67-4D41-9502-56BBB3EA645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0344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7171A7-3627-0749-91FE-03D7345E3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1FAEA-F555-C64A-A250-CB8EB74D8859}" type="datetime1">
              <a:rPr lang="it-IT" altLang="it-IT" smtClean="0"/>
              <a:t>08/04/22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260842-D60C-4B46-950A-F6EF1A6BF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181548-2791-8C40-B41B-50052392C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91CE0-20AC-2D4E-A78F-3B8B437B245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0369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8A38D8D3-BA7A-E34F-A06B-20D056F21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3C7807-B546-F64F-8952-0A0F0BACCDD6}" type="datetime1">
              <a:rPr lang="it-IT" altLang="it-IT" smtClean="0"/>
              <a:t>08/04/22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C3967F7A-C2CE-4D46-9A6E-8ABED0DEA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4A83848A-45FF-A843-80BD-6EA94D55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72369-A4C9-0B42-982C-3C064167FCC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3026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5A3125BE-D2C8-4D45-A5E0-3E2FBDC5C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8536D9-C3F0-2143-8937-CDF4AAAE0BA4}" type="datetime1">
              <a:rPr lang="it-IT" altLang="it-IT" smtClean="0"/>
              <a:t>08/04/22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7556F187-66F0-7F47-9CDB-79DD95740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DACB9751-F437-5543-8813-83C7C6C73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C866A-01F4-264E-AFB8-0BE466DF3FA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4167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3625D264-5E7E-EC46-B255-571C32898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39ED7E-DD2D-7C4A-8FCD-32A7EF92844C}" type="datetime1">
              <a:rPr lang="it-IT" altLang="it-IT" smtClean="0"/>
              <a:t>08/04/22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E404515F-27B8-054F-9ABE-51D6C7294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20DB93C6-6923-A248-BDEF-8644CC37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12D89-571A-7A4E-B201-0E98B45F655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1030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A7E97B63-624D-7349-9413-1BF274714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44F365-6193-DA4A-B5CB-ED74221E75DF}" type="datetime1">
              <a:rPr lang="it-IT" altLang="it-IT" smtClean="0"/>
              <a:t>08/04/22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924916BA-5837-3A47-8E06-DAA78F60F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4C4FA089-457A-5040-AA94-0AE118B24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23D65-F47E-364D-8A5D-AF75757FEB8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4393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3D8A25D1-0EED-7145-8362-6FB3FD075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779621-DD1E-1F49-8BC5-1CB4ED85895F}" type="datetime1">
              <a:rPr lang="it-IT" altLang="it-IT" smtClean="0"/>
              <a:t>08/04/22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2737C508-1B3C-2B43-AA64-438922E4E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75B289AE-70D7-044B-B67C-8BDBA3FC2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79B7A-9143-BC48-ADF8-C48B585618A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02733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3AB7D8EA-71A5-4F4F-9D2F-84A64A5DE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AF558F-F8E9-FF41-8A88-1A9981B01455}" type="datetime1">
              <a:rPr lang="it-IT" altLang="it-IT" smtClean="0"/>
              <a:t>08/04/22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2E068BD3-DD73-444A-96FC-8F2C80EC3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BF04C552-02B4-4740-BFC9-AAFBE6F96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25F23-DBB1-8446-B23D-6A2DE9A8AB2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8628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EF4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D1D33C8B-D1C1-2D4F-8D8B-B9CA1B727C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248B3E7E-4A6A-5445-9C9B-C1D8CBF209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275164-6D5B-BD47-94BB-7127D533A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AD1A2BA-156B-DF42-9B4A-4BE9335040BC}" type="datetime1">
              <a:rPr lang="it-IT" altLang="it-IT" smtClean="0"/>
              <a:t>08/04/22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A27FC0-3D20-5F49-89EA-7EF8D3FDE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498580-7D55-7944-8E0E-BDB110183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8F306DA-7A06-2C45-8026-7DBA2E53217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>
            <a:extLst>
              <a:ext uri="{FF2B5EF4-FFF2-40B4-BE49-F238E27FC236}">
                <a16:creationId xmlns:a16="http://schemas.microsoft.com/office/drawing/2014/main" id="{4C965884-7DD9-CE42-B0C3-2F32F60F2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2636912"/>
            <a:ext cx="7543800" cy="1470025"/>
          </a:xfrm>
        </p:spPr>
        <p:txBody>
          <a:bodyPr anchor="t"/>
          <a:lstStyle/>
          <a:p>
            <a:pPr eaLnBrk="1" hangingPunct="1"/>
            <a:r>
              <a:rPr lang="it-IT" altLang="it-IT" sz="3600" b="1" dirty="0">
                <a:ea typeface="ＭＳ Ｐゴシック" panose="020B0600070205080204" pitchFamily="34" charset="-128"/>
              </a:rPr>
              <a:t>Equazione  della retta tangente al grafico di una funzione derivabile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34CC78-CEB3-EE4E-A232-0E820F85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DAC23E4-1CFB-6C4A-A864-EA9ED21E2134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3">
            <a:extLst>
              <a:ext uri="{FF2B5EF4-FFF2-40B4-BE49-F238E27FC236}">
                <a16:creationId xmlns:a16="http://schemas.microsoft.com/office/drawing/2014/main" id="{00CBD172-BC0E-8041-9FE4-5A3C4198B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  <a:endParaRPr lang="it-IT" altLang="it-IT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>
            <a:extLst>
              <a:ext uri="{FF2B5EF4-FFF2-40B4-BE49-F238E27FC236}">
                <a16:creationId xmlns:a16="http://schemas.microsoft.com/office/drawing/2014/main" id="{3E30A637-432C-4A4E-84E6-F151C3A54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Risultati ottenuti</a:t>
            </a: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47E02B1B-E0F3-6B4D-8BE9-E3941AF48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E3EFAC-400E-6541-B7B7-3F258599625E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4580" name="Footer Placeholder 4">
            <a:extLst>
              <a:ext uri="{FF2B5EF4-FFF2-40B4-BE49-F238E27FC236}">
                <a16:creationId xmlns:a16="http://schemas.microsoft.com/office/drawing/2014/main" id="{9B1ABAF9-CA6B-CF47-AA42-9C7E3C0D4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>
            <a:extLst>
              <a:ext uri="{FF2B5EF4-FFF2-40B4-BE49-F238E27FC236}">
                <a16:creationId xmlns:a16="http://schemas.microsoft.com/office/drawing/2014/main" id="{EAFBD9AE-898B-3449-9E32-6661B846A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 anchor="t"/>
          <a:lstStyle/>
          <a:p>
            <a:pPr eaLnBrk="1" hangingPunct="1"/>
            <a:r>
              <a:rPr lang="it-IT" altLang="it-IT" sz="4000" b="1">
                <a:ea typeface="ＭＳ Ｐゴシック" panose="020B0600070205080204" pitchFamily="34" charset="-128"/>
              </a:rPr>
              <a:t>Problema 1</a:t>
            </a: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7ECC206C-13CE-C947-BF7A-04F968137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941B81F-E817-ED4A-A47B-882A9FED3BDE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5604" name="Footer Placeholder 4">
            <a:extLst>
              <a:ext uri="{FF2B5EF4-FFF2-40B4-BE49-F238E27FC236}">
                <a16:creationId xmlns:a16="http://schemas.microsoft.com/office/drawing/2014/main" id="{A94F56A4-E840-9C4B-A90E-9530CF15C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sp>
        <p:nvSpPr>
          <p:cNvPr id="25605" name="TextBox 4">
            <a:extLst>
              <a:ext uri="{FF2B5EF4-FFF2-40B4-BE49-F238E27FC236}">
                <a16:creationId xmlns:a16="http://schemas.microsoft.com/office/drawing/2014/main" id="{DA686950-00E7-4545-AB66-CCD2C620F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Quesito a</a:t>
            </a:r>
          </a:p>
        </p:txBody>
      </p:sp>
      <p:pic>
        <p:nvPicPr>
          <p:cNvPr id="25606" name="Picture 8" descr="Schermata 2015-04-18 alle 17.59.49.png">
            <a:extLst>
              <a:ext uri="{FF2B5EF4-FFF2-40B4-BE49-F238E27FC236}">
                <a16:creationId xmlns:a16="http://schemas.microsoft.com/office/drawing/2014/main" id="{D5B368AE-F2AE-4942-9B41-40F8F7B80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6343650" cy="310991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chermata 2015-04-18 alle 18.02.03.png">
            <a:extLst>
              <a:ext uri="{FF2B5EF4-FFF2-40B4-BE49-F238E27FC236}">
                <a16:creationId xmlns:a16="http://schemas.microsoft.com/office/drawing/2014/main" id="{DC5EFE2D-3032-9947-84E7-43F62EA71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743200"/>
            <a:ext cx="3276600" cy="3667125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>
            <a:extLst>
              <a:ext uri="{FF2B5EF4-FFF2-40B4-BE49-F238E27FC236}">
                <a16:creationId xmlns:a16="http://schemas.microsoft.com/office/drawing/2014/main" id="{55AC6356-1FBB-BE46-B9CC-073BB7A50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 anchor="t"/>
          <a:lstStyle/>
          <a:p>
            <a:pPr eaLnBrk="1" hangingPunct="1"/>
            <a:r>
              <a:rPr lang="it-IT" altLang="it-IT" sz="4000" b="1">
                <a:ea typeface="ＭＳ Ｐゴシック" panose="020B0600070205080204" pitchFamily="34" charset="-128"/>
              </a:rPr>
              <a:t>Problema 1</a:t>
            </a: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156E8126-9D75-794F-BF58-E9E2916DB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CF2CC63-83B7-0B40-B689-9B1D12460CFD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Footer Placeholder 4">
            <a:extLst>
              <a:ext uri="{FF2B5EF4-FFF2-40B4-BE49-F238E27FC236}">
                <a16:creationId xmlns:a16="http://schemas.microsoft.com/office/drawing/2014/main" id="{C8862BCF-2E32-894F-AC7A-894CA210B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sp>
        <p:nvSpPr>
          <p:cNvPr id="26629" name="TextBox 4">
            <a:extLst>
              <a:ext uri="{FF2B5EF4-FFF2-40B4-BE49-F238E27FC236}">
                <a16:creationId xmlns:a16="http://schemas.microsoft.com/office/drawing/2014/main" id="{B96569A0-9055-944F-B4EF-54AA47411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058" y="844550"/>
            <a:ext cx="202656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  <a:latin typeface="Arial Narrow" panose="020B0604020202020204" pitchFamily="34" charset="0"/>
              </a:rPr>
              <a:t>Quesito b</a:t>
            </a:r>
          </a:p>
        </p:txBody>
      </p:sp>
      <p:pic>
        <p:nvPicPr>
          <p:cNvPr id="26630" name="Picture 11" descr="Schermata 2015-04-18 alle 18.13.10.png">
            <a:extLst>
              <a:ext uri="{FF2B5EF4-FFF2-40B4-BE49-F238E27FC236}">
                <a16:creationId xmlns:a16="http://schemas.microsoft.com/office/drawing/2014/main" id="{9496F1C2-334A-9943-BDC9-2775D0FEC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6367463" cy="310991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Schermata 2015-04-18 alle 18.05.46.png">
            <a:extLst>
              <a:ext uri="{FF2B5EF4-FFF2-40B4-BE49-F238E27FC236}">
                <a16:creationId xmlns:a16="http://schemas.microsoft.com/office/drawing/2014/main" id="{ED323ECA-C555-E341-9859-A4E5CF648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895600"/>
            <a:ext cx="3178175" cy="3521075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26632" name="TextBox 7">
            <a:extLst>
              <a:ext uri="{FF2B5EF4-FFF2-40B4-BE49-F238E27FC236}">
                <a16:creationId xmlns:a16="http://schemas.microsoft.com/office/drawing/2014/main" id="{17781DC8-7D2B-A249-99A3-2305058F3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876800"/>
            <a:ext cx="4648200" cy="1200150"/>
          </a:xfrm>
          <a:prstGeom prst="rect">
            <a:avLst/>
          </a:prstGeom>
          <a:solidFill>
            <a:srgbClr val="FDFFE9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>
                <a:latin typeface="Arial Narrow" panose="020B0604020202020204" pitchFamily="34" charset="0"/>
              </a:rPr>
              <a:t>t</a:t>
            </a:r>
            <a:r>
              <a:rPr lang="it-IT" altLang="it-IT" sz="1800" b="1" baseline="-25000">
                <a:latin typeface="Arial Narrow" panose="020B0604020202020204" pitchFamily="34" charset="0"/>
              </a:rPr>
              <a:t>B</a:t>
            </a:r>
            <a:r>
              <a:rPr lang="it-IT" altLang="it-IT" sz="1800" b="1">
                <a:latin typeface="Arial Narrow" panose="020B0604020202020204" pitchFamily="34" charset="0"/>
              </a:rPr>
              <a:t> è parallela all’asse delle x e passa per B(0; 1); posso scrivere direttamente l’equazione y = 1.</a:t>
            </a:r>
          </a:p>
          <a:p>
            <a:pPr eaLnBrk="1" hangingPunct="1"/>
            <a:r>
              <a:rPr lang="it-IT" altLang="it-IT" sz="1800" b="1">
                <a:latin typeface="Arial Narrow" panose="020B0604020202020204" pitchFamily="34" charset="0"/>
              </a:rPr>
              <a:t>Applicare la formula generale è un procedimento corretto, ma più lungo.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>
            <a:extLst>
              <a:ext uri="{FF2B5EF4-FFF2-40B4-BE49-F238E27FC236}">
                <a16:creationId xmlns:a16="http://schemas.microsoft.com/office/drawing/2014/main" id="{132D5D74-4D19-C741-9D85-53DFC75D8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915"/>
            <a:ext cx="8229600" cy="685800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ea typeface="ＭＳ Ｐゴシック" panose="020B0600070205080204" pitchFamily="34" charset="-128"/>
              </a:rPr>
              <a:t>Problema 2</a:t>
            </a: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A4B5B903-129E-B043-8B9C-37B82CCF9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3ED7221-71E9-D448-978B-FD444FB594F6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8676" name="Footer Placeholder 4">
            <a:extLst>
              <a:ext uri="{FF2B5EF4-FFF2-40B4-BE49-F238E27FC236}">
                <a16:creationId xmlns:a16="http://schemas.microsoft.com/office/drawing/2014/main" id="{98ADE8CC-B8FD-3A41-A528-E4856927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-483965" y="643318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sp>
        <p:nvSpPr>
          <p:cNvPr id="28677" name="TextBox 4">
            <a:extLst>
              <a:ext uri="{FF2B5EF4-FFF2-40B4-BE49-F238E27FC236}">
                <a16:creationId xmlns:a16="http://schemas.microsoft.com/office/drawing/2014/main" id="{92A24BF1-9EB1-3741-A606-1FD00392F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835" y="631135"/>
            <a:ext cx="16639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  <a:latin typeface="Arial Narrow" panose="020B0604020202020204" pitchFamily="34" charset="0"/>
              </a:rPr>
              <a:t>Quesito a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D74EED8-C047-764A-AC2B-AA4912F60E2A}"/>
              </a:ext>
            </a:extLst>
          </p:cNvPr>
          <p:cNvGrpSpPr/>
          <p:nvPr/>
        </p:nvGrpSpPr>
        <p:grpSpPr>
          <a:xfrm>
            <a:off x="253326" y="1154583"/>
            <a:ext cx="8180953" cy="5010721"/>
            <a:chOff x="253326" y="1154583"/>
            <a:chExt cx="8180953" cy="5010721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033B546E-C8B1-3C45-A414-2DEC5A83EE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708"/>
            <a:stretch/>
          </p:blipFill>
          <p:spPr>
            <a:xfrm>
              <a:off x="2339752" y="1154583"/>
              <a:ext cx="6094527" cy="5010721"/>
            </a:xfrm>
            <a:prstGeom prst="rect">
              <a:avLst/>
            </a:prstGeom>
          </p:spPr>
        </p:pic>
        <p:cxnSp>
          <p:nvCxnSpPr>
            <p:cNvPr id="5" name="Connettore 2 4">
              <a:extLst>
                <a:ext uri="{FF2B5EF4-FFF2-40B4-BE49-F238E27FC236}">
                  <a16:creationId xmlns:a16="http://schemas.microsoft.com/office/drawing/2014/main" id="{DF241A5E-DF65-7248-B477-B8BC9D7868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7664" y="3350324"/>
              <a:ext cx="1224136" cy="51072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89324C4-B5D5-5A4B-BF47-B709D87F89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326" y="3861048"/>
              <a:ext cx="1905000" cy="1077913"/>
            </a:xfrm>
            <a:prstGeom prst="rect">
              <a:avLst/>
            </a:prstGeom>
            <a:solidFill>
              <a:srgbClr val="FDFFE9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000" b="1" dirty="0">
                  <a:latin typeface="Arial Narrow" panose="020B0604020202020204" pitchFamily="34" charset="0"/>
                </a:rPr>
                <a:t>L’ascissa </a:t>
              </a:r>
              <a:r>
                <a:rPr lang="it-IT" altLang="it-IT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it-IT" altLang="it-IT" sz="2000" b="1" dirty="0">
                  <a:latin typeface="Arial Narrow" panose="020B0604020202020204" pitchFamily="34" charset="0"/>
                </a:rPr>
                <a:t> del punto di contatto ora è </a:t>
              </a:r>
              <a:r>
                <a:rPr lang="it-IT" altLang="it-IT" sz="2000" b="1" dirty="0">
                  <a:solidFill>
                    <a:srgbClr val="FF0000"/>
                  </a:solidFill>
                  <a:latin typeface="Arial Narrow" panose="020B0604020202020204" pitchFamily="34" charset="0"/>
                </a:rPr>
                <a:t>incognita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6974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>
            <a:extLst>
              <a:ext uri="{FF2B5EF4-FFF2-40B4-BE49-F238E27FC236}">
                <a16:creationId xmlns:a16="http://schemas.microsoft.com/office/drawing/2014/main" id="{132D5D74-4D19-C741-9D85-53DFC75D8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915"/>
            <a:ext cx="8229600" cy="685800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ea typeface="ＭＳ Ｐゴシック" panose="020B0600070205080204" pitchFamily="34" charset="-128"/>
              </a:rPr>
              <a:t>Problema 2</a:t>
            </a: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A4B5B903-129E-B043-8B9C-37B82CCF9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3ED7221-71E9-D448-978B-FD444FB594F6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8676" name="Footer Placeholder 4">
            <a:extLst>
              <a:ext uri="{FF2B5EF4-FFF2-40B4-BE49-F238E27FC236}">
                <a16:creationId xmlns:a16="http://schemas.microsoft.com/office/drawing/2014/main" id="{98ADE8CC-B8FD-3A41-A528-E4856927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-483965" y="643318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sp>
        <p:nvSpPr>
          <p:cNvPr id="28677" name="TextBox 4">
            <a:extLst>
              <a:ext uri="{FF2B5EF4-FFF2-40B4-BE49-F238E27FC236}">
                <a16:creationId xmlns:a16="http://schemas.microsoft.com/office/drawing/2014/main" id="{92A24BF1-9EB1-3741-A606-1FD00392F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835" y="631135"/>
            <a:ext cx="2111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  <a:latin typeface="Arial Narrow" panose="020B0604020202020204" pitchFamily="34" charset="0"/>
              </a:rPr>
              <a:t>Quesiti a , b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33B546E-C8B1-3C45-A414-2DEC5A83E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16935"/>
            <a:ext cx="5162549" cy="480729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8ACDF20-692E-334D-9CB6-0D4085CE3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340768"/>
            <a:ext cx="3210602" cy="430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1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>
            <a:extLst>
              <a:ext uri="{FF2B5EF4-FFF2-40B4-BE49-F238E27FC236}">
                <a16:creationId xmlns:a16="http://schemas.microsoft.com/office/drawing/2014/main" id="{132D5D74-4D19-C741-9D85-53DFC75D8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915"/>
            <a:ext cx="8229600" cy="685800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ea typeface="ＭＳ Ｐゴシック" panose="020B0600070205080204" pitchFamily="34" charset="-128"/>
              </a:rPr>
              <a:t>Problema 2</a:t>
            </a: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A4B5B903-129E-B043-8B9C-37B82CCF9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3ED7221-71E9-D448-978B-FD444FB594F6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8676" name="Footer Placeholder 4">
            <a:extLst>
              <a:ext uri="{FF2B5EF4-FFF2-40B4-BE49-F238E27FC236}">
                <a16:creationId xmlns:a16="http://schemas.microsoft.com/office/drawing/2014/main" id="{98ADE8CC-B8FD-3A41-A528-E4856927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-483965" y="643318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sp>
        <p:nvSpPr>
          <p:cNvPr id="28677" name="TextBox 4">
            <a:extLst>
              <a:ext uri="{FF2B5EF4-FFF2-40B4-BE49-F238E27FC236}">
                <a16:creationId xmlns:a16="http://schemas.microsoft.com/office/drawing/2014/main" id="{92A24BF1-9EB1-3741-A606-1FD00392F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927489"/>
            <a:ext cx="15919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  <a:latin typeface="Arial Narrow" panose="020B0604020202020204" pitchFamily="34" charset="0"/>
              </a:rPr>
              <a:t>Quesito c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9B3A14C-92E9-E14F-9076-3BA1B0B03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53267"/>
            <a:ext cx="5976664" cy="345265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45432CB-03B3-C44B-93F8-809C7E333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335913"/>
            <a:ext cx="2736303" cy="408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26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4">
            <a:extLst>
              <a:ext uri="{FF2B5EF4-FFF2-40B4-BE49-F238E27FC236}">
                <a16:creationId xmlns:a16="http://schemas.microsoft.com/office/drawing/2014/main" id="{FA413D89-1655-C64E-9DCE-599F17411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57200"/>
            <a:ext cx="701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/>
              <a:t>Pendenza della tangente e derivata</a:t>
            </a:r>
          </a:p>
        </p:txBody>
      </p:sp>
      <p:sp>
        <p:nvSpPr>
          <p:cNvPr id="16390" name="TextBox 5">
            <a:extLst>
              <a:ext uri="{FF2B5EF4-FFF2-40B4-BE49-F238E27FC236}">
                <a16:creationId xmlns:a16="http://schemas.microsoft.com/office/drawing/2014/main" id="{C4337683-25AF-6A43-AEE5-E606CC4B4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3810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Fisso l’attenzione su un punto, ad esempio A(1, 2)</a:t>
            </a:r>
          </a:p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So calcolare la pendenza </a:t>
            </a:r>
            <a:r>
              <a:rPr lang="it-IT" altLang="it-IT" sz="2800" b="1" dirty="0">
                <a:solidFill>
                  <a:srgbClr val="FF0000"/>
                </a:solidFill>
                <a:latin typeface="Arial Narrow" panose="020B0604020202020204" pitchFamily="34" charset="0"/>
              </a:rPr>
              <a:t>m</a:t>
            </a:r>
            <a:r>
              <a:rPr lang="it-IT" altLang="it-IT" sz="2800" b="1" baseline="-25000" dirty="0">
                <a:solidFill>
                  <a:srgbClr val="FF0000"/>
                </a:solidFill>
                <a:latin typeface="Arial Narrow" panose="020B0604020202020204" pitchFamily="34" charset="0"/>
              </a:rPr>
              <a:t>t</a:t>
            </a:r>
            <a:r>
              <a:rPr lang="it-IT" altLang="it-IT" sz="2800" b="1" dirty="0">
                <a:latin typeface="Arial Narrow" panose="020B0604020202020204" pitchFamily="34" charset="0"/>
              </a:rPr>
              <a:t> della tangente </a:t>
            </a:r>
            <a:r>
              <a:rPr lang="it-IT" altLang="it-IT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altLang="it-IT" sz="2800" b="1" dirty="0">
                <a:latin typeface="Arial Narrow" panose="020B0604020202020204" pitchFamily="34" charset="0"/>
              </a:rPr>
              <a:t> in A:</a:t>
            </a:r>
            <a:endParaRPr lang="it-IT" altLang="it-I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387" name="Object 3">
            <a:extLst>
              <a:ext uri="{FF2B5EF4-FFF2-40B4-BE49-F238E27FC236}">
                <a16:creationId xmlns:a16="http://schemas.microsoft.com/office/drawing/2014/main" id="{9E3245F3-8CA8-2F47-A38F-9479FDC8B0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4495800"/>
          <a:ext cx="28956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" name="Equation" r:id="rId3" imgW="17983200" imgH="2895600" progId="Equation.3">
                  <p:embed/>
                </p:oleObj>
              </mc:Choice>
              <mc:Fallback>
                <p:oleObj name="Equation" r:id="rId3" imgW="17983200" imgH="2895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495800"/>
                        <a:ext cx="28956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Box 7">
            <a:extLst>
              <a:ext uri="{FF2B5EF4-FFF2-40B4-BE49-F238E27FC236}">
                <a16:creationId xmlns:a16="http://schemas.microsoft.com/office/drawing/2014/main" id="{B317C62B-8B1A-5144-9F6C-875DB81A6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733" y="5638034"/>
            <a:ext cx="708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</a:rPr>
              <a:t>Come trovo l’equazione della tangente?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76735EE-AD08-4144-9086-D95B5F057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37784A0-DE50-F841-BF9E-954AD0004425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6393" name="Footer Placeholder 8">
            <a:extLst>
              <a:ext uri="{FF2B5EF4-FFF2-40B4-BE49-F238E27FC236}">
                <a16:creationId xmlns:a16="http://schemas.microsoft.com/office/drawing/2014/main" id="{CAE50E20-86C9-A84B-9F09-405A87EB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0608F6F-BA3C-0B45-BFCB-690E4BA03E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618" y="1071563"/>
            <a:ext cx="4648200" cy="44704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F4AEFF2-90CC-7144-9EB3-10EB5CEABC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5" y="3244515"/>
            <a:ext cx="3962400" cy="14986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C5DB254-839E-1A47-BEAF-CD544CAEBEB7}"/>
              </a:ext>
            </a:extLst>
          </p:cNvPr>
          <p:cNvSpPr txBox="1"/>
          <p:nvPr/>
        </p:nvSpPr>
        <p:spPr>
          <a:xfrm>
            <a:off x="1733745" y="4866398"/>
            <a:ext cx="108012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altLang="it-IT" sz="2800" b="1" dirty="0">
                <a:solidFill>
                  <a:srgbClr val="FF0000"/>
                </a:solidFill>
                <a:latin typeface="Arial Narrow" panose="020B0604020202020204" pitchFamily="34" charset="0"/>
              </a:rPr>
              <a:t>m</a:t>
            </a:r>
            <a:r>
              <a:rPr lang="it-IT" altLang="it-IT" sz="2800" b="1" baseline="-25000" dirty="0">
                <a:solidFill>
                  <a:srgbClr val="FF0000"/>
                </a:solidFill>
                <a:latin typeface="Arial Narrow" panose="020B0604020202020204" pitchFamily="34" charset="0"/>
              </a:rPr>
              <a:t>t</a:t>
            </a:r>
            <a:r>
              <a:rPr lang="it-IT" altLang="it-IT" sz="2800" b="1" dirty="0">
                <a:solidFill>
                  <a:srgbClr val="FF0000"/>
                </a:solidFill>
                <a:latin typeface="Arial Narrow" panose="020B0604020202020204" pitchFamily="34" charset="0"/>
              </a:rPr>
              <a:t> = 3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>
            <a:extLst>
              <a:ext uri="{FF2B5EF4-FFF2-40B4-BE49-F238E27FC236}">
                <a16:creationId xmlns:a16="http://schemas.microsoft.com/office/drawing/2014/main" id="{1469C901-B2C5-AD41-9A9B-BF3022832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86800" cy="914400"/>
          </a:xfrm>
        </p:spPr>
        <p:txBody>
          <a:bodyPr anchor="t"/>
          <a:lstStyle/>
          <a:p>
            <a:r>
              <a:rPr lang="it-IT" altLang="it-IT" b="1">
                <a:ea typeface="ＭＳ Ｐゴシック" panose="020B0600070205080204" pitchFamily="34" charset="-128"/>
              </a:rPr>
              <a:t>Equazione della retta tangente</a:t>
            </a:r>
            <a:endParaRPr lang="it-IT" altLang="it-IT" b="1" baseline="-25000">
              <a:ea typeface="ＭＳ Ｐゴシック" panose="020B0600070205080204" pitchFamily="34" charset="-128"/>
            </a:endParaRP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50AC415A-B05D-4446-88D7-B10AFCB9B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38" y="1353231"/>
            <a:ext cx="365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latin typeface="Arial Narrow" panose="020B0604020202020204" pitchFamily="34" charset="0"/>
              </a:rPr>
              <a:t>La retta che ‘gira’ attorno ad A(1; 2) ha equazione:</a:t>
            </a:r>
          </a:p>
          <a:p>
            <a:pPr eaLnBrk="1" hangingPunct="1"/>
            <a:r>
              <a:rPr lang="it-IT" altLang="it-IT" b="1" dirty="0">
                <a:latin typeface="Arial Narrow" panose="020B0604020202020204" pitchFamily="34" charset="0"/>
              </a:rPr>
              <a:t>     </a:t>
            </a:r>
            <a:r>
              <a:rPr lang="it-IT" altLang="it-IT" b="1" i="1" dirty="0">
                <a:latin typeface="Arial Narrow" panose="020B0604020202020204" pitchFamily="34" charset="0"/>
              </a:rPr>
              <a:t> </a:t>
            </a:r>
            <a:r>
              <a:rPr lang="it-IT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 = </a:t>
            </a:r>
            <a:r>
              <a:rPr lang="it-IT" altLang="it-IT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1)</a:t>
            </a:r>
          </a:p>
        </p:txBody>
      </p:sp>
      <p:sp>
        <p:nvSpPr>
          <p:cNvPr id="17413" name="TextBox 5">
            <a:extLst>
              <a:ext uri="{FF2B5EF4-FFF2-40B4-BE49-F238E27FC236}">
                <a16:creationId xmlns:a16="http://schemas.microsoft.com/office/drawing/2014/main" id="{8076851C-3A9B-AC4D-8750-650D4F78C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33" y="3641254"/>
            <a:ext cx="365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latin typeface="Arial Narrow" panose="020B0604020202020204" pitchFamily="34" charset="0"/>
              </a:rPr>
              <a:t>Per scegliere la tangente, debbo fissare la pendenza </a:t>
            </a:r>
          </a:p>
          <a:p>
            <a:pPr eaLnBrk="1" hangingPunct="1"/>
            <a:r>
              <a:rPr lang="it-IT" altLang="it-IT" b="1" dirty="0">
                <a:latin typeface="Arial Narrow" panose="020B0604020202020204" pitchFamily="34" charset="0"/>
              </a:rPr>
              <a:t>        </a:t>
            </a:r>
            <a:r>
              <a:rPr lang="it-IT" altLang="it-I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t-IT" altLang="it-IT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= </a:t>
            </a:r>
            <a:r>
              <a:rPr lang="it-IT" altLang="it-I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dirty="0">
                <a:latin typeface="Arial Narrow" panose="020B0604020202020204" pitchFamily="34" charset="0"/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658EE1-4F54-AE42-8EE0-0B392785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8C46B00-D6A4-5644-8C31-7A577F5863C1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7415" name="Footer Placeholder 8">
            <a:extLst>
              <a:ext uri="{FF2B5EF4-FFF2-40B4-BE49-F238E27FC236}">
                <a16:creationId xmlns:a16="http://schemas.microsoft.com/office/drawing/2014/main" id="{45D95A12-DD43-EF4F-BF58-48EB16385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DC7D91D-1543-C549-A906-D2863676457D}"/>
              </a:ext>
            </a:extLst>
          </p:cNvPr>
          <p:cNvSpPr txBox="1"/>
          <p:nvPr/>
        </p:nvSpPr>
        <p:spPr>
          <a:xfrm>
            <a:off x="2893102" y="1439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C51C1CE-A531-724C-96CC-ADD8E9D2A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38" y="2687412"/>
            <a:ext cx="3289300" cy="83820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0143C29B-16AB-534D-8C98-293B88D85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48" y="5080448"/>
            <a:ext cx="3649585" cy="892552"/>
          </a:xfrm>
          <a:prstGeom prst="rect">
            <a:avLst/>
          </a:prstGeom>
          <a:solidFill>
            <a:srgbClr val="FDFFE9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latin typeface="Arial Narrow" panose="020B0604020202020204" pitchFamily="34" charset="0"/>
              </a:rPr>
              <a:t>L’equazione della tangente è</a:t>
            </a:r>
          </a:p>
          <a:p>
            <a:pPr eaLnBrk="1" hangingPunct="1"/>
            <a:r>
              <a:rPr lang="it-IT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 = 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7E530B2-0462-E24C-84D0-878AA2EE5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378" y="1623722"/>
            <a:ext cx="4681620" cy="35528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itle 2">
            <a:extLst>
              <a:ext uri="{FF2B5EF4-FFF2-40B4-BE49-F238E27FC236}">
                <a16:creationId xmlns:a16="http://schemas.microsoft.com/office/drawing/2014/main" id="{34442430-0400-BB4B-9816-31048FAE2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05130"/>
            <a:ext cx="8686800" cy="1235637"/>
          </a:xfrm>
        </p:spPr>
        <p:txBody>
          <a:bodyPr anchor="t"/>
          <a:lstStyle/>
          <a:p>
            <a:r>
              <a:rPr lang="it-IT" altLang="it-IT" sz="4000" b="1" dirty="0">
                <a:ea typeface="ＭＳ Ｐゴシック" panose="020B0600070205080204" pitchFamily="34" charset="-128"/>
              </a:rPr>
              <a:t>Equazione della retta tangente</a:t>
            </a:r>
            <a:br>
              <a:rPr lang="it-IT" altLang="it-IT" sz="4000" b="1" dirty="0">
                <a:ea typeface="ＭＳ Ｐゴシック" panose="020B0600070205080204" pitchFamily="34" charset="-128"/>
              </a:rPr>
            </a:br>
            <a:r>
              <a:rPr lang="it-IT" altLang="it-IT" sz="4000" b="1" dirty="0">
                <a:ea typeface="ＭＳ Ｐゴシック" panose="020B0600070205080204" pitchFamily="34" charset="-128"/>
              </a:rPr>
              <a:t>Rifletto sull’esempio</a:t>
            </a:r>
            <a:endParaRPr lang="it-IT" altLang="it-IT" sz="4000" b="1" baseline="-25000" dirty="0">
              <a:ea typeface="ＭＳ Ｐゴシック" panose="020B0600070205080204" pitchFamily="34" charset="-128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0D01FC-A310-2348-A868-86E722671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6DFA16F-FAF5-5948-8041-03ED5378C8A7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8440" name="Footer Placeholder 9">
            <a:extLst>
              <a:ext uri="{FF2B5EF4-FFF2-40B4-BE49-F238E27FC236}">
                <a16:creationId xmlns:a16="http://schemas.microsoft.com/office/drawing/2014/main" id="{228FE021-9CC2-F04C-A63F-007E362DB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pic>
        <p:nvPicPr>
          <p:cNvPr id="18441" name="Picture 7" descr="Schermata 2015-04-17 alle 19.18.42.png">
            <a:extLst>
              <a:ext uri="{FF2B5EF4-FFF2-40B4-BE49-F238E27FC236}">
                <a16:creationId xmlns:a16="http://schemas.microsoft.com/office/drawing/2014/main" id="{6DF1B805-9323-B44D-9638-D34B930DA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22120"/>
            <a:ext cx="4038600" cy="39878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438" name="TextBox 6">
                <a:extLst>
                  <a:ext uri="{FF2B5EF4-FFF2-40B4-BE49-F238E27FC236}">
                    <a16:creationId xmlns:a16="http://schemas.microsoft.com/office/drawing/2014/main" id="{B2E75EF9-261E-E945-8175-85CE523289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8424" y="3281291"/>
                <a:ext cx="4191000" cy="1384995"/>
              </a:xfrm>
              <a:prstGeom prst="rect">
                <a:avLst/>
              </a:prstGeom>
              <a:solidFill>
                <a:srgbClr val="FDFFE9"/>
              </a:solidFill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sz="2800" b="1" dirty="0">
                    <a:latin typeface="Arial Narrow" panose="020B0604020202020204" pitchFamily="34" charset="0"/>
                  </a:rPr>
                  <a:t>L’equazione della tangente nel punto A di ascissa 1 è</a:t>
                </a:r>
              </a:p>
              <a:p>
                <a:pPr eaLnBrk="1" hangingPunct="1"/>
                <a:r>
                  <a:rPr lang="it-IT" altLang="it-IT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it-IT" altLang="it-IT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it-IT" altLang="it-IT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14:m>
                  <m:oMath xmlns:m="http://schemas.openxmlformats.org/officeDocument/2006/math">
                    <m:r>
                      <a:rPr lang="it-IT" sz="28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it-IT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it-IT" altLang="it-IT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it-I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it-I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it-IT" altLang="it-IT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it-IT" altLang="it-IT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it-IT" altLang="it-IT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1)</a:t>
                </a:r>
              </a:p>
            </p:txBody>
          </p:sp>
        </mc:Choice>
        <mc:Fallback xmlns="">
          <p:sp>
            <p:nvSpPr>
              <p:cNvPr id="18438" name="TextBox 6">
                <a:extLst>
                  <a:ext uri="{FF2B5EF4-FFF2-40B4-BE49-F238E27FC236}">
                    <a16:creationId xmlns:a16="http://schemas.microsoft.com/office/drawing/2014/main" id="{B2E75EF9-261E-E945-8175-85CE52328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8424" y="3281291"/>
                <a:ext cx="4191000" cy="1384995"/>
              </a:xfrm>
              <a:prstGeom prst="rect">
                <a:avLst/>
              </a:prstGeom>
              <a:blipFill>
                <a:blip r:embed="rId3"/>
                <a:stretch>
                  <a:fillRect l="-2703" t="-2679" b="-10714"/>
                </a:stretch>
              </a:blipFill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94996289-8773-AB44-8A5F-11B37AA7469E}"/>
                  </a:ext>
                </a:extLst>
              </p:cNvPr>
              <p:cNvSpPr txBox="1"/>
              <p:nvPr/>
            </p:nvSpPr>
            <p:spPr>
              <a:xfrm>
                <a:off x="517548" y="2128555"/>
                <a:ext cx="4292753" cy="8476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it-IT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it-IT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it-IT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it-IT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it-IT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it-IT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</m:t>
                      </m:r>
                      <m:sSup>
                        <m:sSupPr>
                          <m:ctrlPr>
                            <a:rPr lang="it-IT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it-IT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it-IT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it-IT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it-IT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94996289-8773-AB44-8A5F-11B37AA74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48" y="2128555"/>
                <a:ext cx="4292753" cy="847668"/>
              </a:xfrm>
              <a:prstGeom prst="rect">
                <a:avLst/>
              </a:prstGeom>
              <a:blipFill>
                <a:blip r:embed="rId4"/>
                <a:stretch>
                  <a:fillRect l="-1475" b="-1060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2840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>
            <a:extLst>
              <a:ext uri="{FF2B5EF4-FFF2-40B4-BE49-F238E27FC236}">
                <a16:creationId xmlns:a16="http://schemas.microsoft.com/office/drawing/2014/main" id="{D50353F4-6697-BE47-9C32-0098F747A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98" y="-6350"/>
            <a:ext cx="8172400" cy="765175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ea typeface="ＭＳ Ｐゴシック" panose="020B0600070205080204" pitchFamily="34" charset="-128"/>
              </a:rPr>
              <a:t>Equazione della retta tangente</a:t>
            </a:r>
            <a:br>
              <a:rPr lang="it-IT" altLang="it-IT" sz="4000" b="1" dirty="0">
                <a:ea typeface="ＭＳ Ｐゴシック" panose="020B0600070205080204" pitchFamily="34" charset="-128"/>
              </a:rPr>
            </a:br>
            <a:r>
              <a:rPr lang="it-IT" altLang="it-IT" sz="4000" b="1" dirty="0">
                <a:ea typeface="ＭＳ Ｐゴシック" panose="020B0600070205080204" pitchFamily="34" charset="-128"/>
              </a:rPr>
              <a:t>Scrivo la formula generale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0C16A-F028-5241-8134-FB8AB97F1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E139A64-8D45-CE46-A45C-5AA04AD12222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9460" name="Footer Placeholder 3">
            <a:extLst>
              <a:ext uri="{FF2B5EF4-FFF2-40B4-BE49-F238E27FC236}">
                <a16:creationId xmlns:a16="http://schemas.microsoft.com/office/drawing/2014/main" id="{887273C0-211F-8E43-8EB3-F3C11CC0D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4AE2134F-49E1-9843-BDDD-D36F18C5AD27}"/>
              </a:ext>
            </a:extLst>
          </p:cNvPr>
          <p:cNvGrpSpPr/>
          <p:nvPr/>
        </p:nvGrpSpPr>
        <p:grpSpPr>
          <a:xfrm>
            <a:off x="190500" y="1556792"/>
            <a:ext cx="8763000" cy="4441825"/>
            <a:chOff x="228600" y="1447800"/>
            <a:chExt cx="8763000" cy="4441825"/>
          </a:xfrm>
        </p:grpSpPr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7F9F9ADA-7FC9-B04C-BDF4-BA65049BD455}"/>
                </a:ext>
              </a:extLst>
            </p:cNvPr>
            <p:cNvGrpSpPr/>
            <p:nvPr/>
          </p:nvGrpSpPr>
          <p:grpSpPr>
            <a:xfrm>
              <a:off x="1752600" y="1447800"/>
              <a:ext cx="7239000" cy="4441825"/>
              <a:chOff x="1752600" y="1447800"/>
              <a:chExt cx="7239000" cy="4441825"/>
            </a:xfrm>
          </p:grpSpPr>
          <p:pic>
            <p:nvPicPr>
              <p:cNvPr id="19461" name="Picture 4" descr="Schermata 2015-04-17 alle 18.33.22.png">
                <a:extLst>
                  <a:ext uri="{FF2B5EF4-FFF2-40B4-BE49-F238E27FC236}">
                    <a16:creationId xmlns:a16="http://schemas.microsoft.com/office/drawing/2014/main" id="{A315EF91-7555-CA4E-B8E7-2EE77E701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000" y="1447800"/>
                <a:ext cx="4038600" cy="3081338"/>
              </a:xfrm>
              <a:prstGeom prst="rect">
                <a:avLst/>
              </a:prstGeom>
              <a:noFill/>
              <a:ln w="3175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462" name="TextBox 6">
                <a:extLst>
                  <a:ext uri="{FF2B5EF4-FFF2-40B4-BE49-F238E27FC236}">
                    <a16:creationId xmlns:a16="http://schemas.microsoft.com/office/drawing/2014/main" id="{3137CF5D-0180-4D4D-B7E7-7C212D11B5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10400" y="5181600"/>
                <a:ext cx="1828800" cy="7080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sz="2000" b="1">
                    <a:solidFill>
                      <a:srgbClr val="0000FF"/>
                    </a:solidFill>
                    <a:latin typeface="Arial Narrow" panose="020B0604020202020204" pitchFamily="34" charset="0"/>
                  </a:rPr>
                  <a:t>Grafico di una funzione y = f(x)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A6F28FAA-8CF7-1B42-AA8D-834F254C5BE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391400" y="4495800"/>
                <a:ext cx="838200" cy="533400"/>
              </a:xfrm>
              <a:prstGeom prst="straightConnector1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360F61-2526-9D4D-BA16-34BED97CBF16}"/>
                  </a:ext>
                </a:extLst>
              </p:cNvPr>
              <p:cNvSpPr txBox="1"/>
              <p:nvPr/>
            </p:nvSpPr>
            <p:spPr>
              <a:xfrm>
                <a:off x="1752600" y="1524000"/>
                <a:ext cx="2819400" cy="1016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sz="2000" b="1" dirty="0">
                    <a:solidFill>
                      <a:srgbClr val="FF0000"/>
                    </a:solidFill>
                    <a:latin typeface="Arial Narrow" panose="020B0604020202020204" pitchFamily="34" charset="0"/>
                  </a:rPr>
                  <a:t>A</a:t>
                </a:r>
                <a:r>
                  <a:rPr lang="it-IT" altLang="it-IT" sz="2000" b="1" dirty="0">
                    <a:latin typeface="Arial Narrow" panose="020B0604020202020204" pitchFamily="34" charset="0"/>
                  </a:rPr>
                  <a:t> punto della curva con:</a:t>
                </a:r>
              </a:p>
              <a:p>
                <a:pPr eaLnBrk="1" hangingPunct="1"/>
                <a:r>
                  <a:rPr lang="it-IT" altLang="it-IT" sz="2000" b="1" dirty="0">
                    <a:latin typeface="Arial Narrow" panose="020B0604020202020204" pitchFamily="34" charset="0"/>
                  </a:rPr>
                  <a:t>ascissa </a:t>
                </a:r>
                <a:r>
                  <a:rPr lang="it-IT" altLang="it-IT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it-IT" altLang="it-IT" sz="2000" b="1" dirty="0">
                    <a:latin typeface="Arial Narrow" panose="020B0604020202020204" pitchFamily="34" charset="0"/>
                  </a:rPr>
                  <a:t>;</a:t>
                </a:r>
              </a:p>
              <a:p>
                <a:pPr eaLnBrk="1" hangingPunct="1"/>
                <a:r>
                  <a:rPr lang="it-IT" altLang="it-IT" sz="2000" b="1" dirty="0">
                    <a:latin typeface="Arial Narrow" panose="020B0604020202020204" pitchFamily="34" charset="0"/>
                  </a:rPr>
                  <a:t>ordinata </a:t>
                </a:r>
                <a:r>
                  <a:rPr lang="it-IT" altLang="it-IT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it-IT" altLang="it-IT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</a:t>
                </a:r>
                <a:r>
                  <a:rPr lang="it-IT" altLang="it-IT" sz="2000" b="1" dirty="0">
                    <a:latin typeface="Arial Narrow" panose="020B0604020202020204" pitchFamily="34" charset="0"/>
                  </a:rPr>
                  <a:t>.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C56CD00E-F6B3-864C-9AEA-6133558E4B0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572000" y="1600200"/>
                <a:ext cx="2209800" cy="1143000"/>
              </a:xfrm>
              <a:prstGeom prst="straightConnector1">
                <a:avLst/>
              </a:prstGeom>
              <a:noFill/>
              <a:ln w="25400">
                <a:solidFill>
                  <a:srgbClr val="7F7F7F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466" name="TextBox 21">
                <a:extLst>
                  <a:ext uri="{FF2B5EF4-FFF2-40B4-BE49-F238E27FC236}">
                    <a16:creationId xmlns:a16="http://schemas.microsoft.com/office/drawing/2014/main" id="{71BE3295-7C10-E144-9E86-7415AE365F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6800" y="5181600"/>
                <a:ext cx="1828800" cy="7080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sz="2000" b="1">
                    <a:latin typeface="Arial Narrow" panose="020B0604020202020204" pitchFamily="34" charset="0"/>
                  </a:rPr>
                  <a:t>Retta tangente alla curva in </a:t>
                </a:r>
                <a:r>
                  <a:rPr lang="it-IT" altLang="it-IT" sz="2000" b="1">
                    <a:solidFill>
                      <a:srgbClr val="FF0000"/>
                    </a:solidFill>
                    <a:latin typeface="Arial Narrow" panose="020B0604020202020204" pitchFamily="34" charset="0"/>
                  </a:rPr>
                  <a:t>A</a:t>
                </a: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1EB8E97C-B5E6-774B-8CF0-058351D9935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V="1">
                <a:off x="5067300" y="4610100"/>
                <a:ext cx="838200" cy="30480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9468" name="TextBox 25">
              <a:extLst>
                <a:ext uri="{FF2B5EF4-FFF2-40B4-BE49-F238E27FC236}">
                  <a16:creationId xmlns:a16="http://schemas.microsoft.com/office/drawing/2014/main" id="{268D8E01-4FC4-5D46-A0F7-DB5A5A2AD8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3810000"/>
              <a:ext cx="4572000" cy="1016000"/>
            </a:xfrm>
            <a:prstGeom prst="rect">
              <a:avLst/>
            </a:prstGeom>
            <a:solidFill>
              <a:srgbClr val="FDFFE9"/>
            </a:solidFill>
            <a:ln w="3175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800" b="1" dirty="0">
                  <a:latin typeface="Arial Narrow" panose="020B0604020202020204" pitchFamily="34" charset="0"/>
                </a:rPr>
                <a:t>La retta tangente ha equazione</a:t>
              </a:r>
            </a:p>
            <a:p>
              <a:pPr eaLnBrk="1" hangingPunct="1"/>
              <a:r>
                <a:rPr lang="it-IT" altLang="it-IT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it-IT" altLang="it-IT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it-IT" altLang="it-IT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it-IT" altLang="it-IT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it-IT" altLang="it-IT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it-IT" altLang="it-IT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it-IT" altLang="it-IT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= </a:t>
              </a:r>
              <a:r>
                <a:rPr lang="it-IT" altLang="it-IT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it-IT" altLang="it-IT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’</a:t>
              </a:r>
              <a:r>
                <a:rPr lang="it-IT" altLang="it-IT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it-IT" altLang="it-IT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it-IT" altLang="it-IT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(</a:t>
              </a:r>
              <a:r>
                <a:rPr lang="it-IT" altLang="it-IT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it-IT" altLang="it-IT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it-IT" altLang="it-IT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B13E504-55A8-A34C-A195-957AFC022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8E79005-1808-B140-8622-050CBE1049AC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0483" name="Footer Placeholder 12">
            <a:extLst>
              <a:ext uri="{FF2B5EF4-FFF2-40B4-BE49-F238E27FC236}">
                <a16:creationId xmlns:a16="http://schemas.microsoft.com/office/drawing/2014/main" id="{CB8DD56B-CBEB-2943-BA6B-E30BAFBB2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sp>
        <p:nvSpPr>
          <p:cNvPr id="20484" name="Titolo 1">
            <a:extLst>
              <a:ext uri="{FF2B5EF4-FFF2-40B4-BE49-F238E27FC236}">
                <a16:creationId xmlns:a16="http://schemas.microsoft.com/office/drawing/2014/main" id="{7ACB75E0-4410-D844-8145-CDFA9EBB85F7}"/>
              </a:ext>
            </a:extLst>
          </p:cNvPr>
          <p:cNvSpPr txBox="1">
            <a:spLocks/>
          </p:cNvSpPr>
          <p:nvPr/>
        </p:nvSpPr>
        <p:spPr bwMode="auto">
          <a:xfrm>
            <a:off x="152400" y="304800"/>
            <a:ext cx="8839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4000" b="1">
                <a:latin typeface="Calibri" panose="020F0502020204030204" pitchFamily="34" charset="0"/>
              </a:rPr>
              <a:t>Formula generale: significato dei simboli</a:t>
            </a:r>
          </a:p>
        </p:txBody>
      </p:sp>
      <p:sp>
        <p:nvSpPr>
          <p:cNvPr id="20485" name="TextBox 25">
            <a:extLst>
              <a:ext uri="{FF2B5EF4-FFF2-40B4-BE49-F238E27FC236}">
                <a16:creationId xmlns:a16="http://schemas.microsoft.com/office/drawing/2014/main" id="{3F139032-741A-D449-904D-B492F2EE0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066800"/>
            <a:ext cx="746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>
                <a:solidFill>
                  <a:srgbClr val="0000FF"/>
                </a:solidFill>
                <a:latin typeface="Arial Narrow" panose="020B0604020202020204" pitchFamily="34" charset="0"/>
              </a:rPr>
              <a:t>Equazione della retta tangente nel punto  A</a:t>
            </a:r>
          </a:p>
        </p:txBody>
      </p:sp>
      <p:sp>
        <p:nvSpPr>
          <p:cNvPr id="20486" name="Rectangle 24">
            <a:extLst>
              <a:ext uri="{FF2B5EF4-FFF2-40B4-BE49-F238E27FC236}">
                <a16:creationId xmlns:a16="http://schemas.microsoft.com/office/drawing/2014/main" id="{3D153EA5-596E-7045-844D-0C6F9BFBF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743200"/>
            <a:ext cx="3905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altLang="it-IT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it-IT" altLang="it-IT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it-IT" altLang="it-IT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altLang="it-IT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altLang="it-IT" sz="3200" dirty="0"/>
          </a:p>
        </p:txBody>
      </p:sp>
      <p:sp>
        <p:nvSpPr>
          <p:cNvPr id="20487" name="TextBox 26">
            <a:extLst>
              <a:ext uri="{FF2B5EF4-FFF2-40B4-BE49-F238E27FC236}">
                <a16:creationId xmlns:a16="http://schemas.microsoft.com/office/drawing/2014/main" id="{5F59771F-10F6-724E-9A23-78FB33288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16088"/>
            <a:ext cx="21336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i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/>
              <a:t> </a:t>
            </a:r>
            <a:r>
              <a:rPr lang="it-IT" altLang="it-IT" b="1"/>
              <a:t>e</a:t>
            </a:r>
            <a:r>
              <a:rPr lang="it-IT" altLang="it-IT"/>
              <a:t> </a:t>
            </a:r>
            <a:r>
              <a:rPr lang="it-IT" altLang="it-IT" sz="2800" b="1" i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/>
              <a:t> </a:t>
            </a:r>
            <a:r>
              <a:rPr lang="it-IT" altLang="it-IT" b="1"/>
              <a:t>variabili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77D0F94-61E5-5C43-A58D-B4FE46991CA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713174" y="2133600"/>
            <a:ext cx="1528304" cy="802622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6E2AE45-8D77-8443-B90A-12726465B91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70719" y="2239963"/>
            <a:ext cx="474267" cy="787401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0" name="TextBox 36">
            <a:extLst>
              <a:ext uri="{FF2B5EF4-FFF2-40B4-BE49-F238E27FC236}">
                <a16:creationId xmlns:a16="http://schemas.microsoft.com/office/drawing/2014/main" id="{B5912366-E243-F344-B571-7086B47AF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810000"/>
            <a:ext cx="174148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b="1"/>
              <a:t> costante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727A129-4038-104C-9096-1A8A1FCE1DC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1143000" y="3581400"/>
            <a:ext cx="685800" cy="76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BFBBC0B-7EB6-0F4F-A8EE-2D1E86494AC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447800" y="3200400"/>
            <a:ext cx="2438400" cy="762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3" name="Rectangle 47">
            <a:extLst>
              <a:ext uri="{FF2B5EF4-FFF2-40B4-BE49-F238E27FC236}">
                <a16:creationId xmlns:a16="http://schemas.microsoft.com/office/drawing/2014/main" id="{909D4C9A-85F1-DD4B-868D-A29594374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419600"/>
            <a:ext cx="4267200" cy="1754188"/>
          </a:xfrm>
          <a:prstGeom prst="rect">
            <a:avLst/>
          </a:prstGeom>
          <a:solidFill>
            <a:srgbClr val="FDFFE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latin typeface="Arial Narrow" panose="020B0604020202020204" pitchFamily="34" charset="0"/>
              </a:rPr>
              <a:t>Al posto di</a:t>
            </a:r>
            <a:r>
              <a:rPr lang="it-IT" altLang="it-IT" sz="1800" b="1" dirty="0">
                <a:latin typeface="Arial Narrow" panose="020B0604020202020204" pitchFamily="34" charset="0"/>
              </a:rPr>
              <a:t> </a:t>
            </a:r>
            <a:r>
              <a:rPr lang="it-IT" altLang="it-IT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1800" b="1" dirty="0"/>
              <a:t> </a:t>
            </a:r>
            <a:r>
              <a:rPr lang="it-IT" altLang="it-IT" b="1" dirty="0">
                <a:latin typeface="Arial Narrow" panose="020B0604020202020204" pitchFamily="34" charset="0"/>
              </a:rPr>
              <a:t>posso scrivere altre lettere, ad esempio:</a:t>
            </a:r>
          </a:p>
          <a:p>
            <a:pPr eaLnBrk="1" hangingPunct="1"/>
            <a:r>
              <a:rPr lang="it-IT" alt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c, d, </a:t>
            </a:r>
            <a:r>
              <a:rPr lang="it-IT" altLang="it-IT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eaLnBrk="1" hangingPunct="1"/>
            <a:r>
              <a:rPr lang="it-IT" altLang="it-IT" b="1" dirty="0">
                <a:latin typeface="Arial Narrow" panose="020B0604020202020204" pitchFamily="34" charset="0"/>
              </a:rPr>
              <a:t>Ma </a:t>
            </a:r>
            <a:r>
              <a:rPr lang="it-IT" altLang="it-IT" b="1" dirty="0">
                <a:solidFill>
                  <a:srgbClr val="FF0000"/>
                </a:solidFill>
                <a:latin typeface="Arial Narrow" panose="020B0604020202020204" pitchFamily="34" charset="0"/>
              </a:rPr>
              <a:t>non</a:t>
            </a:r>
            <a:r>
              <a:rPr lang="it-IT" altLang="it-IT" b="1" dirty="0">
                <a:latin typeface="Arial Narrow" panose="020B0604020202020204" pitchFamily="34" charset="0"/>
              </a:rPr>
              <a:t> posso scrivere </a:t>
            </a:r>
            <a:r>
              <a:rPr lang="it-IT" altLang="it-IT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altLang="it-IT" b="1" dirty="0">
              <a:latin typeface="Arial Narrow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6D06E6A-CF50-8F43-8308-AE2E6CB54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49" y="1733550"/>
            <a:ext cx="3697250" cy="4440238"/>
          </a:xfrm>
          <a:prstGeom prst="rect">
            <a:avLst/>
          </a:prstGeom>
        </p:spPr>
      </p:pic>
      <p:cxnSp>
        <p:nvCxnSpPr>
          <p:cNvPr id="15" name="Straight Arrow Connector 37">
            <a:extLst>
              <a:ext uri="{FF2B5EF4-FFF2-40B4-BE49-F238E27FC236}">
                <a16:creationId xmlns:a16="http://schemas.microsoft.com/office/drawing/2014/main" id="{5325F7A7-12B9-0741-867B-FBB7F9C72EB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447800" y="3200400"/>
            <a:ext cx="1251992" cy="762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89FE2A-8817-9549-AF80-92D47F44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590800" cy="24447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CACED98-EFDD-7348-B5CA-4482D9F0B1F3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1508" name="Footer Placeholder 12">
            <a:extLst>
              <a:ext uri="{FF2B5EF4-FFF2-40B4-BE49-F238E27FC236}">
                <a16:creationId xmlns:a16="http://schemas.microsoft.com/office/drawing/2014/main" id="{E7E934D1-F8AB-0642-8B69-8117043DC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04800" y="62484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  <a:endParaRPr lang="it-IT" altLang="it-IT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1509" name="Titolo 1">
            <a:extLst>
              <a:ext uri="{FF2B5EF4-FFF2-40B4-BE49-F238E27FC236}">
                <a16:creationId xmlns:a16="http://schemas.microsoft.com/office/drawing/2014/main" id="{E560C2B8-4E9B-A749-8979-420518DAC9FE}"/>
              </a:ext>
            </a:extLst>
          </p:cNvPr>
          <p:cNvSpPr txBox="1">
            <a:spLocks/>
          </p:cNvSpPr>
          <p:nvPr/>
        </p:nvSpPr>
        <p:spPr bwMode="auto">
          <a:xfrm>
            <a:off x="0" y="30480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4000" b="1">
                <a:latin typeface="Arial Narrow" panose="020B0604020202020204" pitchFamily="34" charset="0"/>
              </a:rPr>
              <a:t>Formula generale. Due condizioni importanti</a:t>
            </a:r>
          </a:p>
        </p:txBody>
      </p:sp>
      <p:sp>
        <p:nvSpPr>
          <p:cNvPr id="21510" name="TextBox 25">
            <a:extLst>
              <a:ext uri="{FF2B5EF4-FFF2-40B4-BE49-F238E27FC236}">
                <a16:creationId xmlns:a16="http://schemas.microsoft.com/office/drawing/2014/main" id="{35C6DF68-D39A-3D45-9B6D-065A44EE8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>
                <a:solidFill>
                  <a:srgbClr val="0000FF"/>
                </a:solidFill>
                <a:latin typeface="Arial Narrow" panose="020B0604020202020204" pitchFamily="34" charset="0"/>
              </a:rPr>
              <a:t>Equazione </a:t>
            </a:r>
            <a:r>
              <a:rPr lang="it-IT" altLang="it-IT" sz="3200" b="1" dirty="0">
                <a:solidFill>
                  <a:srgbClr val="0000FF"/>
                </a:solidFill>
                <a:latin typeface="Arial Narrow" panose="020B0604020202020204" pitchFamily="34" charset="0"/>
              </a:rPr>
              <a:t>della tangente a una curva nel punto  A</a:t>
            </a:r>
          </a:p>
        </p:txBody>
      </p:sp>
      <p:sp>
        <p:nvSpPr>
          <p:cNvPr id="21511" name="Rectangle 24">
            <a:extLst>
              <a:ext uri="{FF2B5EF4-FFF2-40B4-BE49-F238E27FC236}">
                <a16:creationId xmlns:a16="http://schemas.microsoft.com/office/drawing/2014/main" id="{D213F99F-2D02-4641-8435-9898BC9DE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752600"/>
            <a:ext cx="3905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3200" b="1" i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altLang="it-IT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it-IT" altLang="it-IT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f’</a:t>
            </a: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it-IT" altLang="it-IT" sz="3200" b="1" i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altLang="it-IT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altLang="it-IT" sz="3200"/>
          </a:p>
        </p:txBody>
      </p:sp>
      <p:sp>
        <p:nvSpPr>
          <p:cNvPr id="21512" name="TextBox 14">
            <a:extLst>
              <a:ext uri="{FF2B5EF4-FFF2-40B4-BE49-F238E27FC236}">
                <a16:creationId xmlns:a16="http://schemas.microsoft.com/office/drawing/2014/main" id="{BC25C3D0-DABF-364C-913D-AB7232740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38400"/>
            <a:ext cx="861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it-IT" altLang="it-IT" sz="2800" b="1">
                <a:latin typeface="Arial Narrow" panose="020B0604020202020204" pitchFamily="34" charset="0"/>
              </a:rPr>
              <a:t>La curva deve essere il grafico di una funzione y = f(x).</a:t>
            </a:r>
          </a:p>
          <a:p>
            <a:pPr eaLnBrk="1" hangingPunct="1"/>
            <a:endParaRPr lang="it-IT" altLang="it-IT" b="1">
              <a:latin typeface="Arial Narrow" panose="020B0604020202020204" pitchFamily="34" charset="0"/>
            </a:endParaRPr>
          </a:p>
        </p:txBody>
      </p:sp>
      <p:sp>
        <p:nvSpPr>
          <p:cNvPr id="21513" name="TextBox 9">
            <a:extLst>
              <a:ext uri="{FF2B5EF4-FFF2-40B4-BE49-F238E27FC236}">
                <a16:creationId xmlns:a16="http://schemas.microsoft.com/office/drawing/2014/main" id="{DD69F991-35E4-AA49-8204-0A9B3C4DC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00400"/>
            <a:ext cx="5257800" cy="2831544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b="1" dirty="0">
                <a:solidFill>
                  <a:srgbClr val="FF0000"/>
                </a:solidFill>
                <a:latin typeface="Arial Narrow" panose="020B0604020202020204" pitchFamily="34" charset="0"/>
              </a:rPr>
              <a:t>ESEMPIO</a:t>
            </a:r>
          </a:p>
          <a:p>
            <a:pPr algn="ctr" eaLnBrk="1" hangingPunct="1"/>
            <a:r>
              <a:rPr lang="it-IT" altLang="it-IT" b="1" dirty="0">
                <a:latin typeface="Arial Narrow" panose="020B0604020202020204" pitchFamily="34" charset="0"/>
              </a:rPr>
              <a:t>Circonferenza  </a:t>
            </a:r>
            <a:r>
              <a:rPr lang="it-IT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</a:t>
            </a:r>
            <a:r>
              <a:rPr lang="it-IT" altLang="it-IT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it-IT" alt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it-IT" altLang="it-IT" b="1" dirty="0">
                <a:solidFill>
                  <a:srgbClr val="FF0000"/>
                </a:solidFill>
                <a:latin typeface="Arial Narrow" panose="020B0604020202020204" pitchFamily="34" charset="0"/>
              </a:rPr>
              <a:t>NON</a:t>
            </a:r>
            <a:r>
              <a:rPr lang="it-IT" altLang="it-IT" b="1" dirty="0">
                <a:latin typeface="Arial Narrow" panose="020B0604020202020204" pitchFamily="34" charset="0"/>
              </a:rPr>
              <a:t> è il grafico di una funzione</a:t>
            </a:r>
            <a:r>
              <a:rPr lang="it-IT" altLang="it-IT" b="1" dirty="0">
                <a:solidFill>
                  <a:srgbClr val="FF0000"/>
                </a:solidFill>
                <a:latin typeface="Arial Narrow" panose="020B0604020202020204" pitchFamily="34" charset="0"/>
              </a:rPr>
              <a:t>.</a:t>
            </a:r>
          </a:p>
          <a:p>
            <a:pPr eaLnBrk="1" hangingPunct="1"/>
            <a:endParaRPr lang="it-IT" altLang="it-IT" sz="1000" b="1" dirty="0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r>
              <a:rPr lang="it-IT" altLang="it-IT" b="1" dirty="0">
                <a:solidFill>
                  <a:srgbClr val="0000FF"/>
                </a:solidFill>
                <a:latin typeface="Arial Narrow" panose="020B0604020202020204" pitchFamily="34" charset="0"/>
              </a:rPr>
              <a:t>Per applicare la formula trovo la funzione che descrive la semicirconferenza BAC.</a:t>
            </a:r>
          </a:p>
          <a:p>
            <a:pPr eaLnBrk="1" hangingPunct="1"/>
            <a:endParaRPr lang="it-IT" altLang="it-IT" b="1" dirty="0">
              <a:latin typeface="Arial Narrow" panose="020B0604020202020204" pitchFamily="34" charset="0"/>
            </a:endParaRPr>
          </a:p>
          <a:p>
            <a:pPr eaLnBrk="1" hangingPunct="1"/>
            <a:r>
              <a:rPr lang="it-IT" altLang="it-IT" b="1" dirty="0">
                <a:latin typeface="Arial Narrow" panose="020B0604020202020204" pitchFamily="34" charset="0"/>
              </a:rPr>
              <a:t> </a:t>
            </a:r>
          </a:p>
        </p:txBody>
      </p:sp>
      <p:pic>
        <p:nvPicPr>
          <p:cNvPr id="21514" name="Picture 12" descr="Schermata 2015-04-22 alle 09.28.42.png">
            <a:extLst>
              <a:ext uri="{FF2B5EF4-FFF2-40B4-BE49-F238E27FC236}">
                <a16:creationId xmlns:a16="http://schemas.microsoft.com/office/drawing/2014/main" id="{AB2E1052-FD3E-6D45-9854-0AB501624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48000"/>
            <a:ext cx="3263900" cy="3581400"/>
          </a:xfrm>
          <a:prstGeom prst="rect">
            <a:avLst/>
          </a:prstGeom>
          <a:solidFill>
            <a:srgbClr val="0000FF"/>
          </a:solidFill>
          <a:ln w="190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68C580F-576A-F84A-ACA0-FAAFC5984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202600"/>
            <a:ext cx="2016224" cy="7116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01BF872-5514-5349-99C2-B82FDC60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ABFE05D-624E-9B4D-8B3C-27AB02AADAD1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Footer Placeholder 12">
            <a:extLst>
              <a:ext uri="{FF2B5EF4-FFF2-40B4-BE49-F238E27FC236}">
                <a16:creationId xmlns:a16="http://schemas.microsoft.com/office/drawing/2014/main" id="{EF12A499-5061-2344-8FC6-5FAB79A38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sp>
        <p:nvSpPr>
          <p:cNvPr id="22533" name="Titolo 1">
            <a:extLst>
              <a:ext uri="{FF2B5EF4-FFF2-40B4-BE49-F238E27FC236}">
                <a16:creationId xmlns:a16="http://schemas.microsoft.com/office/drawing/2014/main" id="{175B53AA-FE59-0340-B917-E7BA1722ABBE}"/>
              </a:ext>
            </a:extLst>
          </p:cNvPr>
          <p:cNvSpPr txBox="1">
            <a:spLocks/>
          </p:cNvSpPr>
          <p:nvPr/>
        </p:nvSpPr>
        <p:spPr bwMode="auto">
          <a:xfrm>
            <a:off x="38100" y="133368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4000" b="1" dirty="0">
                <a:latin typeface="Arial Narrow" panose="020B0604020202020204" pitchFamily="34" charset="0"/>
              </a:rPr>
              <a:t>Formula generale. Due condizioni importanti</a:t>
            </a:r>
          </a:p>
        </p:txBody>
      </p:sp>
      <p:sp>
        <p:nvSpPr>
          <p:cNvPr id="22534" name="TextBox 25">
            <a:extLst>
              <a:ext uri="{FF2B5EF4-FFF2-40B4-BE49-F238E27FC236}">
                <a16:creationId xmlns:a16="http://schemas.microsoft.com/office/drawing/2014/main" id="{5297F84C-C967-7640-BC76-A971E3A38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20111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solidFill>
                  <a:srgbClr val="0000FF"/>
                </a:solidFill>
                <a:latin typeface="Arial Narrow" panose="020B0604020202020204" pitchFamily="34" charset="0"/>
              </a:rPr>
              <a:t>Equazione della tangente a una curva nel punto  A</a:t>
            </a:r>
          </a:p>
        </p:txBody>
      </p:sp>
      <p:sp>
        <p:nvSpPr>
          <p:cNvPr id="22535" name="Rectangle 24">
            <a:extLst>
              <a:ext uri="{FF2B5EF4-FFF2-40B4-BE49-F238E27FC236}">
                <a16:creationId xmlns:a16="http://schemas.microsoft.com/office/drawing/2014/main" id="{C0D0A67D-5177-5441-8426-47CFB7A8E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760" y="1584591"/>
            <a:ext cx="3905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altLang="it-IT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it-IT" altLang="it-IT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it-IT" altLang="it-IT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altLang="it-IT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altLang="it-IT" sz="3200" dirty="0"/>
          </a:p>
        </p:txBody>
      </p:sp>
      <p:sp>
        <p:nvSpPr>
          <p:cNvPr id="22536" name="Rectangle 15">
            <a:extLst>
              <a:ext uri="{FF2B5EF4-FFF2-40B4-BE49-F238E27FC236}">
                <a16:creationId xmlns:a16="http://schemas.microsoft.com/office/drawing/2014/main" id="{A10FB1E4-5DFA-4748-837D-E1FE21DA8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14600"/>
            <a:ext cx="70866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2. La funzione deve essere derivabile nel punto A</a:t>
            </a:r>
            <a:r>
              <a:rPr lang="it-IT" altLang="it-IT" sz="1800" b="1" dirty="0">
                <a:latin typeface="Arial Narrow" panose="020B0604020202020204" pitchFamily="34" charset="0"/>
              </a:rPr>
              <a:t>.  </a:t>
            </a:r>
          </a:p>
          <a:p>
            <a:pPr eaLnBrk="1" hangingPunct="1"/>
            <a:endParaRPr lang="it-IT" altLang="it-IT" sz="1800" b="1" dirty="0">
              <a:latin typeface="Arial Narrow" panose="020B0604020202020204" pitchFamily="34" charset="0"/>
            </a:endParaRPr>
          </a:p>
        </p:txBody>
      </p:sp>
      <p:sp>
        <p:nvSpPr>
          <p:cNvPr id="22537" name="Rectangle 20">
            <a:extLst>
              <a:ext uri="{FF2B5EF4-FFF2-40B4-BE49-F238E27FC236}">
                <a16:creationId xmlns:a16="http://schemas.microsoft.com/office/drawing/2014/main" id="{A749B95D-8913-224D-AE45-201F83759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86" y="3048000"/>
            <a:ext cx="5257800" cy="310854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rgbClr val="FF0000"/>
                </a:solidFill>
                <a:latin typeface="Arial Narrow" panose="020B0604020202020204" pitchFamily="34" charset="0"/>
              </a:rPr>
              <a:t>ESEMPIO</a:t>
            </a:r>
          </a:p>
          <a:p>
            <a:pPr algn="ctr" eaLnBrk="1" hangingPunct="1"/>
            <a:endParaRPr lang="it-IT" altLang="it-IT" sz="2800" b="1" dirty="0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2800" b="1" dirty="0">
              <a:latin typeface="Arial Narrow" panose="020B0604020202020204" pitchFamily="34" charset="0"/>
            </a:endParaRPr>
          </a:p>
          <a:p>
            <a:pPr eaLnBrk="1" hangingPunct="1"/>
            <a:r>
              <a:rPr lang="it-IT" altLang="it-IT" sz="2800" b="1" dirty="0">
                <a:solidFill>
                  <a:srgbClr val="FF0000"/>
                </a:solidFill>
                <a:latin typeface="Arial Narrow" panose="020B0604020202020204" pitchFamily="34" charset="0"/>
              </a:rPr>
              <a:t>NON</a:t>
            </a:r>
            <a:r>
              <a:rPr lang="it-IT" altLang="it-IT" sz="2800" b="1" dirty="0">
                <a:latin typeface="Arial Narrow" panose="020B0604020202020204" pitchFamily="34" charset="0"/>
              </a:rPr>
              <a:t> è derivabile in O(0; 0).</a:t>
            </a:r>
          </a:p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Per trovare l’equazione di </a:t>
            </a:r>
            <a:r>
              <a:rPr lang="it-IT" altLang="it-IT" sz="2800" b="1" dirty="0" err="1">
                <a:latin typeface="Arial Narrow" panose="020B0604020202020204" pitchFamily="34" charset="0"/>
              </a:rPr>
              <a:t>t</a:t>
            </a:r>
            <a:r>
              <a:rPr lang="it-IT" altLang="it-IT" sz="2800" b="1" baseline="-25000" dirty="0" err="1">
                <a:latin typeface="Arial Narrow" panose="020B0604020202020204" pitchFamily="34" charset="0"/>
              </a:rPr>
              <a:t>O</a:t>
            </a:r>
            <a:r>
              <a:rPr lang="it-IT" altLang="it-IT" sz="2800" b="1" dirty="0">
                <a:latin typeface="Arial Narrow" panose="020B0604020202020204" pitchFamily="34" charset="0"/>
              </a:rPr>
              <a:t> </a:t>
            </a:r>
            <a:r>
              <a:rPr lang="it-IT" altLang="it-IT" sz="2800" b="1" dirty="0">
                <a:solidFill>
                  <a:srgbClr val="FF0000"/>
                </a:solidFill>
                <a:latin typeface="Arial Narrow" panose="020B0604020202020204" pitchFamily="34" charset="0"/>
              </a:rPr>
              <a:t>NON posso applicare la formula generale</a:t>
            </a:r>
            <a:r>
              <a:rPr lang="it-IT" altLang="it-IT" sz="2800" b="1" dirty="0">
                <a:latin typeface="Arial Narrow" panose="020B0604020202020204" pitchFamily="34" charset="0"/>
              </a:rPr>
              <a:t> perché non posso calcolare </a:t>
            </a:r>
            <a:r>
              <a:rPr lang="it-IT" altLang="it-IT" sz="2800" b="1" dirty="0" err="1">
                <a:latin typeface="Arial Narrow" panose="020B0604020202020204" pitchFamily="34" charset="0"/>
              </a:rPr>
              <a:t>f</a:t>
            </a:r>
            <a:r>
              <a:rPr lang="it-IT" altLang="it-IT" sz="2800" b="1" dirty="0">
                <a:latin typeface="Arial Narrow" panose="020B0604020202020204" pitchFamily="34" charset="0"/>
              </a:rPr>
              <a:t>’(0).</a:t>
            </a:r>
            <a:endParaRPr lang="it-IT" altLang="it-IT" sz="2800" b="1" dirty="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pic>
        <p:nvPicPr>
          <p:cNvPr id="22538" name="Picture 22" descr="Schermata 2015-04-22 alle 10.01.19.png">
            <a:extLst>
              <a:ext uri="{FF2B5EF4-FFF2-40B4-BE49-F238E27FC236}">
                <a16:creationId xmlns:a16="http://schemas.microsoft.com/office/drawing/2014/main" id="{F67CE62F-EDEF-B949-89E5-208E919DE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747" y="3047999"/>
            <a:ext cx="3323279" cy="3108544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77F2084-866C-294A-978C-99A6568CB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329" y="3560979"/>
            <a:ext cx="1440913" cy="86951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1AC0190-9216-454F-822E-953D5A32A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37" y="3315822"/>
            <a:ext cx="971505" cy="5862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>
            <a:extLst>
              <a:ext uri="{FF2B5EF4-FFF2-40B4-BE49-F238E27FC236}">
                <a16:creationId xmlns:a16="http://schemas.microsoft.com/office/drawing/2014/main" id="{D96CB93B-F898-6C46-9CBF-D11BD9F4E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Attività</a:t>
            </a: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883B18BF-EA26-1D4D-9B38-3FD3E043F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D33EC83-50CF-A340-AE4D-16CB69BE3F3D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3556" name="Footer Placeholder 4">
            <a:extLst>
              <a:ext uri="{FF2B5EF4-FFF2-40B4-BE49-F238E27FC236}">
                <a16:creationId xmlns:a16="http://schemas.microsoft.com/office/drawing/2014/main" id="{A89FBE01-EE74-D540-B9BA-A563F4D4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sp>
        <p:nvSpPr>
          <p:cNvPr id="23557" name="TextBox 4">
            <a:extLst>
              <a:ext uri="{FF2B5EF4-FFF2-40B4-BE49-F238E27FC236}">
                <a16:creationId xmlns:a16="http://schemas.microsoft.com/office/drawing/2014/main" id="{87D2C9D3-E636-A046-9930-603A47DF7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09" y="2060848"/>
            <a:ext cx="8077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/>
              <a:t>Completa la scheda di lavoro per risolvere vari problemi che richiedono di scrivere l’equazione della tangente ad una curva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5613</TotalTime>
  <Words>603</Words>
  <Application>Microsoft Macintosh PowerPoint</Application>
  <PresentationFormat>Presentazione su schermo (4:3)</PresentationFormat>
  <Paragraphs>100</Paragraphs>
  <Slides>15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Arial Narrow</vt:lpstr>
      <vt:lpstr>Calibri</vt:lpstr>
      <vt:lpstr>Cambria Math</vt:lpstr>
      <vt:lpstr>Times New Roman</vt:lpstr>
      <vt:lpstr>Tema di Office</vt:lpstr>
      <vt:lpstr>Equation</vt:lpstr>
      <vt:lpstr>Equazione  della retta tangente al grafico di una funzione derivabile</vt:lpstr>
      <vt:lpstr>Presentazione standard di PowerPoint</vt:lpstr>
      <vt:lpstr>Equazione della retta tangente</vt:lpstr>
      <vt:lpstr>Equazione della retta tangente Rifletto sull’esempio</vt:lpstr>
      <vt:lpstr>Equazione della retta tangente Scrivo la formula generale</vt:lpstr>
      <vt:lpstr>Presentazione standard di PowerPoint</vt:lpstr>
      <vt:lpstr>Presentazione standard di PowerPoint</vt:lpstr>
      <vt:lpstr>Presentazione standard di PowerPoint</vt:lpstr>
      <vt:lpstr>Attività</vt:lpstr>
      <vt:lpstr>Risultati ottenuti</vt:lpstr>
      <vt:lpstr>Problema 1</vt:lpstr>
      <vt:lpstr>Problema 1</vt:lpstr>
      <vt:lpstr>Problema 2</vt:lpstr>
      <vt:lpstr>Problema 2</vt:lpstr>
      <vt:lpstr>Problema 2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Determinazione dell’equazione  della tangente a una curva  in un suo punto</dc:title>
  <dc:subject/>
  <dc:creator>User</dc:creator>
  <cp:keywords/>
  <dc:description/>
  <cp:lastModifiedBy>Microsoft Office User</cp:lastModifiedBy>
  <cp:revision>284</cp:revision>
  <cp:lastPrinted>2015-04-17T17:40:59Z</cp:lastPrinted>
  <dcterms:created xsi:type="dcterms:W3CDTF">2015-04-22T15:22:44Z</dcterms:created>
  <dcterms:modified xsi:type="dcterms:W3CDTF">2022-04-08T14:05:04Z</dcterms:modified>
  <cp:category/>
</cp:coreProperties>
</file>