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4" r:id="rId2"/>
    <p:sldId id="350" r:id="rId3"/>
    <p:sldId id="351" r:id="rId4"/>
    <p:sldId id="258" r:id="rId5"/>
    <p:sldId id="313" r:id="rId6"/>
    <p:sldId id="260" r:id="rId7"/>
    <p:sldId id="352" r:id="rId8"/>
    <p:sldId id="370" r:id="rId9"/>
    <p:sldId id="353" r:id="rId10"/>
    <p:sldId id="497" r:id="rId11"/>
    <p:sldId id="264" r:id="rId12"/>
    <p:sldId id="265" r:id="rId13"/>
    <p:sldId id="354" r:id="rId14"/>
    <p:sldId id="266" r:id="rId15"/>
    <p:sldId id="268" r:id="rId16"/>
    <p:sldId id="270" r:id="rId17"/>
    <p:sldId id="355" r:id="rId18"/>
    <p:sldId id="356" r:id="rId19"/>
    <p:sldId id="362" r:id="rId20"/>
    <p:sldId id="498" r:id="rId21"/>
  </p:sldIdLst>
  <p:sldSz cx="9144000" cy="6858000" type="screen4x3"/>
  <p:notesSz cx="6650038" cy="97837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07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EDC085-D8CD-1F41-AC53-CAF9312E45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078AE2-5868-A04F-8E59-837CB458D4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B838F2-8686-4D45-B3D8-490C91CC4385}" type="datetime1">
              <a:rPr lang="it-IT" altLang="it-IT"/>
              <a:pPr/>
              <a:t>02/10/23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D0B02-7262-2E4B-8042-3C5DD777DE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E03E1-E684-AF40-B7D0-F50BFE2B1D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827E9E-56BE-7644-9671-3A32D018C6F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7213AA-4C19-A143-AE20-8C267D5122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DB7A4A-6533-3C49-826D-178E2A64448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C2724E-651A-264B-955E-271B16826C1D}" type="datetime1">
              <a:rPr lang="it-IT" altLang="it-IT"/>
              <a:pPr/>
              <a:t>02/10/23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965918C-A3FF-FF45-9787-3F896FE16B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6FC1F00-6B29-264A-94B5-00E2B366D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F44A7-65D3-0544-98C7-5841E232FB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5E3A6-42B0-904B-8F9F-F8D2BE187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E38B19-DB1A-0144-90A6-7A37D8BC0F3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531F5B-89C1-B04D-BAC7-B9C9F030B5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BA448D-1040-BD4B-B03A-74AEFA39D8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EF9003-3A01-5241-A6EC-E6893FE681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6B8D4-A200-774F-8D4A-D6CF53C4DA1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243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881903-157F-914B-94EB-8E609A07C4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59B541-C5BF-814B-8145-FE21E88BAD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2B4270-DF74-8747-B59C-1B79FB4A2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21FED-71B0-5D40-A81B-A3BA5F5C7D7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8157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E91056-F130-BB46-AD31-E0738AF9E8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AE709D-EE15-BC43-9CC2-ABE6AC99CB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405DDA-E663-6C44-9E7B-DA00F9D11B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19248-75DB-9F48-8AD2-9D321F1C788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9814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AF0E89-2B5A-0047-80D9-96AA4A01BB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A9C80F-4713-F844-9767-635E9E6DF3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A5D745-1272-2A49-93E1-EC040AF03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73A9F-AFBE-AA49-BB25-1EEABF765EA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60934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1DD7480-196F-3C4D-96B9-FE82CAED8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2BA44CB-CC85-2841-B30E-AE330F7D3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8DDD43F-20BB-D448-A376-B4B61C45CB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6DDB5-8C1C-A840-9576-A5BDCAF0640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837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3D1A046-860F-4344-8275-4A8A8F775B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8773E16-D284-B04D-BB0D-C42E57D88F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19216F8-909C-454C-BD6E-3BF9A21833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AB01C-DD40-2742-9A86-D74E9A3348D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1302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3A1572-DA84-8545-9DC4-90961C7DDA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D78D3D-5C8E-F34F-84A8-D27C24A4F8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56089B-B610-9E42-9D4F-F0EB53EED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DEBA0-DE6B-CF45-8B22-83A2D977989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108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95504F-6815-0B42-9E71-57D0D2C178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661679-157B-A346-82B4-58AA4910E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9B056C-A67E-C94E-8FE6-AF3551FD84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FC2964-C39F-934F-BB92-A04C0C1ABF3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5649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F6ADA-A384-944D-9065-0E5CCEF994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883732-42D0-3845-9FEC-CEAE370155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93D413-DA5D-564D-9797-B5DA12F88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3832F-35B4-F14C-A8DC-E72EEB9A62E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773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0799C5E-7E2E-304B-9A3D-A68FE4E0F7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2EB60FD-8960-7F46-8DDB-BAD59A4EB1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25F455-C2F0-0A44-91D5-73D9DB41D2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06472-3998-FA4B-BA48-528DF2561EF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744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4FAB0A-85FA-5244-9A97-C27867286A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1B7F26-424B-EF46-867B-CBCC0B5CDF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008756-6107-594C-9367-ED67F0D83C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6D654-F8EA-D041-B446-A9617216A7F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7871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1D7708-B691-8A4D-BC4E-E107AF0580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1BF4FD-6D77-6A4D-8686-D2344EE227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6012A68-E912-2E45-9E70-E7C16C8838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6004A-14E5-4A49-9E01-749911804F1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862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9EF0A5-D536-4A4C-A4FD-0B1348396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253ACA-3B73-0A43-A3BC-40EA07BEDC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04818C-4E11-994D-BDB1-BA6ED63D47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CF166-5EAC-D749-BACC-F5A469E3F78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784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CF8E65-BB6A-7441-AAE4-A51594F939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9D82E6-5FAF-664F-A732-5190345D7E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7994B0-DCA6-C642-A503-0612F96958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869B62-42C7-484A-A9BD-5250700EB4E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771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C79320-FD9D-E348-B5CC-8AFD9D397A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3EDA445-908E-6145-9507-CD88523AE2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AFEA209-B985-9444-97E3-C7570FEE0F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EF3A944-37E9-D145-81A1-2F019F1B2B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95E3EC4-6063-8149-9D33-D2FF6628EC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5FF3AE-3C99-9D42-935B-CA6CC1493CB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>
            <a:extLst>
              <a:ext uri="{FF2B5EF4-FFF2-40B4-BE49-F238E27FC236}">
                <a16:creationId xmlns:a16="http://schemas.microsoft.com/office/drawing/2014/main" id="{96C911BA-44DE-F444-A634-8E35E57E6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79FDD20-D58F-1A47-A371-B1E6013118EE}" type="slidenum">
              <a:rPr lang="it-IT" altLang="it-IT" sz="1400"/>
              <a:pPr eaLnBrk="1" hangingPunct="1"/>
              <a:t>1</a:t>
            </a:fld>
            <a:endParaRPr lang="it-IT" altLang="it-IT" sz="1400"/>
          </a:p>
        </p:txBody>
      </p:sp>
      <p:sp>
        <p:nvSpPr>
          <p:cNvPr id="18437" name="Footer Placeholder 4">
            <a:extLst>
              <a:ext uri="{FF2B5EF4-FFF2-40B4-BE49-F238E27FC236}">
                <a16:creationId xmlns:a16="http://schemas.microsoft.com/office/drawing/2014/main" id="{C4099FB0-A57D-4A4E-A1E8-09F970B3E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512" y="6381750"/>
            <a:ext cx="3352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dirty="0"/>
              <a:t>Daniela Valenti, 2020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CCCD500-1383-CF45-950B-A76E4C743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Evoluzione del concetto di funzione in matematica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D91BE78-DD57-8441-B6E1-0724CEC5CF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06438"/>
          </a:xfrm>
        </p:spPr>
        <p:txBody>
          <a:bodyPr/>
          <a:lstStyle/>
          <a:p>
            <a:pPr eaLnBrk="1" hangingPunct="1"/>
            <a:r>
              <a:rPr lang="it-IT" altLang="it-IT" sz="4000" b="1">
                <a:ea typeface="ＭＳ Ｐゴシック" panose="020B0600070205080204" pitchFamily="34" charset="-128"/>
              </a:rPr>
              <a:t> </a:t>
            </a:r>
            <a:r>
              <a:rPr lang="it-IT" altLang="it-IT" sz="3600" b="1">
                <a:solidFill>
                  <a:srgbClr val="0000FF"/>
                </a:solidFill>
                <a:ea typeface="ＭＳ Ｐゴシック" panose="020B0600070205080204" pitchFamily="34" charset="-128"/>
              </a:rPr>
              <a:t>Coltivare il concetto naturale di funzione</a:t>
            </a:r>
            <a:endParaRPr lang="it-IT" altLang="it-IT" sz="3600">
              <a:solidFill>
                <a:srgbClr val="0000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7651" name="Text Box 6">
            <a:extLst>
              <a:ext uri="{FF2B5EF4-FFF2-40B4-BE49-F238E27FC236}">
                <a16:creationId xmlns:a16="http://schemas.microsoft.com/office/drawing/2014/main" id="{FED96E38-D7EF-AA45-9B34-3C9D3A3B0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2873375"/>
            <a:ext cx="7724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7652" name="Slide Number Placeholder 10">
            <a:extLst>
              <a:ext uri="{FF2B5EF4-FFF2-40B4-BE49-F238E27FC236}">
                <a16:creationId xmlns:a16="http://schemas.microsoft.com/office/drawing/2014/main" id="{89AD7905-C832-3847-8DAE-1EBC8C4C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1A569C3-5CB5-AE41-8E9C-4BF96F4099B1}" type="slidenum">
              <a:rPr lang="it-IT" altLang="it-IT" sz="1400"/>
              <a:pPr eaLnBrk="1" hangingPunct="1"/>
              <a:t>10</a:t>
            </a:fld>
            <a:endParaRPr lang="it-IT" altLang="it-IT" sz="1400"/>
          </a:p>
        </p:txBody>
      </p:sp>
      <p:pic>
        <p:nvPicPr>
          <p:cNvPr id="27653" name="Picture 14" descr="bambina che lancia.jpg">
            <a:extLst>
              <a:ext uri="{FF2B5EF4-FFF2-40B4-BE49-F238E27FC236}">
                <a16:creationId xmlns:a16="http://schemas.microsoft.com/office/drawing/2014/main" id="{73498637-43C9-C244-88A8-61892C188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25908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16">
            <a:extLst>
              <a:ext uri="{FF2B5EF4-FFF2-40B4-BE49-F238E27FC236}">
                <a16:creationId xmlns:a16="http://schemas.microsoft.com/office/drawing/2014/main" id="{7E51469E-CEEA-6D43-9BC8-E73017208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4582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400" b="1">
                <a:solidFill>
                  <a:schemeClr val="tx2"/>
                </a:solidFill>
                <a:latin typeface="Arial Narrow" panose="020B0604020202020204" pitchFamily="34" charset="0"/>
              </a:rPr>
              <a:t>È importante coltivare questo concetto naturale e farlo evolvere durante lo sviluppo intellettuale.</a:t>
            </a:r>
          </a:p>
        </p:txBody>
      </p:sp>
      <p:sp>
        <p:nvSpPr>
          <p:cNvPr id="27655" name="Footer Placeholder 9">
            <a:extLst>
              <a:ext uri="{FF2B5EF4-FFF2-40B4-BE49-F238E27FC236}">
                <a16:creationId xmlns:a16="http://schemas.microsoft.com/office/drawing/2014/main" id="{6CCB2392-5C4F-7F46-ADE7-509D1C5F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5814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pic>
        <p:nvPicPr>
          <p:cNvPr id="27656" name="Picture 10" descr="parabola pallina.jpg">
            <a:extLst>
              <a:ext uri="{FF2B5EF4-FFF2-40B4-BE49-F238E27FC236}">
                <a16:creationId xmlns:a16="http://schemas.microsoft.com/office/drawing/2014/main" id="{59BE0E46-D48D-484F-B765-E477A9913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3035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1" descr="1200px-ParabolicWaterTrajectory.jpg">
            <a:extLst>
              <a:ext uri="{FF2B5EF4-FFF2-40B4-BE49-F238E27FC236}">
                <a16:creationId xmlns:a16="http://schemas.microsoft.com/office/drawing/2014/main" id="{4DFFC218-2B9A-674B-8585-62F026E3A3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4" b="21111"/>
          <a:stretch>
            <a:fillRect/>
          </a:stretch>
        </p:blipFill>
        <p:spPr bwMode="auto">
          <a:xfrm>
            <a:off x="3124200" y="2209800"/>
            <a:ext cx="25908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2" descr="Parabola_Geogebra.jpg">
            <a:extLst>
              <a:ext uri="{FF2B5EF4-FFF2-40B4-BE49-F238E27FC236}">
                <a16:creationId xmlns:a16="http://schemas.microsoft.com/office/drawing/2014/main" id="{BD0A6396-E84F-DA47-BE9E-238D42542C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24400"/>
            <a:ext cx="36576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0" descr="Tabella.jpg">
            <a:extLst>
              <a:ext uri="{FF2B5EF4-FFF2-40B4-BE49-F238E27FC236}">
                <a16:creationId xmlns:a16="http://schemas.microsoft.com/office/drawing/2014/main" id="{F5532E81-E8F8-4B44-8C8A-CBEB16AB8C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2"/>
          <a:stretch>
            <a:fillRect/>
          </a:stretch>
        </p:blipFill>
        <p:spPr bwMode="auto">
          <a:xfrm>
            <a:off x="3733800" y="4724400"/>
            <a:ext cx="1066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41F838E-1E77-B64A-B82B-1B9B64F33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92163"/>
          </a:xfrm>
        </p:spPr>
        <p:txBody>
          <a:bodyPr/>
          <a:lstStyle/>
          <a:p>
            <a:pPr eaLnBrk="1" hangingPunct="1"/>
            <a:r>
              <a:rPr lang="it-IT" altLang="it-IT" sz="3600" b="1">
                <a:solidFill>
                  <a:srgbClr val="0000FF"/>
                </a:solidFill>
                <a:ea typeface="ＭＳ Ｐゴシック" panose="020B0600070205080204" pitchFamily="34" charset="-128"/>
              </a:rPr>
              <a:t>Il concetto di funzione si evolve</a:t>
            </a:r>
          </a:p>
        </p:txBody>
      </p:sp>
      <p:sp>
        <p:nvSpPr>
          <p:cNvPr id="28675" name="Text Box 4">
            <a:extLst>
              <a:ext uri="{FF2B5EF4-FFF2-40B4-BE49-F238E27FC236}">
                <a16:creationId xmlns:a16="http://schemas.microsoft.com/office/drawing/2014/main" id="{E9315AC0-0B2E-744D-9DAE-F11CC4E8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1720850"/>
            <a:ext cx="700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26C8D039-AAA3-7B40-AAE8-3902362BA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066800"/>
            <a:ext cx="281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i="1">
                <a:solidFill>
                  <a:srgbClr val="008000"/>
                </a:solidFill>
              </a:rPr>
              <a:t>1. L’antichità</a:t>
            </a:r>
          </a:p>
        </p:txBody>
      </p:sp>
      <p:sp>
        <p:nvSpPr>
          <p:cNvPr id="28677" name="Text Box 6">
            <a:extLst>
              <a:ext uri="{FF2B5EF4-FFF2-40B4-BE49-F238E27FC236}">
                <a16:creationId xmlns:a16="http://schemas.microsoft.com/office/drawing/2014/main" id="{1D1A7041-7BD3-5C4C-BE74-F61CAD699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2600"/>
            <a:ext cx="66294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it-IT" altLang="it-IT">
                <a:latin typeface="Arial Black" panose="020B0604020202020204" pitchFamily="34" charset="0"/>
              </a:rPr>
              <a:t>Tavole dei quadrati e delle radici quadrate  (astronomi babilonesi, 2000 a.C.)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Char char="Ø"/>
            </a:pPr>
            <a:r>
              <a:rPr lang="it-IT" altLang="it-IT">
                <a:latin typeface="Arial Black" panose="020B0604020202020204" pitchFamily="34" charset="0"/>
              </a:rPr>
              <a:t>I luoghi geometrici e gli antichi greci: Euclide, Archimede.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Char char="Ø"/>
            </a:pPr>
            <a:r>
              <a:rPr lang="it-IT" altLang="it-IT" i="1">
                <a:solidFill>
                  <a:srgbClr val="000066"/>
                </a:solidFill>
                <a:latin typeface="Arial Black" panose="020B0604020202020204" pitchFamily="34" charset="0"/>
              </a:rPr>
              <a:t>Si trova lo studio di casi di dipendenza fra due quantità.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Char char="Ø"/>
            </a:pPr>
            <a:r>
              <a:rPr lang="it-IT" altLang="it-IT" i="1">
                <a:solidFill>
                  <a:srgbClr val="FF0000"/>
                </a:solidFill>
                <a:latin typeface="Arial Black" panose="020B0604020202020204" pitchFamily="34" charset="0"/>
              </a:rPr>
              <a:t>Non</a:t>
            </a:r>
            <a:r>
              <a:rPr lang="it-IT" altLang="it-IT" i="1">
                <a:latin typeface="Arial Black" panose="020B0604020202020204" pitchFamily="34" charset="0"/>
              </a:rPr>
              <a:t> </a:t>
            </a:r>
            <a:r>
              <a:rPr lang="it-IT" altLang="it-IT" i="1">
                <a:solidFill>
                  <a:srgbClr val="FF0000"/>
                </a:solidFill>
                <a:latin typeface="Arial Black" panose="020B0604020202020204" pitchFamily="34" charset="0"/>
              </a:rPr>
              <a:t>si trovano le nozioni “astratte” di quantità variabili e di funzione.</a:t>
            </a:r>
          </a:p>
        </p:txBody>
      </p:sp>
      <p:pic>
        <p:nvPicPr>
          <p:cNvPr id="28678" name="Picture 8" descr="http://www.tecnoteca.it/museo/immagini/museo/Image23">
            <a:extLst>
              <a:ext uri="{FF2B5EF4-FFF2-40B4-BE49-F238E27FC236}">
                <a16:creationId xmlns:a16="http://schemas.microsoft.com/office/drawing/2014/main" id="{2F860DF8-8CB0-904B-BEC9-F97D8B34B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28575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Slide Number Placeholder 8">
            <a:extLst>
              <a:ext uri="{FF2B5EF4-FFF2-40B4-BE49-F238E27FC236}">
                <a16:creationId xmlns:a16="http://schemas.microsoft.com/office/drawing/2014/main" id="{3FC77AC3-77F7-3C44-8459-1D36F6C7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EA4DCED-0F70-9247-A3AD-68A3429C8D60}" type="slidenum">
              <a:rPr lang="it-IT" altLang="it-IT" sz="1400"/>
              <a:pPr eaLnBrk="1" hangingPunct="1"/>
              <a:t>11</a:t>
            </a:fld>
            <a:endParaRPr lang="it-IT" altLang="it-IT" sz="1400"/>
          </a:p>
        </p:txBody>
      </p:sp>
      <p:sp>
        <p:nvSpPr>
          <p:cNvPr id="28680" name="Footer Placeholder 7">
            <a:extLst>
              <a:ext uri="{FF2B5EF4-FFF2-40B4-BE49-F238E27FC236}">
                <a16:creationId xmlns:a16="http://schemas.microsoft.com/office/drawing/2014/main" id="{05D9A696-1704-AC49-A886-71DBD9626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411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>
            <a:extLst>
              <a:ext uri="{FF2B5EF4-FFF2-40B4-BE49-F238E27FC236}">
                <a16:creationId xmlns:a16="http://schemas.microsoft.com/office/drawing/2014/main" id="{BCC29187-52B2-0C40-9638-FACB7C2D6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340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i="1">
                <a:solidFill>
                  <a:srgbClr val="008000"/>
                </a:solidFill>
              </a:rPr>
              <a:t>2. Il Medio Evo</a:t>
            </a:r>
          </a:p>
        </p:txBody>
      </p:sp>
      <p:sp>
        <p:nvSpPr>
          <p:cNvPr id="29699" name="Text Box 5">
            <a:extLst>
              <a:ext uri="{FF2B5EF4-FFF2-40B4-BE49-F238E27FC236}">
                <a16:creationId xmlns:a16="http://schemas.microsoft.com/office/drawing/2014/main" id="{5C09C6B0-9232-EB46-9E5F-7B855A556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33600"/>
            <a:ext cx="51054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Font typeface="Wingdings" pitchFamily="2" charset="2"/>
              <a:buChar char="Ø"/>
            </a:pPr>
            <a:r>
              <a:rPr lang="it-IT" altLang="it-IT">
                <a:latin typeface="Arial Black" panose="020B0604020202020204" pitchFamily="34" charset="0"/>
              </a:rPr>
              <a:t>Grafici per rappresentare i dati di un esperimento di fisica (Oresme, XIV secolo)</a:t>
            </a:r>
            <a:endParaRPr lang="it-IT" altLang="it-IT" i="1">
              <a:latin typeface="Arial Black" panose="020B0604020202020204" pitchFamily="34" charset="0"/>
            </a:endParaRPr>
          </a:p>
          <a:p>
            <a:pPr eaLnBrk="1" hangingPunct="1">
              <a:spcBef>
                <a:spcPct val="25000"/>
              </a:spcBef>
              <a:buFont typeface="Wingdings" pitchFamily="2" charset="2"/>
              <a:buChar char="Ø"/>
            </a:pPr>
            <a:r>
              <a:rPr lang="it-IT" altLang="it-IT" i="1">
                <a:solidFill>
                  <a:srgbClr val="FF0000"/>
                </a:solidFill>
                <a:latin typeface="Arial Black" panose="020B0604020202020204" pitchFamily="34" charset="0"/>
              </a:rPr>
              <a:t>Si trovano solo casi concreti di dipendenza fra due quantità, definiti da </a:t>
            </a:r>
            <a:r>
              <a:rPr lang="it-IT" altLang="it-IT" i="1">
                <a:solidFill>
                  <a:srgbClr val="660066"/>
                </a:solidFill>
                <a:latin typeface="Arial Black" panose="020B0604020202020204" pitchFamily="34" charset="0"/>
              </a:rPr>
              <a:t>una descrizione verbale o </a:t>
            </a:r>
            <a:r>
              <a:rPr lang="it-IT" altLang="it-IT" i="1">
                <a:solidFill>
                  <a:srgbClr val="0000FF"/>
                </a:solidFill>
                <a:latin typeface="Arial Black" panose="020B0604020202020204" pitchFamily="34" charset="0"/>
              </a:rPr>
              <a:t>da un grafico.</a:t>
            </a:r>
          </a:p>
        </p:txBody>
      </p:sp>
      <p:pic>
        <p:nvPicPr>
          <p:cNvPr id="29700" name="Picture 6">
            <a:extLst>
              <a:ext uri="{FF2B5EF4-FFF2-40B4-BE49-F238E27FC236}">
                <a16:creationId xmlns:a16="http://schemas.microsoft.com/office/drawing/2014/main" id="{4D5ADE89-C749-9145-9851-6AED7F301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57338"/>
            <a:ext cx="27527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Slide Number Placeholder 7">
            <a:extLst>
              <a:ext uri="{FF2B5EF4-FFF2-40B4-BE49-F238E27FC236}">
                <a16:creationId xmlns:a16="http://schemas.microsoft.com/office/drawing/2014/main" id="{A4445C96-6647-A542-B3EB-1F366057C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31B7768-AECB-5B42-A3F1-56ED760DD273}" type="slidenum">
              <a:rPr lang="it-IT" altLang="it-IT" sz="1400"/>
              <a:pPr eaLnBrk="1" hangingPunct="1"/>
              <a:t>12</a:t>
            </a:fld>
            <a:endParaRPr lang="it-IT" altLang="it-IT" sz="1400"/>
          </a:p>
        </p:txBody>
      </p:sp>
      <p:sp>
        <p:nvSpPr>
          <p:cNvPr id="29702" name="Rectangle 2">
            <a:extLst>
              <a:ext uri="{FF2B5EF4-FFF2-40B4-BE49-F238E27FC236}">
                <a16:creationId xmlns:a16="http://schemas.microsoft.com/office/drawing/2014/main" id="{5CE4BBCB-9ED1-8849-A0D5-B2512BB00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86868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600" b="1">
                <a:solidFill>
                  <a:srgbClr val="0000FF"/>
                </a:solidFill>
              </a:rPr>
              <a:t>Il concetto di funzione si evolve</a:t>
            </a:r>
          </a:p>
        </p:txBody>
      </p:sp>
      <p:sp>
        <p:nvSpPr>
          <p:cNvPr id="29703" name="TextBox 13">
            <a:extLst>
              <a:ext uri="{FF2B5EF4-FFF2-40B4-BE49-F238E27FC236}">
                <a16:creationId xmlns:a16="http://schemas.microsoft.com/office/drawing/2014/main" id="{594F7080-A550-0948-AF5F-7E403E32DA27}"/>
              </a:ext>
            </a:extLst>
          </p:cNvPr>
          <p:cNvSpPr txBox="1">
            <a:spLocks noChangeArrowheads="1"/>
          </p:cNvSpPr>
          <p:nvPr/>
        </p:nvSpPr>
        <p:spPr bwMode="auto">
          <a:xfrm rot="548829">
            <a:off x="3536950" y="1397000"/>
            <a:ext cx="2286000" cy="585788"/>
          </a:xfrm>
          <a:prstGeom prst="rect">
            <a:avLst/>
          </a:prstGeom>
          <a:solidFill>
            <a:srgbClr val="F4FFEA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latin typeface="Arial Narrow" panose="020B0604020202020204" pitchFamily="34" charset="0"/>
              </a:rPr>
              <a:t>Il movimento</a:t>
            </a:r>
          </a:p>
        </p:txBody>
      </p:sp>
      <p:sp>
        <p:nvSpPr>
          <p:cNvPr id="29704" name="Footer Placeholder 7">
            <a:extLst>
              <a:ext uri="{FF2B5EF4-FFF2-40B4-BE49-F238E27FC236}">
                <a16:creationId xmlns:a16="http://schemas.microsoft.com/office/drawing/2014/main" id="{9870CE72-4F89-3D41-8BA1-95CAB3F21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657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>
            <a:extLst>
              <a:ext uri="{FF2B5EF4-FFF2-40B4-BE49-F238E27FC236}">
                <a16:creationId xmlns:a16="http://schemas.microsoft.com/office/drawing/2014/main" id="{D3F779FF-A94F-2F41-A580-A5C653486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1792288"/>
            <a:ext cx="67167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0723" name="Text Box 5">
            <a:extLst>
              <a:ext uri="{FF2B5EF4-FFF2-40B4-BE49-F238E27FC236}">
                <a16:creationId xmlns:a16="http://schemas.microsoft.com/office/drawing/2014/main" id="{1067C9AA-19B5-B244-A31F-E04BEB6A6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381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i="1">
                <a:solidFill>
                  <a:srgbClr val="008000"/>
                </a:solidFill>
              </a:rPr>
              <a:t>3. Il Rinascimento</a:t>
            </a:r>
          </a:p>
        </p:txBody>
      </p:sp>
      <p:sp>
        <p:nvSpPr>
          <p:cNvPr id="30724" name="Text Box 6">
            <a:extLst>
              <a:ext uri="{FF2B5EF4-FFF2-40B4-BE49-F238E27FC236}">
                <a16:creationId xmlns:a16="http://schemas.microsoft.com/office/drawing/2014/main" id="{BACEB32B-5E27-C84B-B9E0-EFA451E7E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52600"/>
            <a:ext cx="6408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it-IT" altLang="it-IT" sz="2800">
                <a:latin typeface="Arial Black" panose="020B0604020202020204" pitchFamily="34" charset="0"/>
              </a:rPr>
              <a:t>Galileo studia la caduta libera</a:t>
            </a:r>
          </a:p>
        </p:txBody>
      </p:sp>
      <p:sp>
        <p:nvSpPr>
          <p:cNvPr id="30725" name="Slide Number Placeholder 10">
            <a:extLst>
              <a:ext uri="{FF2B5EF4-FFF2-40B4-BE49-F238E27FC236}">
                <a16:creationId xmlns:a16="http://schemas.microsoft.com/office/drawing/2014/main" id="{3CA763DA-B797-0846-8BDD-0E380103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6384925"/>
            <a:ext cx="533400" cy="473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948BFEC-ECA9-6548-8B3C-75DF014DAFA2}" type="slidenum">
              <a:rPr lang="it-IT" altLang="it-IT" sz="1400"/>
              <a:pPr eaLnBrk="1" hangingPunct="1"/>
              <a:t>13</a:t>
            </a:fld>
            <a:endParaRPr lang="it-IT" altLang="it-IT" sz="1400"/>
          </a:p>
        </p:txBody>
      </p:sp>
      <p:sp>
        <p:nvSpPr>
          <p:cNvPr id="30726" name="Rectangle 2">
            <a:extLst>
              <a:ext uri="{FF2B5EF4-FFF2-40B4-BE49-F238E27FC236}">
                <a16:creationId xmlns:a16="http://schemas.microsoft.com/office/drawing/2014/main" id="{76C0ECAA-EF54-8B4C-B219-5A026C1A4E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6781800" cy="838200"/>
          </a:xfrm>
        </p:spPr>
        <p:txBody>
          <a:bodyPr/>
          <a:lstStyle/>
          <a:p>
            <a:pPr marL="271463" algn="l" eaLnBrk="1" hangingPunct="1"/>
            <a:r>
              <a:rPr lang="it-IT" altLang="it-IT" sz="3600" b="1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Il concetto di funzione si evolve</a:t>
            </a:r>
          </a:p>
        </p:txBody>
      </p:sp>
      <p:pic>
        <p:nvPicPr>
          <p:cNvPr id="30727" name="Picture 12" descr="santiditito_ritrattodigalileo_MASTER.1.jpgssssssssssssssssssssssssssssssssssssssss-kjmh-u43400155459114noh-1224x916corriere-web-bergamo.jpg">
            <a:extLst>
              <a:ext uri="{FF2B5EF4-FFF2-40B4-BE49-F238E27FC236}">
                <a16:creationId xmlns:a16="http://schemas.microsoft.com/office/drawing/2014/main" id="{B4DBA8AE-9288-E843-AEDD-D60CD56D3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10834" b="6572"/>
          <a:stretch>
            <a:fillRect/>
          </a:stretch>
        </p:blipFill>
        <p:spPr bwMode="auto">
          <a:xfrm>
            <a:off x="7086600" y="0"/>
            <a:ext cx="190500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Box 13">
            <a:extLst>
              <a:ext uri="{FF2B5EF4-FFF2-40B4-BE49-F238E27FC236}">
                <a16:creationId xmlns:a16="http://schemas.microsoft.com/office/drawing/2014/main" id="{191C4931-EAF2-7D46-9C42-8B7B016D2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905000"/>
            <a:ext cx="144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600" b="1">
                <a:solidFill>
                  <a:srgbClr val="0000FF"/>
                </a:solidFill>
                <a:latin typeface="Arial Narrow" panose="020B0604020202020204" pitchFamily="34" charset="0"/>
              </a:rPr>
              <a:t>Galileo Galilei</a:t>
            </a:r>
          </a:p>
        </p:txBody>
      </p:sp>
      <p:sp>
        <p:nvSpPr>
          <p:cNvPr id="30729" name="TextBox 13">
            <a:extLst>
              <a:ext uri="{FF2B5EF4-FFF2-40B4-BE49-F238E27FC236}">
                <a16:creationId xmlns:a16="http://schemas.microsoft.com/office/drawing/2014/main" id="{B9903D3A-ADF0-2148-ABAC-29AEACBDE7F3}"/>
              </a:ext>
            </a:extLst>
          </p:cNvPr>
          <p:cNvSpPr txBox="1">
            <a:spLocks noChangeArrowheads="1"/>
          </p:cNvSpPr>
          <p:nvPr/>
        </p:nvSpPr>
        <p:spPr bwMode="auto">
          <a:xfrm rot="548829">
            <a:off x="4454525" y="1158875"/>
            <a:ext cx="2286000" cy="585788"/>
          </a:xfrm>
          <a:prstGeom prst="rect">
            <a:avLst/>
          </a:prstGeom>
          <a:solidFill>
            <a:srgbClr val="F4FFEA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latin typeface="Arial Narrow" panose="020B0604020202020204" pitchFamily="34" charset="0"/>
              </a:rPr>
              <a:t>Il movimento</a:t>
            </a:r>
          </a:p>
        </p:txBody>
      </p:sp>
      <p:sp>
        <p:nvSpPr>
          <p:cNvPr id="30730" name="Rectangle 15">
            <a:extLst>
              <a:ext uri="{FF2B5EF4-FFF2-40B4-BE49-F238E27FC236}">
                <a16:creationId xmlns:a16="http://schemas.microsoft.com/office/drawing/2014/main" id="{C05D5553-1618-4B4D-A9FB-041C6A840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438400"/>
            <a:ext cx="8534400" cy="1938338"/>
          </a:xfrm>
          <a:prstGeom prst="rect">
            <a:avLst/>
          </a:prstGeom>
          <a:solidFill>
            <a:srgbClr val="F4FFEA"/>
          </a:soli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>
                <a:latin typeface="Lucida Calligraphy" panose="03010101010101010101" pitchFamily="66" charset="77"/>
              </a:rPr>
              <a:t>«Per esperienze ben cento volte replicate sempre s'incontrava, gli spazii passati esser tra di loro come i quadrati de i tempi, e questo in tutte le inclinazioni del piano, cioè del canale nel quale sì faceva scender la palla» </a:t>
            </a:r>
          </a:p>
        </p:txBody>
      </p:sp>
      <p:sp>
        <p:nvSpPr>
          <p:cNvPr id="30731" name="TextBox 16">
            <a:extLst>
              <a:ext uri="{FF2B5EF4-FFF2-40B4-BE49-F238E27FC236}">
                <a16:creationId xmlns:a16="http://schemas.microsoft.com/office/drawing/2014/main" id="{F5AE08A0-71A7-8944-9EB0-82253F1FA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i="1">
                <a:latin typeface="Arial Narrow" panose="020B0604020202020204" pitchFamily="34" charset="0"/>
              </a:rPr>
              <a:t>1632, Dialogo sopra i due massimi sistemi</a:t>
            </a:r>
          </a:p>
        </p:txBody>
      </p:sp>
      <p:pic>
        <p:nvPicPr>
          <p:cNvPr id="30732" name="Picture 20" descr="Schermata 2018-04-16 alle 10.25.46.png">
            <a:extLst>
              <a:ext uri="{FF2B5EF4-FFF2-40B4-BE49-F238E27FC236}">
                <a16:creationId xmlns:a16="http://schemas.microsoft.com/office/drawing/2014/main" id="{4E8BB9C4-0071-224E-81A0-DEFE4A13F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4419600"/>
            <a:ext cx="39036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TextBox 22">
            <a:extLst>
              <a:ext uri="{FF2B5EF4-FFF2-40B4-BE49-F238E27FC236}">
                <a16:creationId xmlns:a16="http://schemas.microsoft.com/office/drawing/2014/main" id="{F63BDFBA-B1B1-BC46-A34B-A2662807E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4800600" cy="10779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200" b="1">
                <a:solidFill>
                  <a:srgbClr val="0000FF"/>
                </a:solidFill>
              </a:rPr>
              <a:t>Legge matematica descritta ‘a parole’</a:t>
            </a:r>
          </a:p>
        </p:txBody>
      </p:sp>
      <p:sp>
        <p:nvSpPr>
          <p:cNvPr id="30734" name="Footer Placeholder 13">
            <a:extLst>
              <a:ext uri="{FF2B5EF4-FFF2-40B4-BE49-F238E27FC236}">
                <a16:creationId xmlns:a16="http://schemas.microsoft.com/office/drawing/2014/main" id="{3529A608-ADF9-A84E-A9C2-2DDF7750E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81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>
            <a:extLst>
              <a:ext uri="{FF2B5EF4-FFF2-40B4-BE49-F238E27FC236}">
                <a16:creationId xmlns:a16="http://schemas.microsoft.com/office/drawing/2014/main" id="{F94186B3-9437-6C4A-A318-59D4CF730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1792288"/>
            <a:ext cx="67167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1747" name="Text Box 5">
            <a:extLst>
              <a:ext uri="{FF2B5EF4-FFF2-40B4-BE49-F238E27FC236}">
                <a16:creationId xmlns:a16="http://schemas.microsoft.com/office/drawing/2014/main" id="{1A8302EE-BA9D-C54F-A729-98FD0BD91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19200"/>
            <a:ext cx="381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i="1">
                <a:solidFill>
                  <a:srgbClr val="008000"/>
                </a:solidFill>
              </a:rPr>
              <a:t>3. Il Rinascimento</a:t>
            </a:r>
          </a:p>
        </p:txBody>
      </p:sp>
      <p:sp>
        <p:nvSpPr>
          <p:cNvPr id="31748" name="Text Box 6">
            <a:extLst>
              <a:ext uri="{FF2B5EF4-FFF2-40B4-BE49-F238E27FC236}">
                <a16:creationId xmlns:a16="http://schemas.microsoft.com/office/drawing/2014/main" id="{1DAD4523-AF86-DA41-80B6-F1B2B60CE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8800"/>
            <a:ext cx="6408738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5000"/>
              </a:spcBef>
              <a:buFont typeface="Wingdings" pitchFamily="2" charset="2"/>
              <a:buChar char="Ø"/>
            </a:pPr>
            <a:r>
              <a:rPr lang="it-IT" altLang="it-IT" sz="2800">
                <a:latin typeface="Arial Black" panose="020B0604020202020204" pitchFamily="34" charset="0"/>
              </a:rPr>
              <a:t>Viète introduce una prima forma di calcolo letterale.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Char char="Ø"/>
            </a:pPr>
            <a:r>
              <a:rPr lang="it-IT" altLang="it-IT" sz="2800">
                <a:latin typeface="Arial Black" panose="020B0604020202020204" pitchFamily="34" charset="0"/>
              </a:rPr>
              <a:t>Fermat e Cartesio “inventano” la geometria analitica, applicando l’algebra nuova alla geometria classica. </a:t>
            </a:r>
            <a:endParaRPr lang="it-IT" altLang="it-IT" sz="2800" i="1">
              <a:latin typeface="Arial Black" panose="020B0604020202020204" pitchFamily="34" charset="0"/>
            </a:endParaRPr>
          </a:p>
          <a:p>
            <a:pPr eaLnBrk="1" hangingPunct="1">
              <a:spcBef>
                <a:spcPct val="25000"/>
              </a:spcBef>
              <a:buFont typeface="Wingdings" pitchFamily="2" charset="2"/>
              <a:buChar char="Ø"/>
            </a:pPr>
            <a:r>
              <a:rPr lang="it-IT" altLang="it-IT" sz="2800" i="1">
                <a:solidFill>
                  <a:srgbClr val="FF0000"/>
                </a:solidFill>
                <a:latin typeface="Arial Black" panose="020B0604020202020204" pitchFamily="34" charset="0"/>
              </a:rPr>
              <a:t>Le funzioni sono descritte per mezzo di </a:t>
            </a:r>
            <a:r>
              <a:rPr lang="it-IT" altLang="it-IT" sz="2800" i="1">
                <a:solidFill>
                  <a:srgbClr val="660066"/>
                </a:solidFill>
                <a:latin typeface="Arial Black" panose="020B0604020202020204" pitchFamily="34" charset="0"/>
              </a:rPr>
              <a:t>formule ed equazioni</a:t>
            </a:r>
            <a:r>
              <a:rPr lang="it-IT" altLang="it-IT" sz="2800">
                <a:latin typeface="Arial Black" panose="020B0604020202020204" pitchFamily="34" charset="0"/>
              </a:rPr>
              <a:t> </a:t>
            </a:r>
          </a:p>
        </p:txBody>
      </p:sp>
      <p:sp>
        <p:nvSpPr>
          <p:cNvPr id="31749" name="Slide Number Placeholder 10">
            <a:extLst>
              <a:ext uri="{FF2B5EF4-FFF2-40B4-BE49-F238E27FC236}">
                <a16:creationId xmlns:a16="http://schemas.microsoft.com/office/drawing/2014/main" id="{614AA4C2-BB4E-E64F-87C8-CB49D6FD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2600" y="6384925"/>
            <a:ext cx="533400" cy="473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977DDCD-4DFC-6740-AB0F-AAD4B1EB1B62}" type="slidenum">
              <a:rPr lang="it-IT" altLang="it-IT" sz="1400"/>
              <a:pPr eaLnBrk="1" hangingPunct="1"/>
              <a:t>14</a:t>
            </a:fld>
            <a:endParaRPr lang="it-IT" altLang="it-IT" sz="1400"/>
          </a:p>
        </p:txBody>
      </p:sp>
      <p:sp>
        <p:nvSpPr>
          <p:cNvPr id="31750" name="Rectangle 2">
            <a:extLst>
              <a:ext uri="{FF2B5EF4-FFF2-40B4-BE49-F238E27FC236}">
                <a16:creationId xmlns:a16="http://schemas.microsoft.com/office/drawing/2014/main" id="{55E46294-B68A-C645-8869-CFC7C3178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6781800" cy="838200"/>
          </a:xfrm>
        </p:spPr>
        <p:txBody>
          <a:bodyPr anchor="t"/>
          <a:lstStyle/>
          <a:p>
            <a:pPr marL="271463" algn="l" eaLnBrk="1" hangingPunct="1"/>
            <a:r>
              <a:rPr lang="it-IT" altLang="it-IT" sz="4000" b="1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Il concetto di funzione si evolve</a:t>
            </a:r>
          </a:p>
        </p:txBody>
      </p:sp>
      <p:sp>
        <p:nvSpPr>
          <p:cNvPr id="31751" name="TextBox 13">
            <a:extLst>
              <a:ext uri="{FF2B5EF4-FFF2-40B4-BE49-F238E27FC236}">
                <a16:creationId xmlns:a16="http://schemas.microsoft.com/office/drawing/2014/main" id="{3471617C-1B35-D14E-A8E0-EC60DB632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8288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solidFill>
                  <a:srgbClr val="0000FF"/>
                </a:solidFill>
                <a:latin typeface="Arial Narrow" panose="020B0604020202020204" pitchFamily="34" charset="0"/>
              </a:rPr>
              <a:t>Viète</a:t>
            </a:r>
          </a:p>
        </p:txBody>
      </p:sp>
      <p:sp>
        <p:nvSpPr>
          <p:cNvPr id="31752" name="TextBox 14">
            <a:extLst>
              <a:ext uri="{FF2B5EF4-FFF2-40B4-BE49-F238E27FC236}">
                <a16:creationId xmlns:a16="http://schemas.microsoft.com/office/drawing/2014/main" id="{EBEB99D7-DA57-6C4B-A66C-032B28AE6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48811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solidFill>
                  <a:srgbClr val="0000FF"/>
                </a:solidFill>
                <a:latin typeface="Arial Narrow" panose="020B0604020202020204" pitchFamily="34" charset="0"/>
              </a:rPr>
              <a:t>Cartesio</a:t>
            </a:r>
          </a:p>
        </p:txBody>
      </p:sp>
      <p:pic>
        <p:nvPicPr>
          <p:cNvPr id="31753" name="Picture 15" descr="pierre_fermat.jpg">
            <a:extLst>
              <a:ext uri="{FF2B5EF4-FFF2-40B4-BE49-F238E27FC236}">
                <a16:creationId xmlns:a16="http://schemas.microsoft.com/office/drawing/2014/main" id="{C957886E-0559-5743-9C62-B99AA4D4A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4" t="7777" r="18594" b="46667"/>
          <a:stretch>
            <a:fillRect/>
          </a:stretch>
        </p:blipFill>
        <p:spPr bwMode="auto">
          <a:xfrm>
            <a:off x="7010400" y="2209800"/>
            <a:ext cx="18573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TextBox 16">
            <a:extLst>
              <a:ext uri="{FF2B5EF4-FFF2-40B4-BE49-F238E27FC236}">
                <a16:creationId xmlns:a16="http://schemas.microsoft.com/office/drawing/2014/main" id="{01AA6D84-C587-B645-BA66-DFF4B27D2D0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620000" y="4267200"/>
            <a:ext cx="868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solidFill>
                  <a:srgbClr val="0000FF"/>
                </a:solidFill>
                <a:latin typeface="Arial Narrow" panose="020B0604020202020204" pitchFamily="34" charset="0"/>
              </a:rPr>
              <a:t>Fermat</a:t>
            </a:r>
          </a:p>
        </p:txBody>
      </p:sp>
      <p:pic>
        <p:nvPicPr>
          <p:cNvPr id="31755" name="Picture 17" descr="Cartesio.jpg">
            <a:extLst>
              <a:ext uri="{FF2B5EF4-FFF2-40B4-BE49-F238E27FC236}">
                <a16:creationId xmlns:a16="http://schemas.microsoft.com/office/drawing/2014/main" id="{6C651567-AC7E-014C-A75D-76FE0CB72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6506" r="11600" b="34184"/>
          <a:stretch>
            <a:fillRect/>
          </a:stretch>
        </p:blipFill>
        <p:spPr bwMode="auto">
          <a:xfrm>
            <a:off x="7010400" y="4724400"/>
            <a:ext cx="19081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4" descr="viete1.jpg">
            <a:extLst>
              <a:ext uri="{FF2B5EF4-FFF2-40B4-BE49-F238E27FC236}">
                <a16:creationId xmlns:a16="http://schemas.microsoft.com/office/drawing/2014/main" id="{CB1BAA88-CF74-9541-A5B3-AB5FEE804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5240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7" name="Footer Placeholder 12">
            <a:extLst>
              <a:ext uri="{FF2B5EF4-FFF2-40B4-BE49-F238E27FC236}">
                <a16:creationId xmlns:a16="http://schemas.microsoft.com/office/drawing/2014/main" id="{9F5A0E51-AA72-9C47-9313-0E5BEAFC2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572732F-5456-2547-9C0B-58E33BCB78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5105400" cy="922338"/>
          </a:xfrm>
        </p:spPr>
        <p:txBody>
          <a:bodyPr/>
          <a:lstStyle/>
          <a:p>
            <a:pPr marL="541338" indent="-541338" algn="l" eaLnBrk="1" hangingPunct="1"/>
            <a:r>
              <a:rPr lang="it-IT" altLang="it-IT" sz="4000" b="1">
                <a:solidFill>
                  <a:srgbClr val="D60093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Definizioni di funzione</a:t>
            </a: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9B456878-626F-9F40-897A-9FC3FF8B0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1792288"/>
            <a:ext cx="67167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FA2C3555-2EA6-7948-805C-6D4CE10F7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464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i="1">
                <a:solidFill>
                  <a:srgbClr val="008000"/>
                </a:solidFill>
              </a:rPr>
              <a:t>5. Newton e Leibniz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CF7D5CAD-51B7-F747-B4AE-CA01D8ADF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86106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>
                <a:solidFill>
                  <a:srgbClr val="660066"/>
                </a:solidFill>
              </a:rPr>
              <a:t>Newton (1676)</a:t>
            </a:r>
            <a:endParaRPr lang="it-IT" altLang="it-IT" b="1">
              <a:solidFill>
                <a:srgbClr val="660066"/>
              </a:solidFill>
            </a:endParaRPr>
          </a:p>
          <a:p>
            <a:pPr eaLnBrk="1" hangingPunct="1"/>
            <a:r>
              <a:rPr lang="it-IT" altLang="it-IT" b="1"/>
              <a:t>«Le curve sono descritte non dalla giustapposizione di parti, ma dal </a:t>
            </a:r>
            <a:r>
              <a:rPr lang="it-IT" altLang="it-IT" b="1">
                <a:solidFill>
                  <a:srgbClr val="D60093"/>
                </a:solidFill>
              </a:rPr>
              <a:t>movimento continuo dei punti</a:t>
            </a:r>
            <a:r>
              <a:rPr lang="it-IT" altLang="it-IT" b="1"/>
              <a:t> … Questa genesi avviene spontaneamente e viene osservata tutti i giorni nel movimento continuo dei corpi».</a:t>
            </a:r>
          </a:p>
          <a:p>
            <a:pPr eaLnBrk="1" hangingPunct="1"/>
            <a:endParaRPr lang="it-IT" altLang="it-IT" sz="800" b="1" i="1"/>
          </a:p>
          <a:p>
            <a:pPr eaLnBrk="1" hangingPunct="1"/>
            <a:r>
              <a:rPr lang="it-IT" altLang="it-IT" b="1" i="1">
                <a:solidFill>
                  <a:srgbClr val="660066"/>
                </a:solidFill>
              </a:rPr>
              <a:t>Leibniz (1673)</a:t>
            </a:r>
          </a:p>
          <a:p>
            <a:pPr eaLnBrk="1" hangingPunct="1"/>
            <a:r>
              <a:rPr lang="it-IT" altLang="it-IT" b="1"/>
              <a:t>«Chiamo </a:t>
            </a:r>
            <a:r>
              <a:rPr lang="it-IT" altLang="it-IT" b="1">
                <a:solidFill>
                  <a:srgbClr val="D60093"/>
                </a:solidFill>
              </a:rPr>
              <a:t>funzione</a:t>
            </a:r>
            <a:r>
              <a:rPr lang="it-IT" altLang="it-IT" b="1"/>
              <a:t> delle linee ottenute costruendo delle rette che corrispondono a un punto fisso e a dei punti di una curva data» </a:t>
            </a:r>
            <a:r>
              <a:rPr lang="it-IT" altLang="it-IT" b="1">
                <a:solidFill>
                  <a:srgbClr val="D60093"/>
                </a:solidFill>
              </a:rPr>
              <a:t>??</a:t>
            </a:r>
          </a:p>
          <a:p>
            <a:pPr eaLnBrk="1" hangingPunct="1"/>
            <a:endParaRPr lang="it-IT" altLang="it-IT" sz="800" b="1"/>
          </a:p>
          <a:p>
            <a:pPr eaLnBrk="1" hangingPunct="1"/>
            <a:r>
              <a:rPr lang="it-IT" altLang="it-IT" sz="2600" b="1" i="1">
                <a:solidFill>
                  <a:srgbClr val="FF0000"/>
                </a:solidFill>
              </a:rPr>
              <a:t>Compare per la prima volta il termine «funzione», forse legato al verbo latino “fungor” che significa “eseguire, adempiere un compito”</a:t>
            </a:r>
          </a:p>
        </p:txBody>
      </p:sp>
      <p:pic>
        <p:nvPicPr>
          <p:cNvPr id="32774" name="Picture 7" descr="http://www.astronomi-kaf.se/images/Newton-Leibniz_eng.jpg">
            <a:extLst>
              <a:ext uri="{FF2B5EF4-FFF2-40B4-BE49-F238E27FC236}">
                <a16:creationId xmlns:a16="http://schemas.microsoft.com/office/drawing/2014/main" id="{9126675B-7269-E74C-816F-267D70D04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5400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Slide Number Placeholder 8">
            <a:extLst>
              <a:ext uri="{FF2B5EF4-FFF2-40B4-BE49-F238E27FC236}">
                <a16:creationId xmlns:a16="http://schemas.microsoft.com/office/drawing/2014/main" id="{DE28FF2F-6B6A-D941-A7E4-5FC1D4FE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C2F834D-EC30-A542-8BF6-E8D37FA34D0C}" type="slidenum">
              <a:rPr lang="it-IT" altLang="it-IT" sz="1400"/>
              <a:pPr eaLnBrk="1" hangingPunct="1"/>
              <a:t>15</a:t>
            </a:fld>
            <a:endParaRPr lang="it-IT" altLang="it-IT" sz="1400"/>
          </a:p>
        </p:txBody>
      </p:sp>
      <p:sp>
        <p:nvSpPr>
          <p:cNvPr id="32776" name="TextBox 13">
            <a:extLst>
              <a:ext uri="{FF2B5EF4-FFF2-40B4-BE49-F238E27FC236}">
                <a16:creationId xmlns:a16="http://schemas.microsoft.com/office/drawing/2014/main" id="{DBC4E644-ACC4-9249-91FB-EC74557C9693}"/>
              </a:ext>
            </a:extLst>
          </p:cNvPr>
          <p:cNvSpPr txBox="1">
            <a:spLocks noChangeArrowheads="1"/>
          </p:cNvSpPr>
          <p:nvPr/>
        </p:nvSpPr>
        <p:spPr bwMode="auto">
          <a:xfrm rot="548829">
            <a:off x="3994150" y="1092200"/>
            <a:ext cx="2286000" cy="585788"/>
          </a:xfrm>
          <a:prstGeom prst="rect">
            <a:avLst/>
          </a:prstGeom>
          <a:solidFill>
            <a:srgbClr val="F4FFEA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latin typeface="Arial Narrow" panose="020B0604020202020204" pitchFamily="34" charset="0"/>
              </a:rPr>
              <a:t>Il movimento</a:t>
            </a:r>
          </a:p>
        </p:txBody>
      </p:sp>
      <p:sp>
        <p:nvSpPr>
          <p:cNvPr id="32777" name="Footer Placeholder 8">
            <a:extLst>
              <a:ext uri="{FF2B5EF4-FFF2-40B4-BE49-F238E27FC236}">
                <a16:creationId xmlns:a16="http://schemas.microsoft.com/office/drawing/2014/main" id="{DF2A058B-2136-4A4B-9419-C44BF124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733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94D4DFA-5FA2-384E-8BC5-DDEAC0891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4572000" cy="922338"/>
          </a:xfrm>
        </p:spPr>
        <p:txBody>
          <a:bodyPr/>
          <a:lstStyle/>
          <a:p>
            <a:pPr marL="541338" indent="-527050" algn="l" eaLnBrk="1" hangingPunct="1"/>
            <a:r>
              <a:rPr lang="it-IT" altLang="it-IT" sz="3600" b="1">
                <a:solidFill>
                  <a:srgbClr val="D60093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Definizioni di funzione</a:t>
            </a:r>
          </a:p>
        </p:txBody>
      </p:sp>
      <p:sp>
        <p:nvSpPr>
          <p:cNvPr id="33795" name="Text Box 5">
            <a:extLst>
              <a:ext uri="{FF2B5EF4-FFF2-40B4-BE49-F238E27FC236}">
                <a16:creationId xmlns:a16="http://schemas.microsoft.com/office/drawing/2014/main" id="{56860784-D032-154C-A3F4-C4A19D2F7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828800"/>
            <a:ext cx="4343400" cy="3724275"/>
          </a:xfrm>
          <a:prstGeom prst="rect">
            <a:avLst/>
          </a:prstGeom>
          <a:solidFill>
            <a:schemeClr val="bg1"/>
          </a:soli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i="1">
                <a:solidFill>
                  <a:srgbClr val="660066"/>
                </a:solidFill>
                <a:latin typeface="Arial Black" panose="020B0604020202020204" pitchFamily="34" charset="0"/>
              </a:rPr>
              <a:t>Weierstrass (1878)</a:t>
            </a:r>
            <a:endParaRPr lang="it-IT" altLang="it-IT" sz="2800">
              <a:solidFill>
                <a:srgbClr val="660066"/>
              </a:solidFill>
              <a:latin typeface="Arial Black" panose="020B0604020202020204" pitchFamily="34" charset="0"/>
            </a:endParaRPr>
          </a:p>
          <a:p>
            <a:pPr eaLnBrk="1" hangingPunct="1"/>
            <a:r>
              <a:rPr lang="it-IT" altLang="it-IT" sz="2600" b="1">
                <a:latin typeface="Arial Narrow" panose="020B0604020202020204" pitchFamily="34" charset="0"/>
              </a:rPr>
              <a:t>«Se una quantità variabile reale, che diremo </a:t>
            </a:r>
            <a:r>
              <a:rPr lang="it-IT" altLang="it-IT" sz="2600" b="1" i="1">
                <a:latin typeface="Arial Narrow" panose="020B0604020202020204" pitchFamily="34" charset="0"/>
              </a:rPr>
              <a:t>y</a:t>
            </a:r>
            <a:r>
              <a:rPr lang="it-IT" altLang="it-IT" sz="2600" b="1">
                <a:latin typeface="Arial Narrow" panose="020B0604020202020204" pitchFamily="34" charset="0"/>
              </a:rPr>
              <a:t>, è legata ad un’altra quantità variabile reale </a:t>
            </a:r>
            <a:r>
              <a:rPr lang="it-IT" altLang="it-IT" sz="2600" b="1" i="1">
                <a:latin typeface="Arial Narrow" panose="020B0604020202020204" pitchFamily="34" charset="0"/>
              </a:rPr>
              <a:t>x</a:t>
            </a:r>
            <a:r>
              <a:rPr lang="it-IT" altLang="it-IT" sz="2600" b="1">
                <a:latin typeface="Arial Narrow" panose="020B0604020202020204" pitchFamily="34" charset="0"/>
              </a:rPr>
              <a:t>, in guisa che, ad un certo valore di </a:t>
            </a:r>
            <a:r>
              <a:rPr lang="it-IT" altLang="it-IT" sz="2600" b="1" i="1">
                <a:latin typeface="Arial Narrow" panose="020B0604020202020204" pitchFamily="34" charset="0"/>
              </a:rPr>
              <a:t>x </a:t>
            </a:r>
            <a:r>
              <a:rPr lang="it-IT" altLang="it-IT" sz="2600" b="1">
                <a:latin typeface="Arial Narrow" panose="020B0604020202020204" pitchFamily="34" charset="0"/>
              </a:rPr>
              <a:t>corrispondano</a:t>
            </a:r>
            <a:r>
              <a:rPr lang="it-IT" altLang="it-IT" sz="2600" b="1" i="1">
                <a:latin typeface="Arial Narrow" panose="020B0604020202020204" pitchFamily="34" charset="0"/>
              </a:rPr>
              <a:t> </a:t>
            </a:r>
            <a:r>
              <a:rPr lang="it-IT" altLang="it-IT" sz="2600" b="1" u="sng">
                <a:solidFill>
                  <a:srgbClr val="FF0000"/>
                </a:solidFill>
                <a:latin typeface="Arial Narrow" panose="020B0604020202020204" pitchFamily="34" charset="0"/>
              </a:rPr>
              <a:t>uno o più valori </a:t>
            </a:r>
            <a:r>
              <a:rPr lang="it-IT" altLang="it-IT" sz="2600" b="1">
                <a:latin typeface="Arial Narrow" panose="020B0604020202020204" pitchFamily="34" charset="0"/>
              </a:rPr>
              <a:t>determinati </a:t>
            </a:r>
            <a:r>
              <a:rPr lang="it-IT" altLang="it-IT" sz="2600" b="1" u="sng">
                <a:solidFill>
                  <a:srgbClr val="FF0000"/>
                </a:solidFill>
                <a:latin typeface="Arial Narrow" panose="020B0604020202020204" pitchFamily="34" charset="0"/>
              </a:rPr>
              <a:t>per </a:t>
            </a:r>
            <a:r>
              <a:rPr lang="it-IT" altLang="it-IT" sz="2600" b="1" i="1" u="sng">
                <a:solidFill>
                  <a:srgbClr val="FF0000"/>
                </a:solidFill>
                <a:latin typeface="Arial Narrow" panose="020B0604020202020204" pitchFamily="34" charset="0"/>
              </a:rPr>
              <a:t>y</a:t>
            </a:r>
            <a:r>
              <a:rPr lang="it-IT" altLang="it-IT" sz="2600" b="1">
                <a:latin typeface="Arial Narrow" panose="020B0604020202020204" pitchFamily="34" charset="0"/>
              </a:rPr>
              <a:t>, si dirà che </a:t>
            </a:r>
            <a:r>
              <a:rPr lang="it-IT" altLang="it-IT" sz="2600" b="1" i="1">
                <a:latin typeface="Arial Narrow" panose="020B0604020202020204" pitchFamily="34" charset="0"/>
              </a:rPr>
              <a:t>y</a:t>
            </a:r>
            <a:r>
              <a:rPr lang="it-IT" altLang="it-IT" sz="2600" b="1">
                <a:latin typeface="Arial Narrow" panose="020B0604020202020204" pitchFamily="34" charset="0"/>
              </a:rPr>
              <a:t> è funzione di </a:t>
            </a:r>
            <a:r>
              <a:rPr lang="it-IT" altLang="it-IT" sz="2600" b="1" i="1">
                <a:latin typeface="Arial Narrow" panose="020B0604020202020204" pitchFamily="34" charset="0"/>
              </a:rPr>
              <a:t>x</a:t>
            </a:r>
            <a:r>
              <a:rPr lang="it-IT" altLang="it-IT" sz="2600" b="1">
                <a:latin typeface="Arial Narrow" panose="020B0604020202020204" pitchFamily="34" charset="0"/>
              </a:rPr>
              <a:t> e si scriverà </a:t>
            </a:r>
            <a:r>
              <a:rPr lang="it-IT" altLang="it-IT" sz="2600" b="1" i="1">
                <a:solidFill>
                  <a:srgbClr val="FF0000"/>
                </a:solidFill>
                <a:latin typeface="Arial Narrow" panose="020B0604020202020204" pitchFamily="34" charset="0"/>
              </a:rPr>
              <a:t>y = f(x) </a:t>
            </a:r>
            <a:r>
              <a:rPr lang="it-IT" altLang="it-IT" sz="2600" b="1">
                <a:latin typeface="Arial Narrow" panose="020B0604020202020204" pitchFamily="34" charset="0"/>
              </a:rPr>
              <a:t>»</a:t>
            </a:r>
          </a:p>
        </p:txBody>
      </p:sp>
      <p:pic>
        <p:nvPicPr>
          <p:cNvPr id="33796" name="Picture 8" descr="Dirichlet.jpg">
            <a:extLst>
              <a:ext uri="{FF2B5EF4-FFF2-40B4-BE49-F238E27FC236}">
                <a16:creationId xmlns:a16="http://schemas.microsoft.com/office/drawing/2014/main" id="{7609A38E-AD2D-3241-AAE4-6C50AB6DA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8"/>
          <a:stretch>
            <a:fillRect/>
          </a:stretch>
        </p:blipFill>
        <p:spPr bwMode="auto">
          <a:xfrm>
            <a:off x="228600" y="228600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9" descr="weierstrass.gif">
            <a:extLst>
              <a:ext uri="{FF2B5EF4-FFF2-40B4-BE49-F238E27FC236}">
                <a16:creationId xmlns:a16="http://schemas.microsoft.com/office/drawing/2014/main" id="{A8D55B78-AAEB-8040-BF6D-199B6EC39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0001" r="11111" b="44150"/>
          <a:stretch>
            <a:fillRect/>
          </a:stretch>
        </p:blipFill>
        <p:spPr bwMode="auto">
          <a:xfrm>
            <a:off x="7640638" y="228600"/>
            <a:ext cx="15033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8">
            <a:extLst>
              <a:ext uri="{FF2B5EF4-FFF2-40B4-BE49-F238E27FC236}">
                <a16:creationId xmlns:a16="http://schemas.microsoft.com/office/drawing/2014/main" id="{4375B4F0-BB0B-A94C-BF58-46CFD3E4E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4419600" cy="3724275"/>
          </a:xfrm>
          <a:prstGeom prst="rect">
            <a:avLst/>
          </a:prstGeom>
          <a:solidFill>
            <a:schemeClr val="bg1"/>
          </a:solidFill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i="1">
                <a:solidFill>
                  <a:srgbClr val="660066"/>
                </a:solidFill>
                <a:latin typeface="Arial Black" panose="020B0604020202020204" pitchFamily="34" charset="0"/>
              </a:rPr>
              <a:t>  Dirichlet (1837)</a:t>
            </a:r>
            <a:endParaRPr lang="it-IT" altLang="it-IT" sz="2800">
              <a:solidFill>
                <a:srgbClr val="660066"/>
              </a:solidFill>
              <a:latin typeface="Arial Black" panose="020B0604020202020204" pitchFamily="34" charset="0"/>
            </a:endParaRPr>
          </a:p>
          <a:p>
            <a:pPr eaLnBrk="1" hangingPunct="1"/>
            <a:r>
              <a:rPr lang="it-IT" altLang="it-IT" sz="2600" b="1">
                <a:latin typeface="Arial Narrow" panose="020B0604020202020204" pitchFamily="34" charset="0"/>
              </a:rPr>
              <a:t>«Se una variabile y è collegata ad una variabile x in modo che qualsiasi sia il valore numerico assegnato a x c’è una legge secondo cui risulta determinato </a:t>
            </a:r>
            <a:r>
              <a:rPr lang="it-IT" altLang="it-IT" sz="2600" b="1" u="sng">
                <a:solidFill>
                  <a:srgbClr val="FF0000"/>
                </a:solidFill>
                <a:latin typeface="Arial Narrow" panose="020B0604020202020204" pitchFamily="34" charset="0"/>
              </a:rPr>
              <a:t>un</a:t>
            </a:r>
            <a:r>
              <a:rPr lang="it-IT" altLang="it-IT" sz="2600" b="1">
                <a:solidFill>
                  <a:srgbClr val="FF0000"/>
                </a:solidFill>
                <a:latin typeface="Arial Narrow" panose="020B0604020202020204" pitchFamily="34" charset="0"/>
              </a:rPr>
              <a:t> </a:t>
            </a:r>
            <a:r>
              <a:rPr lang="it-IT" altLang="it-IT" sz="2600" b="1" u="sng">
                <a:solidFill>
                  <a:srgbClr val="FF0000"/>
                </a:solidFill>
                <a:latin typeface="Arial Narrow" panose="020B0604020202020204" pitchFamily="34" charset="0"/>
              </a:rPr>
              <a:t>unico valore di y</a:t>
            </a:r>
            <a:r>
              <a:rPr lang="it-IT" altLang="it-IT" sz="2600" b="1">
                <a:latin typeface="Arial Narrow" panose="020B0604020202020204" pitchFamily="34" charset="0"/>
              </a:rPr>
              <a:t>, allora si dice che y è funzione della variabile indipendente x».</a:t>
            </a:r>
          </a:p>
        </p:txBody>
      </p:sp>
      <p:sp>
        <p:nvSpPr>
          <p:cNvPr id="33799" name="TextBox 11">
            <a:extLst>
              <a:ext uri="{FF2B5EF4-FFF2-40B4-BE49-F238E27FC236}">
                <a16:creationId xmlns:a16="http://schemas.microsoft.com/office/drawing/2014/main" id="{CD8C6CC4-1591-2244-B23B-3CF8537B1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85800"/>
            <a:ext cx="3429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>
                <a:solidFill>
                  <a:srgbClr val="0000FF"/>
                </a:solidFill>
                <a:latin typeface="Arial Narrow" panose="020B0604020202020204" pitchFamily="34" charset="0"/>
              </a:rPr>
              <a:t>Due definizioni con una ‘piccola differenza</a:t>
            </a:r>
            <a:r>
              <a:rPr lang="it-IT" altLang="it-IT" b="1"/>
              <a:t>’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B598F42-A671-DF45-9EE6-E8C962B09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8686800" y="6477000"/>
            <a:ext cx="457200" cy="3810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A2A9783-FC0A-AB4F-BD76-843A47B18AB6}" type="slidenum">
              <a:rPr lang="it-IT" altLang="it-IT" sz="1400"/>
              <a:pPr eaLnBrk="1" hangingPunct="1"/>
              <a:t>16</a:t>
            </a:fld>
            <a:endParaRPr lang="it-IT" altLang="it-IT" sz="140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8B2FDE-2363-7C4D-AA55-4E010FC94E8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010400" y="5257800"/>
            <a:ext cx="1066800" cy="838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2" name="TextBox 13">
            <a:extLst>
              <a:ext uri="{FF2B5EF4-FFF2-40B4-BE49-F238E27FC236}">
                <a16:creationId xmlns:a16="http://schemas.microsoft.com/office/drawing/2014/main" id="{1ACFD064-ECD2-BA47-AFD1-4C64831A0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027738"/>
            <a:ext cx="3124200" cy="830262"/>
          </a:xfrm>
          <a:prstGeom prst="rect">
            <a:avLst/>
          </a:prstGeom>
          <a:solidFill>
            <a:srgbClr val="F4FFEA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FF0000"/>
                </a:solidFill>
                <a:latin typeface="Arial Narrow" panose="020B0604020202020204" pitchFamily="34" charset="0"/>
              </a:rPr>
              <a:t>Maggiore diffusione fino alla prima metà del 1900</a:t>
            </a:r>
          </a:p>
        </p:txBody>
      </p:sp>
      <p:sp>
        <p:nvSpPr>
          <p:cNvPr id="33803" name="Footer Placeholder 10">
            <a:extLst>
              <a:ext uri="{FF2B5EF4-FFF2-40B4-BE49-F238E27FC236}">
                <a16:creationId xmlns:a16="http://schemas.microsoft.com/office/drawing/2014/main" id="{9A47C2C1-EC36-504A-ACF7-2C3BBB04F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429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90FD107-0466-9A46-B589-1395EF442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8763000" cy="922338"/>
          </a:xfrm>
        </p:spPr>
        <p:txBody>
          <a:bodyPr/>
          <a:lstStyle/>
          <a:p>
            <a:pPr marL="541338" indent="-527050" algn="l" eaLnBrk="1" hangingPunct="1"/>
            <a:r>
              <a:rPr lang="it-IT" altLang="it-IT" sz="3800" b="1">
                <a:solidFill>
                  <a:srgbClr val="D60093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La ‘piccola differenza’ ha tante conseguenze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332083B-B0EE-DC43-AA41-58DF00EBF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533400" cy="32067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8B92196-4F6D-E341-A654-2B57DFC40EC6}" type="slidenum">
              <a:rPr lang="it-IT" altLang="it-IT" sz="1400"/>
              <a:pPr eaLnBrk="1" hangingPunct="1"/>
              <a:t>17</a:t>
            </a:fld>
            <a:endParaRPr lang="it-IT" altLang="it-IT" sz="1400"/>
          </a:p>
        </p:txBody>
      </p:sp>
      <p:sp>
        <p:nvSpPr>
          <p:cNvPr id="34820" name="TextBox 9">
            <a:extLst>
              <a:ext uri="{FF2B5EF4-FFF2-40B4-BE49-F238E27FC236}">
                <a16:creationId xmlns:a16="http://schemas.microsoft.com/office/drawing/2014/main" id="{DB22A6C2-04B2-3F48-8035-702E0C376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2860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600" b="1">
                <a:solidFill>
                  <a:srgbClr val="0000FF"/>
                </a:solidFill>
                <a:latin typeface="Arial Narrow" panose="020B0604020202020204" pitchFamily="34" charset="0"/>
              </a:rPr>
              <a:t>Un esempio per capire</a:t>
            </a:r>
          </a:p>
        </p:txBody>
      </p:sp>
      <p:sp>
        <p:nvSpPr>
          <p:cNvPr id="34821" name="Footer Placeholder 4">
            <a:extLst>
              <a:ext uri="{FF2B5EF4-FFF2-40B4-BE49-F238E27FC236}">
                <a16:creationId xmlns:a16="http://schemas.microsoft.com/office/drawing/2014/main" id="{65FA6D1D-2BFB-314B-9131-B2DD5A462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81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AA87825-3F34-F448-8F57-6F3184BE4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467600" cy="762000"/>
          </a:xfrm>
        </p:spPr>
        <p:txBody>
          <a:bodyPr/>
          <a:lstStyle/>
          <a:p>
            <a:pPr algn="l" eaLnBrk="1" hangingPunct="1"/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Due problemi sull’area del quadrato</a:t>
            </a:r>
          </a:p>
        </p:txBody>
      </p:sp>
      <p:sp>
        <p:nvSpPr>
          <p:cNvPr id="35843" name="TextBox 8">
            <a:extLst>
              <a:ext uri="{FF2B5EF4-FFF2-40B4-BE49-F238E27FC236}">
                <a16:creationId xmlns:a16="http://schemas.microsoft.com/office/drawing/2014/main" id="{B622CBE1-E829-4146-A63F-99920A433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0"/>
            <a:ext cx="862013" cy="3698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/>
              <a:t>S = b</a:t>
            </a:r>
            <a:r>
              <a:rPr lang="it-IT" altLang="it-IT" b="1" i="1" baseline="30000"/>
              <a:t>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7769BAE-E996-8948-A15A-9F43612F018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066800" y="1752600"/>
            <a:ext cx="2514600" cy="1600200"/>
          </a:xfrm>
          <a:prstGeom prst="straightConnector1">
            <a:avLst/>
          </a:prstGeom>
          <a:noFill/>
          <a:ln w="25400" cap="rnd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0C0203-CF58-F347-B06F-CFB2F234AD32}"/>
              </a:ext>
            </a:extLst>
          </p:cNvPr>
          <p:cNvCxnSpPr>
            <a:cxnSpLocks noChangeShapeType="1"/>
            <a:endCxn id="35847" idx="1"/>
          </p:cNvCxnSpPr>
          <p:nvPr/>
        </p:nvCxnSpPr>
        <p:spPr bwMode="auto">
          <a:xfrm flipV="1">
            <a:off x="1524000" y="2973388"/>
            <a:ext cx="2362200" cy="836612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6" name="TextBox 22">
            <a:extLst>
              <a:ext uri="{FF2B5EF4-FFF2-40B4-BE49-F238E27FC236}">
                <a16:creationId xmlns:a16="http://schemas.microsoft.com/office/drawing/2014/main" id="{E3D22383-7329-9046-8D53-F92A8DDA7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066800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/>
              <a:t>Entra </a:t>
            </a:r>
            <a:r>
              <a:rPr lang="it-IT" altLang="it-IT" b="1" i="1"/>
              <a:t>b = x </a:t>
            </a:r>
            <a:r>
              <a:rPr lang="it-IT" altLang="it-IT" b="1"/>
              <a:t>ed esce </a:t>
            </a:r>
            <a:r>
              <a:rPr lang="it-IT" altLang="it-IT" b="1" i="1"/>
              <a:t>S = y</a:t>
            </a:r>
          </a:p>
        </p:txBody>
      </p:sp>
      <p:sp>
        <p:nvSpPr>
          <p:cNvPr id="35847" name="Rectangle 24">
            <a:extLst>
              <a:ext uri="{FF2B5EF4-FFF2-40B4-BE49-F238E27FC236}">
                <a16:creationId xmlns:a16="http://schemas.microsoft.com/office/drawing/2014/main" id="{EA2BF710-582D-A544-9F84-27D05D95C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743200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/>
              <a:t>Entra </a:t>
            </a:r>
            <a:r>
              <a:rPr lang="it-IT" altLang="it-IT" b="1" i="1"/>
              <a:t>S = x </a:t>
            </a:r>
            <a:r>
              <a:rPr lang="it-IT" altLang="it-IT" b="1"/>
              <a:t>ed esce </a:t>
            </a:r>
            <a:r>
              <a:rPr lang="it-IT" altLang="it-IT" b="1" i="1"/>
              <a:t>b = y</a:t>
            </a:r>
          </a:p>
        </p:txBody>
      </p:sp>
      <p:sp>
        <p:nvSpPr>
          <p:cNvPr id="35848" name="Rectangle 25">
            <a:extLst>
              <a:ext uri="{FF2B5EF4-FFF2-40B4-BE49-F238E27FC236}">
                <a16:creationId xmlns:a16="http://schemas.microsoft.com/office/drawing/2014/main" id="{E336AC9B-DA37-AF41-857D-6F9137C74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200400"/>
            <a:ext cx="1322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i="1">
                <a:solidFill>
                  <a:srgbClr val="FF3300"/>
                </a:solidFill>
              </a:rPr>
              <a:t>x = y</a:t>
            </a:r>
            <a:r>
              <a:rPr lang="it-IT" altLang="it-IT" sz="3200" b="1" i="1" baseline="30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35849" name="TextBox 29">
            <a:extLst>
              <a:ext uri="{FF2B5EF4-FFF2-40B4-BE49-F238E27FC236}">
                <a16:creationId xmlns:a16="http://schemas.microsoft.com/office/drawing/2014/main" id="{07D1A8CF-0350-9C42-B652-03BAE9896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657600"/>
            <a:ext cx="594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/>
              <a:t>Si esplicita </a:t>
            </a:r>
            <a:r>
              <a:rPr lang="it-IT" altLang="it-IT" b="1" i="1">
                <a:solidFill>
                  <a:srgbClr val="FF3300"/>
                </a:solidFill>
              </a:rPr>
              <a:t>y</a:t>
            </a:r>
            <a:r>
              <a:rPr lang="it-IT" altLang="it-IT" b="1"/>
              <a:t> </a:t>
            </a:r>
            <a:r>
              <a:rPr lang="it-IT" altLang="it-IT" b="1">
                <a:solidFill>
                  <a:srgbClr val="000000"/>
                </a:solidFill>
              </a:rPr>
              <a:t>con un simbolo diffuso in Europa a partire dalla fine del 1400.  </a:t>
            </a:r>
          </a:p>
        </p:txBody>
      </p:sp>
      <p:sp>
        <p:nvSpPr>
          <p:cNvPr id="35850" name="TextBox 40">
            <a:extLst>
              <a:ext uri="{FF2B5EF4-FFF2-40B4-BE49-F238E27FC236}">
                <a16:creationId xmlns:a16="http://schemas.microsoft.com/office/drawing/2014/main" id="{0B00958A-1BBD-9446-85C7-6533C8207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>
                <a:solidFill>
                  <a:srgbClr val="0000FF"/>
                </a:solidFill>
                <a:latin typeface="Arial Black" panose="020B0604020202020204" pitchFamily="34" charset="0"/>
              </a:rPr>
              <a:t>Dal problema geometrico lato </a:t>
            </a:r>
            <a:r>
              <a:rPr lang="it-IT" altLang="it-IT" i="1">
                <a:solidFill>
                  <a:srgbClr val="0000FF"/>
                </a:solidFill>
                <a:latin typeface="Arial Black" panose="020B0604020202020204" pitchFamily="34" charset="0"/>
              </a:rPr>
              <a:t>b</a:t>
            </a:r>
            <a:r>
              <a:rPr lang="it-IT" altLang="it-IT">
                <a:solidFill>
                  <a:srgbClr val="0000FF"/>
                </a:solidFill>
                <a:latin typeface="Arial Black" panose="020B0604020202020204" pitchFamily="34" charset="0"/>
              </a:rPr>
              <a:t> e area </a:t>
            </a:r>
            <a:r>
              <a:rPr lang="it-IT" altLang="it-IT" i="1">
                <a:solidFill>
                  <a:srgbClr val="0000FF"/>
                </a:solidFill>
                <a:latin typeface="Arial Black" panose="020B0604020202020204" pitchFamily="34" charset="0"/>
              </a:rPr>
              <a:t>S</a:t>
            </a:r>
            <a:r>
              <a:rPr lang="it-IT" altLang="it-IT">
                <a:solidFill>
                  <a:srgbClr val="0000FF"/>
                </a:solidFill>
                <a:latin typeface="Arial Black" panose="020B0604020202020204" pitchFamily="34" charset="0"/>
              </a:rPr>
              <a:t> positivi</a:t>
            </a:r>
          </a:p>
        </p:txBody>
      </p:sp>
      <p:pic>
        <p:nvPicPr>
          <p:cNvPr id="35851" name="Picture 16">
            <a:extLst>
              <a:ext uri="{FF2B5EF4-FFF2-40B4-BE49-F238E27FC236}">
                <a16:creationId xmlns:a16="http://schemas.microsoft.com/office/drawing/2014/main" id="{8D54A441-3D25-0D48-952C-F334093FB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"/>
            <a:ext cx="114300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7">
            <a:extLst>
              <a:ext uri="{FF2B5EF4-FFF2-40B4-BE49-F238E27FC236}">
                <a16:creationId xmlns:a16="http://schemas.microsoft.com/office/drawing/2014/main" id="{38379D12-2988-CD49-ADF9-5267F4B62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48200"/>
            <a:ext cx="27432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18" descr="quadrato.jpg">
            <a:extLst>
              <a:ext uri="{FF2B5EF4-FFF2-40B4-BE49-F238E27FC236}">
                <a16:creationId xmlns:a16="http://schemas.microsoft.com/office/drawing/2014/main" id="{3B4450CF-92AF-5B49-98DD-CDBC6A499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9779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7" name="Slide Number Placeholder 19">
            <a:extLst>
              <a:ext uri="{FF2B5EF4-FFF2-40B4-BE49-F238E27FC236}">
                <a16:creationId xmlns:a16="http://schemas.microsoft.com/office/drawing/2014/main" id="{707435DA-837A-E148-BD0B-656AC00B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3828756-81EF-744E-A129-80B469C89F4F}" type="slidenum">
              <a:rPr lang="it-IT" altLang="it-IT" sz="1400"/>
              <a:pPr eaLnBrk="1" hangingPunct="1"/>
              <a:t>18</a:t>
            </a:fld>
            <a:endParaRPr lang="it-IT" altLang="it-IT" sz="1400"/>
          </a:p>
        </p:txBody>
      </p:sp>
      <p:pic>
        <p:nvPicPr>
          <p:cNvPr id="35855" name="Picture 17" descr="Schermata 2018-04-21 alle 15.19.00.png">
            <a:extLst>
              <a:ext uri="{FF2B5EF4-FFF2-40B4-BE49-F238E27FC236}">
                <a16:creationId xmlns:a16="http://schemas.microsoft.com/office/drawing/2014/main" id="{CB964C3F-7332-674E-ACB4-EFAFB87260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76800"/>
            <a:ext cx="1612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6" name="Picture 19" descr="Schermata 2018-04-21 alle 15.20.35.png">
            <a:extLst>
              <a:ext uri="{FF2B5EF4-FFF2-40B4-BE49-F238E27FC236}">
                <a16:creationId xmlns:a16="http://schemas.microsoft.com/office/drawing/2014/main" id="{CC8CEDD2-132E-8148-B2DA-4B6B477E22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10747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7" name="Footer Placeholder 16">
            <a:extLst>
              <a:ext uri="{FF2B5EF4-FFF2-40B4-BE49-F238E27FC236}">
                <a16:creationId xmlns:a16="http://schemas.microsoft.com/office/drawing/2014/main" id="{4D4595A0-08F4-784F-AE24-914505072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81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D2F4A3A0-2DCE-214B-BB59-CB4B19B8D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685800"/>
          </a:xfrm>
        </p:spPr>
        <p:txBody>
          <a:bodyPr/>
          <a:lstStyle/>
          <a:p>
            <a:pPr algn="l" eaLnBrk="1" hangingPunct="1"/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Dal quadrato alla geometria analitica</a:t>
            </a:r>
          </a:p>
        </p:txBody>
      </p:sp>
      <p:sp>
        <p:nvSpPr>
          <p:cNvPr id="36867" name="TextBox 21">
            <a:extLst>
              <a:ext uri="{FF2B5EF4-FFF2-40B4-BE49-F238E27FC236}">
                <a16:creationId xmlns:a16="http://schemas.microsoft.com/office/drawing/2014/main" id="{BDD08A82-2DD6-704C-8C03-4A75A361E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4478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/>
              <a:t>Scambio </a:t>
            </a:r>
            <a:r>
              <a:rPr lang="it-IT" altLang="it-IT" b="1" i="1"/>
              <a:t>x</a:t>
            </a:r>
            <a:r>
              <a:rPr lang="it-IT" altLang="it-IT" b="1"/>
              <a:t> con </a:t>
            </a:r>
            <a:r>
              <a:rPr lang="it-IT" altLang="it-IT" b="1" i="1"/>
              <a:t>y</a:t>
            </a:r>
          </a:p>
        </p:txBody>
      </p:sp>
      <p:sp>
        <p:nvSpPr>
          <p:cNvPr id="36868" name="TextBox 78">
            <a:extLst>
              <a:ext uri="{FF2B5EF4-FFF2-40B4-BE49-F238E27FC236}">
                <a16:creationId xmlns:a16="http://schemas.microsoft.com/office/drawing/2014/main" id="{6922C98C-E722-3940-B762-8A4DD42D3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724400"/>
            <a:ext cx="792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br>
              <a:rPr lang="it-IT" altLang="it-IT"/>
            </a:br>
            <a:br>
              <a:rPr lang="it-IT" altLang="it-IT"/>
            </a:br>
            <a:endParaRPr lang="it-IT" altLang="it-IT"/>
          </a:p>
        </p:txBody>
      </p:sp>
      <p:pic>
        <p:nvPicPr>
          <p:cNvPr id="36869" name="Picture 15">
            <a:extLst>
              <a:ext uri="{FF2B5EF4-FFF2-40B4-BE49-F238E27FC236}">
                <a16:creationId xmlns:a16="http://schemas.microsoft.com/office/drawing/2014/main" id="{A181573B-8F55-8A43-B502-D54BD7664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2554288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22">
            <a:extLst>
              <a:ext uri="{FF2B5EF4-FFF2-40B4-BE49-F238E27FC236}">
                <a16:creationId xmlns:a16="http://schemas.microsoft.com/office/drawing/2014/main" id="{4F492CC7-F7E8-4442-BCD4-CBEB6F0D9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006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600" b="1">
                <a:solidFill>
                  <a:srgbClr val="FF0000"/>
                </a:solidFill>
                <a:latin typeface="Arial Narrow" panose="020B0604020202020204" pitchFamily="34" charset="0"/>
              </a:rPr>
              <a:t>Problema storico.</a:t>
            </a:r>
          </a:p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Già gli antichi babilonesi calcolavano radici quadrate, ma solo durante il 1600 i matematici europei lavorarono stabilmente con i numeri negativi. </a:t>
            </a:r>
            <a:br>
              <a:rPr lang="it-IT" altLang="it-IT" b="1">
                <a:latin typeface="Arial Narrow" panose="020B0604020202020204" pitchFamily="34" charset="0"/>
              </a:rPr>
            </a:br>
            <a:r>
              <a:rPr lang="it-IT" altLang="it-IT" b="1">
                <a:latin typeface="Arial Narrow" panose="020B0604020202020204" pitchFamily="34" charset="0"/>
              </a:rPr>
              <a:t>Come accordare le ‘vecchie’ radici quadrate con i ‘nuovi’ numeri negativi?</a:t>
            </a:r>
          </a:p>
          <a:p>
            <a:pPr eaLnBrk="1" hangingPunct="1"/>
            <a:endParaRPr lang="it-IT" altLang="it-IT"/>
          </a:p>
        </p:txBody>
      </p:sp>
      <p:pic>
        <p:nvPicPr>
          <p:cNvPr id="36871" name="Picture 23">
            <a:extLst>
              <a:ext uri="{FF2B5EF4-FFF2-40B4-BE49-F238E27FC236}">
                <a16:creationId xmlns:a16="http://schemas.microsoft.com/office/drawing/2014/main" id="{4F4D5035-9CDA-2E4C-816F-3D95F42E9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38200"/>
            <a:ext cx="3068638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Slide Number Placeholder 24">
            <a:extLst>
              <a:ext uri="{FF2B5EF4-FFF2-40B4-BE49-F238E27FC236}">
                <a16:creationId xmlns:a16="http://schemas.microsoft.com/office/drawing/2014/main" id="{68F5DBC5-D725-C840-8A8D-7B1524F7E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457200" cy="32067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7396696-49BD-6C49-BF35-C46A158AB375}" type="slidenum">
              <a:rPr lang="it-IT" altLang="it-IT" sz="1400"/>
              <a:pPr eaLnBrk="1" hangingPunct="1"/>
              <a:t>19</a:t>
            </a:fld>
            <a:endParaRPr lang="it-IT" altLang="it-IT" sz="140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81BAD21-7CEC-BC43-B7E4-3C3B432A8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295400"/>
            <a:ext cx="2819400" cy="914400"/>
          </a:xfrm>
          <a:prstGeom prst="rightArrow">
            <a:avLst>
              <a:gd name="adj1" fmla="val 50000"/>
              <a:gd name="adj2" fmla="val 50004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>
              <a:solidFill>
                <a:srgbClr val="FFFFFF"/>
              </a:solidFill>
            </a:endParaRPr>
          </a:p>
        </p:txBody>
      </p:sp>
      <p:sp>
        <p:nvSpPr>
          <p:cNvPr id="36874" name="TextBox 11">
            <a:extLst>
              <a:ext uri="{FF2B5EF4-FFF2-40B4-BE49-F238E27FC236}">
                <a16:creationId xmlns:a16="http://schemas.microsoft.com/office/drawing/2014/main" id="{87F482BD-3EB3-AD4C-8885-D1F37586B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91000"/>
            <a:ext cx="2590800" cy="46196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/>
              <a:t>Numeri negativi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2F0E4A5-4AF6-B344-AF10-A88DB5CB2F5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85800" y="3276600"/>
            <a:ext cx="1295400" cy="9921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DD9F9F-A960-E94D-8E15-37526CA2E90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72000" y="2971800"/>
            <a:ext cx="1600200" cy="12207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7" name="Footer Placeholder 14">
            <a:extLst>
              <a:ext uri="{FF2B5EF4-FFF2-40B4-BE49-F238E27FC236}">
                <a16:creationId xmlns:a16="http://schemas.microsoft.com/office/drawing/2014/main" id="{F5364AE8-AA41-1542-9B49-3F615931E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352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29E4E67-72EA-6246-86F5-A461A7F914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533400"/>
            <a:ext cx="8839200" cy="7620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FUNZIONI IN MATEMATICA</a:t>
            </a:r>
            <a:b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endParaRPr lang="it-IT" altLang="it-IT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6">
            <a:extLst>
              <a:ext uri="{FF2B5EF4-FFF2-40B4-BE49-F238E27FC236}">
                <a16:creationId xmlns:a16="http://schemas.microsoft.com/office/drawing/2014/main" id="{C721B3FB-FD87-FA48-9FCD-FCDD7B790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D3242D6-195B-0B45-A5C6-E13E988F04CD}" type="slidenum">
              <a:rPr lang="it-IT" altLang="it-IT" sz="1400"/>
              <a:pPr eaLnBrk="1" hangingPunct="1"/>
              <a:t>2</a:t>
            </a:fld>
            <a:endParaRPr lang="it-IT" altLang="it-IT" sz="1400"/>
          </a:p>
        </p:txBody>
      </p:sp>
      <p:pic>
        <p:nvPicPr>
          <p:cNvPr id="19460" name="Picture 5" descr="funz1.jpg">
            <a:extLst>
              <a:ext uri="{FF2B5EF4-FFF2-40B4-BE49-F238E27FC236}">
                <a16:creationId xmlns:a16="http://schemas.microsoft.com/office/drawing/2014/main" id="{8D4BD417-41C1-B64D-8DDA-D75157A3D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333" r="8749" b="14999"/>
          <a:stretch>
            <a:fillRect/>
          </a:stretch>
        </p:blipFill>
        <p:spPr bwMode="auto">
          <a:xfrm>
            <a:off x="4876800" y="3048000"/>
            <a:ext cx="11112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funz2.png">
            <a:extLst>
              <a:ext uri="{FF2B5EF4-FFF2-40B4-BE49-F238E27FC236}">
                <a16:creationId xmlns:a16="http://schemas.microsoft.com/office/drawing/2014/main" id="{B149381F-96F2-E84D-9E48-72A1DFA63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20589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 descr="Funz4.gif">
            <a:extLst>
              <a:ext uri="{FF2B5EF4-FFF2-40B4-BE49-F238E27FC236}">
                <a16:creationId xmlns:a16="http://schemas.microsoft.com/office/drawing/2014/main" id="{47DDF725-1783-5F4C-B2B4-3B4CC4ABE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9400"/>
            <a:ext cx="26304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 descr="funz5.png">
            <a:extLst>
              <a:ext uri="{FF2B5EF4-FFF2-40B4-BE49-F238E27FC236}">
                <a16:creationId xmlns:a16="http://schemas.microsoft.com/office/drawing/2014/main" id="{25E169C2-BEBF-F644-B43C-261C41E601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19600"/>
            <a:ext cx="27463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Box 10">
            <a:extLst>
              <a:ext uri="{FF2B5EF4-FFF2-40B4-BE49-F238E27FC236}">
                <a16:creationId xmlns:a16="http://schemas.microsoft.com/office/drawing/2014/main" id="{F37F7D0F-6944-0D40-908B-007FAA6B4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181600"/>
            <a:ext cx="3200400" cy="830263"/>
          </a:xfrm>
          <a:prstGeom prst="rect">
            <a:avLst/>
          </a:prstGeom>
          <a:solidFill>
            <a:srgbClr val="FEFFDB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>
                <a:latin typeface="Arial Narrow" panose="020B0604020202020204" pitchFamily="34" charset="0"/>
              </a:rPr>
              <a:t>Si insegnano le funzioni al liceo, non prima!</a:t>
            </a:r>
          </a:p>
        </p:txBody>
      </p:sp>
      <p:sp>
        <p:nvSpPr>
          <p:cNvPr id="19465" name="Rectangle 9">
            <a:extLst>
              <a:ext uri="{FF2B5EF4-FFF2-40B4-BE49-F238E27FC236}">
                <a16:creationId xmlns:a16="http://schemas.microsoft.com/office/drawing/2014/main" id="{EF51794C-FADB-5740-A41E-8D7323038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371600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600" b="1">
                <a:solidFill>
                  <a:srgbClr val="FF0000"/>
                </a:solidFill>
              </a:rPr>
              <a:t>Qual è la prima immagine o idea che vi  viene in mente?</a:t>
            </a:r>
            <a:endParaRPr lang="it-IT" altLang="it-IT" sz="3600"/>
          </a:p>
        </p:txBody>
      </p:sp>
      <p:pic>
        <p:nvPicPr>
          <p:cNvPr id="19466" name="Picture 10" descr="Tabella.jpg">
            <a:extLst>
              <a:ext uri="{FF2B5EF4-FFF2-40B4-BE49-F238E27FC236}">
                <a16:creationId xmlns:a16="http://schemas.microsoft.com/office/drawing/2014/main" id="{A34DE1FF-05A1-2248-B75E-585EA6516B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2"/>
          <a:stretch>
            <a:fillRect/>
          </a:stretch>
        </p:blipFill>
        <p:spPr bwMode="auto">
          <a:xfrm>
            <a:off x="381000" y="2667000"/>
            <a:ext cx="17668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Footer Placeholder 10">
            <a:extLst>
              <a:ext uri="{FF2B5EF4-FFF2-40B4-BE49-F238E27FC236}">
                <a16:creationId xmlns:a16="http://schemas.microsoft.com/office/drawing/2014/main" id="{F8D69199-1206-1B44-AA42-87CE563DD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381750"/>
            <a:ext cx="3429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it-IT" altLang="it-IT" sz="1400"/>
              <a:t>Daniela Valenti, 2020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D2F4A3A0-2DCE-214B-BB59-CB4B19B8D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556792"/>
            <a:ext cx="8659688" cy="1728192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 storia continua nella presentazione</a:t>
            </a:r>
            <a:b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‘Funzioni e insiemi’</a:t>
            </a:r>
          </a:p>
        </p:txBody>
      </p:sp>
      <p:sp>
        <p:nvSpPr>
          <p:cNvPr id="36868" name="TextBox 78">
            <a:extLst>
              <a:ext uri="{FF2B5EF4-FFF2-40B4-BE49-F238E27FC236}">
                <a16:creationId xmlns:a16="http://schemas.microsoft.com/office/drawing/2014/main" id="{6922C98C-E722-3940-B762-8A4DD42D3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724400"/>
            <a:ext cx="792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br>
              <a:rPr lang="it-IT" altLang="it-IT"/>
            </a:br>
            <a:br>
              <a:rPr lang="it-IT" altLang="it-IT"/>
            </a:br>
            <a:endParaRPr lang="it-IT" altLang="it-IT"/>
          </a:p>
        </p:txBody>
      </p:sp>
      <p:sp>
        <p:nvSpPr>
          <p:cNvPr id="26636" name="Slide Number Placeholder 24">
            <a:extLst>
              <a:ext uri="{FF2B5EF4-FFF2-40B4-BE49-F238E27FC236}">
                <a16:creationId xmlns:a16="http://schemas.microsoft.com/office/drawing/2014/main" id="{68F5DBC5-D725-C840-8A8D-7B1524F7E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457200" cy="32067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7396696-49BD-6C49-BF35-C46A158AB375}" type="slidenum">
              <a:rPr lang="it-IT" altLang="it-IT" sz="1400"/>
              <a:pPr eaLnBrk="1" hangingPunct="1"/>
              <a:t>20</a:t>
            </a:fld>
            <a:endParaRPr lang="it-IT" altLang="it-IT" sz="1400"/>
          </a:p>
        </p:txBody>
      </p:sp>
      <p:sp>
        <p:nvSpPr>
          <p:cNvPr id="36877" name="Footer Placeholder 14">
            <a:extLst>
              <a:ext uri="{FF2B5EF4-FFF2-40B4-BE49-F238E27FC236}">
                <a16:creationId xmlns:a16="http://schemas.microsoft.com/office/drawing/2014/main" id="{F5364AE8-AA41-1542-9B49-3F615931E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352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DC5309A-2023-734D-87C5-766301F7CF14}"/>
              </a:ext>
            </a:extLst>
          </p:cNvPr>
          <p:cNvSpPr txBox="1"/>
          <p:nvPr/>
        </p:nvSpPr>
        <p:spPr>
          <a:xfrm>
            <a:off x="-2400300" y="591502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4259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F7B6710-4036-FF48-B0DB-5D322E43AF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848600" cy="2362200"/>
          </a:xfrm>
        </p:spPr>
        <p:txBody>
          <a:bodyPr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Come e quando avete incontrato le funzioni nella vostra formazione?</a:t>
            </a:r>
            <a:b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endParaRPr lang="it-IT" altLang="it-IT" b="1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0483" name="Slide Number Placeholder 6">
            <a:extLst>
              <a:ext uri="{FF2B5EF4-FFF2-40B4-BE49-F238E27FC236}">
                <a16:creationId xmlns:a16="http://schemas.microsoft.com/office/drawing/2014/main" id="{5257BC19-CD0D-2E48-9C75-2BB56BFE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6364044-CC87-2144-92E4-904C1DECA871}" type="slidenum">
              <a:rPr lang="it-IT" altLang="it-IT" sz="1400"/>
              <a:pPr eaLnBrk="1" hangingPunct="1"/>
              <a:t>3</a:t>
            </a:fld>
            <a:endParaRPr lang="it-IT" altLang="it-IT" sz="1400"/>
          </a:p>
        </p:txBody>
      </p:sp>
      <p:sp>
        <p:nvSpPr>
          <p:cNvPr id="20484" name="Footer Placeholder 3">
            <a:extLst>
              <a:ext uri="{FF2B5EF4-FFF2-40B4-BE49-F238E27FC236}">
                <a16:creationId xmlns:a16="http://schemas.microsoft.com/office/drawing/2014/main" id="{964F73B7-89F8-0F4A-A20B-17BF86CD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F3ABEFB-1FB6-644E-85FC-2A54CA1991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it-IT" altLang="it-IT" sz="4000" b="1">
                <a:solidFill>
                  <a:srgbClr val="0000FF"/>
                </a:solidFill>
                <a:ea typeface="ＭＳ Ｐゴシック" panose="020B0600070205080204" pitchFamily="34" charset="-128"/>
              </a:rPr>
              <a:t>Percorso didattico “comune”</a:t>
            </a:r>
            <a:r>
              <a:rPr lang="it-IT" altLang="it-IT" sz="4000">
                <a:solidFill>
                  <a:srgbClr val="0000FF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21507" name="Text Box 4">
            <a:extLst>
              <a:ext uri="{FF2B5EF4-FFF2-40B4-BE49-F238E27FC236}">
                <a16:creationId xmlns:a16="http://schemas.microsoft.com/office/drawing/2014/main" id="{CF074E8D-B3D1-5045-B93C-BB766A6DA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052513"/>
            <a:ext cx="8591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i="1">
                <a:solidFill>
                  <a:srgbClr val="D60093"/>
                </a:solidFill>
                <a:latin typeface="Arial Narrow" panose="020B0604020202020204" pitchFamily="34" charset="0"/>
              </a:rPr>
              <a:t>Molto probabilmente avete incontrato le funzioni così:</a:t>
            </a:r>
            <a:endParaRPr lang="it-IT" altLang="it-IT" sz="2800">
              <a:latin typeface="Arial Narrow" panose="020B0604020202020204" pitchFamily="34" charset="0"/>
            </a:endParaRPr>
          </a:p>
        </p:txBody>
      </p:sp>
      <p:sp>
        <p:nvSpPr>
          <p:cNvPr id="21508" name="Text Box 6">
            <a:extLst>
              <a:ext uri="{FF2B5EF4-FFF2-40B4-BE49-F238E27FC236}">
                <a16:creationId xmlns:a16="http://schemas.microsoft.com/office/drawing/2014/main" id="{40606CF1-7F86-5846-92E4-B6686C28A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2873375"/>
            <a:ext cx="7724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088C203D-FB23-634A-A32B-192D87C56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00213"/>
            <a:ext cx="7921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0000"/>
              </a:spcAft>
              <a:buFont typeface="Arial" panose="020B0604020202020204" pitchFamily="34" charset="0"/>
              <a:buChar char="−"/>
            </a:pPr>
            <a:r>
              <a:rPr lang="it-IT" altLang="it-IT" b="1"/>
              <a:t>Elementi di teoria degli insiemi:</a:t>
            </a:r>
          </a:p>
        </p:txBody>
      </p:sp>
      <p:sp>
        <p:nvSpPr>
          <p:cNvPr id="21510" name="Text Box 9">
            <a:extLst>
              <a:ext uri="{FF2B5EF4-FFF2-40B4-BE49-F238E27FC236}">
                <a16:creationId xmlns:a16="http://schemas.microsoft.com/office/drawing/2014/main" id="{EB69C9D4-1DFC-BE4D-AD1A-A7F46C933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133600"/>
            <a:ext cx="7924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10000"/>
              </a:spcBef>
              <a:buFont typeface="Wingdings" pitchFamily="2" charset="2"/>
              <a:buChar char="§"/>
            </a:pPr>
            <a:r>
              <a:rPr lang="it-IT" altLang="it-IT" sz="2000" b="1">
                <a:solidFill>
                  <a:srgbClr val="008000"/>
                </a:solidFill>
              </a:rPr>
              <a:t>operazioni fra insiemi;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Char char="§"/>
            </a:pPr>
            <a:r>
              <a:rPr lang="it-IT" altLang="it-IT" sz="2000" b="1">
                <a:solidFill>
                  <a:srgbClr val="008000"/>
                </a:solidFill>
              </a:rPr>
              <a:t>prodotto cartesiano fra due insiemi;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Char char="§"/>
            </a:pPr>
            <a:r>
              <a:rPr lang="it-IT" altLang="it-IT" sz="2000" b="1">
                <a:solidFill>
                  <a:srgbClr val="008000"/>
                </a:solidFill>
              </a:rPr>
              <a:t>una relazione è sottoinsieme del prodotto cartesiano.</a:t>
            </a:r>
          </a:p>
        </p:txBody>
      </p:sp>
      <p:sp>
        <p:nvSpPr>
          <p:cNvPr id="21511" name="Text Box 10">
            <a:extLst>
              <a:ext uri="{FF2B5EF4-FFF2-40B4-BE49-F238E27FC236}">
                <a16:creationId xmlns:a16="http://schemas.microsoft.com/office/drawing/2014/main" id="{3C5CC23A-E023-3A45-AAC8-2A1D0F701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24200"/>
            <a:ext cx="8208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ct val="20000"/>
              </a:spcAft>
              <a:buFont typeface="Arial" panose="020B0604020202020204" pitchFamily="34" charset="0"/>
              <a:buChar char="−"/>
            </a:pPr>
            <a:r>
              <a:rPr lang="it-IT" altLang="it-IT" b="1"/>
              <a:t>Definizione di funzione come particolare relazione.</a:t>
            </a:r>
          </a:p>
        </p:txBody>
      </p:sp>
      <p:sp>
        <p:nvSpPr>
          <p:cNvPr id="21512" name="Slide Number Placeholder 10">
            <a:extLst>
              <a:ext uri="{FF2B5EF4-FFF2-40B4-BE49-F238E27FC236}">
                <a16:creationId xmlns:a16="http://schemas.microsoft.com/office/drawing/2014/main" id="{050695EB-DCCC-BA46-95C5-BB6A463D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9D70090-039F-DD40-845E-75E0C42F3726}" type="slidenum">
              <a:rPr lang="it-IT" altLang="it-IT" sz="1400"/>
              <a:pPr eaLnBrk="1" hangingPunct="1"/>
              <a:t>4</a:t>
            </a:fld>
            <a:endParaRPr lang="it-IT" altLang="it-IT" sz="1400"/>
          </a:p>
        </p:txBody>
      </p:sp>
      <p:pic>
        <p:nvPicPr>
          <p:cNvPr id="21513" name="Picture 10" descr="Immagine 1.png">
            <a:extLst>
              <a:ext uri="{FF2B5EF4-FFF2-40B4-BE49-F238E27FC236}">
                <a16:creationId xmlns:a16="http://schemas.microsoft.com/office/drawing/2014/main" id="{91894056-378A-8946-A363-FFC27B9E7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532130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Box 10">
            <a:extLst>
              <a:ext uri="{FF2B5EF4-FFF2-40B4-BE49-F238E27FC236}">
                <a16:creationId xmlns:a16="http://schemas.microsoft.com/office/drawing/2014/main" id="{00D21773-F2AC-7C4E-B9CF-B51EBB1952A1}"/>
              </a:ext>
            </a:extLst>
          </p:cNvPr>
          <p:cNvSpPr txBox="1">
            <a:spLocks noChangeArrowheads="1"/>
          </p:cNvSpPr>
          <p:nvPr/>
        </p:nvSpPr>
        <p:spPr bwMode="auto">
          <a:xfrm rot="1292756">
            <a:off x="5570538" y="1898650"/>
            <a:ext cx="34861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>
                <a:solidFill>
                  <a:srgbClr val="0000FF"/>
                </a:solidFill>
                <a:latin typeface="Abadi MT Condensed Extra Bold" panose="020B0306030101010103" pitchFamily="34" charset="77"/>
              </a:rPr>
              <a:t>E questo inizio si è ripetuto più volte ... </a:t>
            </a:r>
          </a:p>
        </p:txBody>
      </p:sp>
      <p:sp>
        <p:nvSpPr>
          <p:cNvPr id="21515" name="Footer Placeholder 10">
            <a:extLst>
              <a:ext uri="{FF2B5EF4-FFF2-40B4-BE49-F238E27FC236}">
                <a16:creationId xmlns:a16="http://schemas.microsoft.com/office/drawing/2014/main" id="{8E3C71F3-AEFC-B146-97A1-82AF5AC47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it-IT" altLang="it-IT" sz="1400"/>
              <a:t>Daniela Valenti, 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0687130-2B93-B547-A2F0-2FDA2042F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it-IT" altLang="it-IT" sz="4000" b="1">
                <a:solidFill>
                  <a:srgbClr val="0000FF"/>
                </a:solidFill>
                <a:ea typeface="ＭＳ Ｐゴシック" panose="020B0600070205080204" pitchFamily="34" charset="-128"/>
              </a:rPr>
              <a:t>Percorso didattico “comune”</a:t>
            </a:r>
            <a:r>
              <a:rPr lang="it-IT" altLang="it-IT" sz="4000">
                <a:solidFill>
                  <a:srgbClr val="0000FF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22531" name="Text Box 4">
            <a:extLst>
              <a:ext uri="{FF2B5EF4-FFF2-40B4-BE49-F238E27FC236}">
                <a16:creationId xmlns:a16="http://schemas.microsoft.com/office/drawing/2014/main" id="{B14BF31C-A4E1-0342-B242-40B69D84A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835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i="1">
                <a:solidFill>
                  <a:srgbClr val="D60093"/>
                </a:solidFill>
              </a:rPr>
              <a:t>… E poi</a:t>
            </a:r>
            <a:endParaRPr lang="it-IT" altLang="it-IT" sz="1800"/>
          </a:p>
        </p:txBody>
      </p:sp>
      <p:sp>
        <p:nvSpPr>
          <p:cNvPr id="22532" name="Slide Number Placeholder 10">
            <a:extLst>
              <a:ext uri="{FF2B5EF4-FFF2-40B4-BE49-F238E27FC236}">
                <a16:creationId xmlns:a16="http://schemas.microsoft.com/office/drawing/2014/main" id="{CFD96627-CEE7-344D-BA7D-2D2BA7052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FCB357A-E985-6B40-9DF2-391EE792CE6D}" type="slidenum">
              <a:rPr lang="it-IT" altLang="it-IT" sz="1400"/>
              <a:pPr eaLnBrk="1" hangingPunct="1"/>
              <a:t>5</a:t>
            </a:fld>
            <a:endParaRPr lang="it-IT" altLang="it-IT" sz="1400"/>
          </a:p>
        </p:txBody>
      </p:sp>
      <p:sp>
        <p:nvSpPr>
          <p:cNvPr id="22533" name="Text Box 8">
            <a:extLst>
              <a:ext uri="{FF2B5EF4-FFF2-40B4-BE49-F238E27FC236}">
                <a16:creationId xmlns:a16="http://schemas.microsoft.com/office/drawing/2014/main" id="{CC4CA9F4-C195-AC45-B7BE-4B7DCE49D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0"/>
            <a:ext cx="838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/>
              <a:t>- Elementi di geometria analitica non collegati al concetto di funzione  introdotto all’inizio.</a:t>
            </a:r>
          </a:p>
        </p:txBody>
      </p:sp>
      <p:sp>
        <p:nvSpPr>
          <p:cNvPr id="22534" name="Text Box 10">
            <a:extLst>
              <a:ext uri="{FF2B5EF4-FFF2-40B4-BE49-F238E27FC236}">
                <a16:creationId xmlns:a16="http://schemas.microsoft.com/office/drawing/2014/main" id="{8C2B60C7-620F-294E-B857-17F7B8EE9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05200"/>
            <a:ext cx="8305800" cy="1570038"/>
          </a:xfrm>
          <a:prstGeom prst="rect">
            <a:avLst/>
          </a:prstGeom>
          <a:solidFill>
            <a:srgbClr val="F4F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/>
              <a:t>- Equazioni, disequazioni e sistemi solo con metodi algebrici, senza alcun collegamento con la geometria analitica. </a:t>
            </a:r>
            <a:endParaRPr lang="it-IT" altLang="it-IT" sz="1800"/>
          </a:p>
        </p:txBody>
      </p:sp>
      <p:sp>
        <p:nvSpPr>
          <p:cNvPr id="22535" name="Text Box 10">
            <a:extLst>
              <a:ext uri="{FF2B5EF4-FFF2-40B4-BE49-F238E27FC236}">
                <a16:creationId xmlns:a16="http://schemas.microsoft.com/office/drawing/2014/main" id="{045C2BAD-DC09-0148-B3CC-8FBAC708C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05400"/>
            <a:ext cx="830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638" indent="-2746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/>
              <a:t>- E infine derivate e studio di funzioni... </a:t>
            </a:r>
            <a:endParaRPr lang="it-IT" altLang="it-IT" sz="1800"/>
          </a:p>
        </p:txBody>
      </p:sp>
      <p:sp>
        <p:nvSpPr>
          <p:cNvPr id="22536" name="TextBox 10">
            <a:extLst>
              <a:ext uri="{FF2B5EF4-FFF2-40B4-BE49-F238E27FC236}">
                <a16:creationId xmlns:a16="http://schemas.microsoft.com/office/drawing/2014/main" id="{839E5F00-02FD-054D-AC44-F57B325582CD}"/>
              </a:ext>
            </a:extLst>
          </p:cNvPr>
          <p:cNvSpPr txBox="1">
            <a:spLocks noChangeArrowheads="1"/>
          </p:cNvSpPr>
          <p:nvPr/>
        </p:nvSpPr>
        <p:spPr bwMode="auto">
          <a:xfrm rot="1180869">
            <a:off x="6538913" y="2317750"/>
            <a:ext cx="2209800" cy="1200150"/>
          </a:xfrm>
          <a:prstGeom prst="rect">
            <a:avLst/>
          </a:prstGeom>
          <a:solidFill>
            <a:srgbClr val="FEFFDB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>
                <a:solidFill>
                  <a:srgbClr val="000000"/>
                </a:solidFill>
                <a:latin typeface="Arial Narrow" panose="020B0604020202020204" pitchFamily="34" charset="0"/>
              </a:rPr>
              <a:t>Centro della formazione: abilità di calcolo</a:t>
            </a:r>
          </a:p>
        </p:txBody>
      </p:sp>
      <p:sp>
        <p:nvSpPr>
          <p:cNvPr id="22537" name="TextBox 13">
            <a:extLst>
              <a:ext uri="{FF2B5EF4-FFF2-40B4-BE49-F238E27FC236}">
                <a16:creationId xmlns:a16="http://schemas.microsoft.com/office/drawing/2014/main" id="{16ACDBB4-7131-D244-9F94-201104105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15000"/>
            <a:ext cx="777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D60093"/>
                </a:solidFill>
              </a:rPr>
              <a:t>Si creano tanti ‘compartimenti stagni’</a:t>
            </a:r>
          </a:p>
        </p:txBody>
      </p:sp>
      <p:sp>
        <p:nvSpPr>
          <p:cNvPr id="22538" name="Footer Placeholder 10">
            <a:extLst>
              <a:ext uri="{FF2B5EF4-FFF2-40B4-BE49-F238E27FC236}">
                <a16:creationId xmlns:a16="http://schemas.microsoft.com/office/drawing/2014/main" id="{6E358662-0DE2-2544-BE3B-524436D8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352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4C58D08-7EB7-AA40-970D-E476FC8EE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Riflessioni sul percorso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0C07672-84D3-3348-9950-459CC9A38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924800" cy="3429000"/>
          </a:xfrm>
        </p:spPr>
        <p:txBody>
          <a:bodyPr/>
          <a:lstStyle/>
          <a:p>
            <a:pPr marL="92075" indent="-4763" eaLnBrk="1" hangingPunct="1">
              <a:buFontTx/>
              <a:buNone/>
            </a:pPr>
            <a:r>
              <a:rPr lang="it-IT" altLang="it-IT" b="1">
                <a:solidFill>
                  <a:schemeClr val="tx2"/>
                </a:solidFill>
                <a:ea typeface="ＭＳ Ｐゴシック" panose="020B0600070205080204" pitchFamily="34" charset="-128"/>
              </a:rPr>
              <a:t>Questo percorso è l’unico possibile? </a:t>
            </a:r>
          </a:p>
          <a:p>
            <a:pPr marL="92075" indent="-4763" eaLnBrk="1" hangingPunct="1">
              <a:buFontTx/>
              <a:buNone/>
            </a:pPr>
            <a:r>
              <a:rPr lang="it-IT" altLang="it-IT" b="1">
                <a:solidFill>
                  <a:schemeClr val="tx2"/>
                </a:solidFill>
                <a:ea typeface="ＭＳ Ｐゴシック" panose="020B0600070205080204" pitchFamily="34" charset="-128"/>
              </a:rPr>
              <a:t>È efficace per una larga parte degli studenti?</a:t>
            </a:r>
          </a:p>
          <a:p>
            <a:pPr marL="92075" indent="-4763" eaLnBrk="1" hangingPunct="1">
              <a:buFontTx/>
              <a:buNone/>
            </a:pPr>
            <a:r>
              <a:rPr lang="it-IT" altLang="it-IT" b="1">
                <a:solidFill>
                  <a:schemeClr val="tx2"/>
                </a:solidFill>
                <a:ea typeface="ＭＳ Ｐゴシック" panose="020B0600070205080204" pitchFamily="34" charset="-128"/>
              </a:rPr>
              <a:t>Contribuisce in modo significativo alla formazione globale degli studenti?</a:t>
            </a:r>
          </a:p>
          <a:p>
            <a:pPr marL="92075" indent="-4763" eaLnBrk="1" hangingPunct="1">
              <a:buFontTx/>
              <a:buNone/>
            </a:pPr>
            <a:r>
              <a:rPr lang="it-IT" altLang="it-IT" b="1">
                <a:solidFill>
                  <a:schemeClr val="tx2"/>
                </a:solidFill>
                <a:ea typeface="ＭＳ Ｐゴシック" panose="020B0600070205080204" pitchFamily="34" charset="-128"/>
              </a:rPr>
              <a:t>È obbligatorio?</a:t>
            </a:r>
            <a:r>
              <a:rPr lang="it-IT" altLang="it-IT" sz="3600" b="1">
                <a:solidFill>
                  <a:schemeClr val="tx2"/>
                </a:solidFill>
                <a:ea typeface="ＭＳ Ｐゴシック" panose="020B0600070205080204" pitchFamily="34" charset="-128"/>
              </a:rPr>
              <a:t>   </a:t>
            </a:r>
          </a:p>
          <a:p>
            <a:pPr marL="92075" indent="-4763" eaLnBrk="1" hangingPunct="1">
              <a:buFontTx/>
              <a:buNone/>
            </a:pPr>
            <a:endParaRPr lang="it-IT" altLang="it-IT" sz="1600" b="1">
              <a:solidFill>
                <a:srgbClr val="D6009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556" name="Slide Number Placeholder 5">
            <a:extLst>
              <a:ext uri="{FF2B5EF4-FFF2-40B4-BE49-F238E27FC236}">
                <a16:creationId xmlns:a16="http://schemas.microsoft.com/office/drawing/2014/main" id="{52ADF6B1-E8AC-0842-A763-1E89E5E10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CA6DBE7-2154-2144-9F71-4667208B743B}" type="slidenum">
              <a:rPr lang="it-IT" altLang="it-IT" sz="1400"/>
              <a:pPr eaLnBrk="1" hangingPunct="1"/>
              <a:t>6</a:t>
            </a:fld>
            <a:endParaRPr lang="it-IT" altLang="it-IT" sz="1400"/>
          </a:p>
        </p:txBody>
      </p:sp>
      <p:sp>
        <p:nvSpPr>
          <p:cNvPr id="23557" name="Footer Placeholder 4">
            <a:extLst>
              <a:ext uri="{FF2B5EF4-FFF2-40B4-BE49-F238E27FC236}">
                <a16:creationId xmlns:a16="http://schemas.microsoft.com/office/drawing/2014/main" id="{339D088F-2209-5741-AB28-6EFAB2714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960929D-E1B6-F64F-A32D-6D66F2E76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686800" cy="990600"/>
          </a:xfrm>
        </p:spPr>
        <p:txBody>
          <a:bodyPr/>
          <a:lstStyle/>
          <a:p>
            <a:pPr eaLnBrk="1" hangingPunct="1"/>
            <a:r>
              <a:rPr lang="it-IT" altLang="it-IT" b="1">
                <a:solidFill>
                  <a:srgbClr val="0000FF"/>
                </a:solidFill>
                <a:ea typeface="ＭＳ Ｐゴシック" panose="020B0600070205080204" pitchFamily="34" charset="-128"/>
              </a:rPr>
              <a:t>Per trovare risposte efficaci</a:t>
            </a:r>
          </a:p>
        </p:txBody>
      </p:sp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0A73D6EE-7496-4443-8875-7DFD4BEDC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89801FC-5FDB-DD43-8809-438F06FE51B8}" type="slidenum">
              <a:rPr lang="it-IT" altLang="it-IT" sz="1400"/>
              <a:pPr eaLnBrk="1" hangingPunct="1"/>
              <a:t>7</a:t>
            </a:fld>
            <a:endParaRPr lang="it-IT" altLang="it-IT" sz="1400" dirty="0"/>
          </a:p>
        </p:txBody>
      </p:sp>
      <p:sp>
        <p:nvSpPr>
          <p:cNvPr id="24580" name="Rectangle 6">
            <a:extLst>
              <a:ext uri="{FF2B5EF4-FFF2-40B4-BE49-F238E27FC236}">
                <a16:creationId xmlns:a16="http://schemas.microsoft.com/office/drawing/2014/main" id="{A9B338FD-DFBB-0145-BD8A-AA505296E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00200"/>
            <a:ext cx="86106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46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00"/>
                </a:solidFill>
              </a:rPr>
              <a:t>A) </a:t>
            </a:r>
            <a:r>
              <a:rPr lang="it-IT" altLang="it-IT" sz="2800" b="1" dirty="0"/>
              <a:t>Panorama sull’evoluzione del concetto di funzione.</a:t>
            </a:r>
          </a:p>
          <a:p>
            <a:pPr eaLnBrk="1" hangingPunct="1"/>
            <a:endParaRPr lang="it-IT" altLang="it-IT" sz="800" b="1" dirty="0"/>
          </a:p>
          <a:p>
            <a:pPr eaLnBrk="1" hangingPunct="1"/>
            <a:r>
              <a:rPr lang="it-IT" alt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B) Panorama sulle funzioni nella didattica della matematica degli ultimi 50 anni a </a:t>
            </a:r>
            <a:r>
              <a:rPr lang="it-IT" altLang="it-IT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livello internazionale</a:t>
            </a:r>
            <a:r>
              <a:rPr lang="it-IT" alt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eaLnBrk="1" hangingPunct="1"/>
            <a:endParaRPr lang="it-IT" altLang="it-IT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/>
            <a:r>
              <a:rPr lang="it-IT" altLang="it-IT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C) Panorama sulle funzioni nelle Indicazioni e nelle recenti indagini </a:t>
            </a:r>
            <a:r>
              <a:rPr lang="it-IT" altLang="it-IT" sz="2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livello nazionale. </a:t>
            </a:r>
          </a:p>
        </p:txBody>
      </p:sp>
      <p:sp>
        <p:nvSpPr>
          <p:cNvPr id="24581" name="Footer Placeholder 5">
            <a:extLst>
              <a:ext uri="{FF2B5EF4-FFF2-40B4-BE49-F238E27FC236}">
                <a16:creationId xmlns:a16="http://schemas.microsoft.com/office/drawing/2014/main" id="{22F634C5-0E2D-2B49-B65C-F27EAF20F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81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19F777C-9C4A-8546-BDE6-A157AF7EF16B}"/>
              </a:ext>
            </a:extLst>
          </p:cNvPr>
          <p:cNvSpPr txBox="1"/>
          <p:nvPr/>
        </p:nvSpPr>
        <p:spPr>
          <a:xfrm>
            <a:off x="457200" y="5157192"/>
            <a:ext cx="80752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I punti B e C nelle successive due presentazioni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97DD002-EAF4-BC4B-8293-538F6A7C48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44824"/>
            <a:ext cx="8686800" cy="9906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</a:rPr>
              <a:t>A) Panorama sull’evoluzione del concetto di funzione.</a:t>
            </a:r>
          </a:p>
        </p:txBody>
      </p:sp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15AB37AE-7058-0240-85A3-427DCDF9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3B52C7B-1902-EC48-8AD3-25796CF8E97D}" type="slidenum">
              <a:rPr lang="it-IT" altLang="it-IT" sz="1400"/>
              <a:pPr eaLnBrk="1" hangingPunct="1"/>
              <a:t>8</a:t>
            </a:fld>
            <a:endParaRPr lang="it-IT" altLang="it-IT" sz="1400"/>
          </a:p>
        </p:txBody>
      </p:sp>
      <p:sp>
        <p:nvSpPr>
          <p:cNvPr id="25605" name="Footer Placeholder 4">
            <a:extLst>
              <a:ext uri="{FF2B5EF4-FFF2-40B4-BE49-F238E27FC236}">
                <a16:creationId xmlns:a16="http://schemas.microsoft.com/office/drawing/2014/main" id="{2D9B27C1-332B-3148-B20A-495ACD94E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964CAA2-FA11-3A48-9BB7-5E3471EE0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706438"/>
          </a:xfrm>
        </p:spPr>
        <p:txBody>
          <a:bodyPr/>
          <a:lstStyle/>
          <a:p>
            <a:pPr eaLnBrk="1" hangingPunct="1"/>
            <a:r>
              <a:rPr lang="it-IT" altLang="it-IT" sz="4000" b="1">
                <a:ea typeface="ＭＳ Ｐゴシック" panose="020B0600070205080204" pitchFamily="34" charset="-128"/>
              </a:rPr>
              <a:t> </a:t>
            </a:r>
            <a:r>
              <a:rPr lang="it-IT" altLang="it-IT" sz="3600" b="1">
                <a:solidFill>
                  <a:srgbClr val="0000FF"/>
                </a:solidFill>
                <a:ea typeface="ＭＳ Ｐゴシック" panose="020B0600070205080204" pitchFamily="34" charset="-128"/>
              </a:rPr>
              <a:t>Il concetto naturale di funzione</a:t>
            </a:r>
            <a:endParaRPr lang="it-IT" altLang="it-IT" sz="3600">
              <a:solidFill>
                <a:srgbClr val="0000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7" name="Text Box 4">
            <a:extLst>
              <a:ext uri="{FF2B5EF4-FFF2-40B4-BE49-F238E27FC236}">
                <a16:creationId xmlns:a16="http://schemas.microsoft.com/office/drawing/2014/main" id="{8C6E3593-8079-AB43-9862-65E8BB47D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8392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000" b="1" i="1"/>
              <a:t>È legato al movimento: osservo come cambia una grandezza al variare del tempo. </a:t>
            </a:r>
          </a:p>
          <a:p>
            <a:pPr eaLnBrk="1" hangingPunct="1"/>
            <a:endParaRPr lang="it-IT" altLang="it-IT" sz="800" b="1" i="1"/>
          </a:p>
          <a:p>
            <a:pPr eaLnBrk="1" hangingPunct="1"/>
            <a:r>
              <a:rPr lang="it-IT" altLang="it-IT" sz="3000" b="1"/>
              <a:t>Risale almeno al paleolitico e lo ritroviamo nello sviluppo del bambino</a:t>
            </a:r>
            <a:r>
              <a:rPr lang="it-IT" altLang="it-IT" sz="3200" b="1"/>
              <a:t>.    </a:t>
            </a:r>
            <a:endParaRPr lang="it-IT" altLang="it-IT" sz="3200" b="1" i="1"/>
          </a:p>
        </p:txBody>
      </p:sp>
      <p:sp>
        <p:nvSpPr>
          <p:cNvPr id="26628" name="Text Box 6">
            <a:extLst>
              <a:ext uri="{FF2B5EF4-FFF2-40B4-BE49-F238E27FC236}">
                <a16:creationId xmlns:a16="http://schemas.microsoft.com/office/drawing/2014/main" id="{4DF50A56-10C8-124D-A441-E74C9EAC0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2873375"/>
            <a:ext cx="7724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6629" name="Slide Number Placeholder 10">
            <a:extLst>
              <a:ext uri="{FF2B5EF4-FFF2-40B4-BE49-F238E27FC236}">
                <a16:creationId xmlns:a16="http://schemas.microsoft.com/office/drawing/2014/main" id="{6EF5C202-CCC0-2B46-BACF-881E0402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1752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4D22E79-B6D2-D445-86C0-3D1372F13250}" type="slidenum">
              <a:rPr lang="it-IT" altLang="it-IT" sz="1400"/>
              <a:pPr eaLnBrk="1" hangingPunct="1"/>
              <a:t>9</a:t>
            </a:fld>
            <a:endParaRPr lang="it-IT" altLang="it-IT" sz="1400"/>
          </a:p>
        </p:txBody>
      </p:sp>
      <p:pic>
        <p:nvPicPr>
          <p:cNvPr id="26630" name="Picture 12" descr="lascaux4.jpg">
            <a:extLst>
              <a:ext uri="{FF2B5EF4-FFF2-40B4-BE49-F238E27FC236}">
                <a16:creationId xmlns:a16="http://schemas.microsoft.com/office/drawing/2014/main" id="{05EFD7CE-9872-3E42-B571-88D3B9366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18102" b="15063"/>
          <a:stretch>
            <a:fillRect/>
          </a:stretch>
        </p:blipFill>
        <p:spPr bwMode="auto">
          <a:xfrm>
            <a:off x="304800" y="2743200"/>
            <a:ext cx="50307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Box 13">
            <a:extLst>
              <a:ext uri="{FF2B5EF4-FFF2-40B4-BE49-F238E27FC236}">
                <a16:creationId xmlns:a16="http://schemas.microsoft.com/office/drawing/2014/main" id="{98248175-A707-E44E-B88D-24284A115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410200"/>
            <a:ext cx="4038600" cy="830263"/>
          </a:xfrm>
          <a:prstGeom prst="rect">
            <a:avLst/>
          </a:prstGeom>
          <a:solidFill>
            <a:srgbClr val="F4FF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Graffiti paleolitici a Lascaux,</a:t>
            </a:r>
          </a:p>
          <a:p>
            <a:pPr eaLnBrk="1" hangingPunct="1"/>
            <a:r>
              <a:rPr lang="it-IT" altLang="it-IT" b="1">
                <a:latin typeface="Arial Narrow" panose="020B0604020202020204" pitchFamily="34" charset="0"/>
              </a:rPr>
              <a:t>Eseguiti circa 17 500 anni fa.</a:t>
            </a:r>
          </a:p>
        </p:txBody>
      </p:sp>
      <p:pic>
        <p:nvPicPr>
          <p:cNvPr id="26632" name="Picture 14" descr="bambina che lancia.jpg">
            <a:extLst>
              <a:ext uri="{FF2B5EF4-FFF2-40B4-BE49-F238E27FC236}">
                <a16:creationId xmlns:a16="http://schemas.microsoft.com/office/drawing/2014/main" id="{95C84983-5FB9-1644-8C7D-B76B6A917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62200"/>
            <a:ext cx="30289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Footer Placeholder 9">
            <a:extLst>
              <a:ext uri="{FF2B5EF4-FFF2-40B4-BE49-F238E27FC236}">
                <a16:creationId xmlns:a16="http://schemas.microsoft.com/office/drawing/2014/main" id="{CD368C21-2AF5-2043-99A9-2FDC020F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5814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Custom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20894</TotalTime>
  <Words>1037</Words>
  <Application>Microsoft Macintosh PowerPoint</Application>
  <PresentationFormat>Presentazione su schermo (4:3)</PresentationFormat>
  <Paragraphs>142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9" baseType="lpstr">
      <vt:lpstr>ＭＳ Ｐゴシック</vt:lpstr>
      <vt:lpstr>Abadi MT Condensed Extra Bold</vt:lpstr>
      <vt:lpstr>Arial</vt:lpstr>
      <vt:lpstr>Arial Black</vt:lpstr>
      <vt:lpstr>Arial Narrow</vt:lpstr>
      <vt:lpstr>Calibri</vt:lpstr>
      <vt:lpstr>Lucida Calligraphy</vt:lpstr>
      <vt:lpstr>Wingdings</vt:lpstr>
      <vt:lpstr>Struttura predefinita</vt:lpstr>
      <vt:lpstr>Evoluzione del concetto di funzione in matematica</vt:lpstr>
      <vt:lpstr>FUNZIONI IN MATEMATICA </vt:lpstr>
      <vt:lpstr>Come e quando avete incontrato le funzioni nella vostra formazione? </vt:lpstr>
      <vt:lpstr>Percorso didattico “comune” </vt:lpstr>
      <vt:lpstr>Percorso didattico “comune” </vt:lpstr>
      <vt:lpstr>Riflessioni sul percorso</vt:lpstr>
      <vt:lpstr>Per trovare risposte efficaci</vt:lpstr>
      <vt:lpstr>A) Panorama sull’evoluzione del concetto di funzione.</vt:lpstr>
      <vt:lpstr> Il concetto naturale di funzione</vt:lpstr>
      <vt:lpstr> Coltivare il concetto naturale di funzione</vt:lpstr>
      <vt:lpstr>Il concetto di funzione si evolve</vt:lpstr>
      <vt:lpstr>Presentazione standard di PowerPoint</vt:lpstr>
      <vt:lpstr>Il concetto di funzione si evolve</vt:lpstr>
      <vt:lpstr>Il concetto di funzione si evolve</vt:lpstr>
      <vt:lpstr>Definizioni di funzione</vt:lpstr>
      <vt:lpstr>Definizioni di funzione</vt:lpstr>
      <vt:lpstr>La ‘piccola differenza’ ha tante conseguenze</vt:lpstr>
      <vt:lpstr>Due problemi sull’area del quadrato</vt:lpstr>
      <vt:lpstr>Dal quadrato alla geometria analitica</vt:lpstr>
      <vt:lpstr>La storia continua nella presentazione ‘Funzioni e insiemi’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Grafici e funzioni al biennio superiore</dc:title>
  <dc:subject/>
  <dc:creator>Io</dc:creator>
  <cp:keywords/>
  <dc:description/>
  <cp:lastModifiedBy>Microsoft Office User</cp:lastModifiedBy>
  <cp:revision>1175</cp:revision>
  <cp:lastPrinted>2018-04-23T15:10:02Z</cp:lastPrinted>
  <dcterms:created xsi:type="dcterms:W3CDTF">2018-10-14T12:31:42Z</dcterms:created>
  <dcterms:modified xsi:type="dcterms:W3CDTF">2023-10-02T13:13:49Z</dcterms:modified>
  <cp:category/>
</cp:coreProperties>
</file>