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6" r:id="rId3"/>
    <p:sldId id="331" r:id="rId4"/>
    <p:sldId id="332" r:id="rId5"/>
    <p:sldId id="334" r:id="rId6"/>
    <p:sldId id="318" r:id="rId7"/>
    <p:sldId id="335" r:id="rId8"/>
    <p:sldId id="336" r:id="rId9"/>
    <p:sldId id="337" r:id="rId10"/>
    <p:sldId id="339" r:id="rId11"/>
    <p:sldId id="338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A6267-5AD8-CB4C-A58E-561D1E3EE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997A4-0617-CB4F-AA61-3771A9F25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AE1C68-6EDC-8248-BC3E-282370D95286}" type="datetime1">
              <a:rPr lang="it-IT" altLang="it-IT"/>
              <a:pPr/>
              <a:t>21/04/22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2726-B483-D146-9D60-3745BE675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D9CAB-8DB5-4F4A-82CC-F20EDD34A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9C9320-F077-E242-AE6B-789554CB83C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20DB3B-7241-7E41-82DB-20D06FBEA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F26A5-2E43-6747-BD0C-6A52E6D10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AE336E-BA5E-7A4C-8E8E-CA6186CC1890}" type="datetime1">
              <a:rPr lang="it-IT" altLang="it-IT"/>
              <a:pPr/>
              <a:t>21/04/22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034E35-FDE5-774A-A7F6-2308EA5C2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75B568-CAFA-D34C-82CD-E7E566DD9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915B1-77D2-2347-82DA-80A44A5656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03D10-18F9-3B47-BD25-BE4738283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DE064-971F-A440-B9DB-1120BA7CF5F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BF2FB-8BF7-A34D-B7B5-BF4E8DE6F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EF6A67-F12B-014F-A7A0-221E59CAA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E1582-72FA-234E-8F8C-8BB41A4CA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D808A-3CF5-FA45-9EE8-9E82184EAF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91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AF8E9-1F9E-7447-9768-4B4C2DE31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B7455-EB67-FF44-B8C6-F6F7D0DD8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6F447-38AE-2C40-8FE9-96B1AF6A2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CDDC-CF3E-384E-9B10-A240A99CB3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545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9B551-F73A-7F43-973C-5D0AE51BE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F96DF-8F7A-184D-8355-830A7CDDD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530FE-654B-3C47-A278-5586C5D2E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A1BCF-0653-2D4C-A6CE-0F7FCF72E5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90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E7EE3E-628E-064B-B54E-2AB76565A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5F3F2-8285-B740-B3BC-C5348C011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AA41C0-3959-3F40-B4BD-0AC0B71CD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FDA65-7EC2-9240-A172-5FEDA53DC1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61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00D861-7FCC-804A-A858-4B77FDD68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2C775B-E3E0-AE43-9903-EF9D5AF2E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8DFD2E-AA4C-F246-AAA2-BD9A01353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6600D-460F-4741-9FDD-8B507E72B2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02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F65A2E-7232-9F46-80C3-6FB6EA438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E2C709-BAC3-654E-988C-380B15BC8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93A678-520F-BF46-9EE4-8BC3E34F9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40323-DD87-6B41-A3BE-EBC3EB6AFB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113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B2D8C7-8431-6B47-B25A-7BFDB29A1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ADC2B8-5D09-4940-9FCA-23D52BBCB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BF3651-13F2-B944-89F3-0980D04E7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039CC-DDE3-5D42-8CC3-889EB97363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51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CCB0A-D299-624C-932C-A7D25CDCD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3E470-6EB8-F046-AE4E-68638282C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967015-2A58-8240-B7C5-FEDB06010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A49C2-F53B-FA42-AEBB-857349860C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72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1B93F-6C45-1641-8EE9-9D9964CA2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437FD-A10B-FD47-95D6-90E0BFA6C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7CB02-4DED-4D4E-8040-1ECB3BFF4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BFC59-7DD0-A54A-A04E-2FE1A9F407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41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A2428D-F4FF-0146-896B-EA054F33F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19A15-4ABD-D545-BC00-E3595767C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5CD7CB-D02B-CD47-928B-85DEC6212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0DEAF-EB29-E646-9787-556453410C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69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798D91-2FF6-8647-9A8F-AA35F1049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D0B462-D18B-D941-9164-28988A0BC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0D3BD3-A906-8E49-BAAF-FEBFAD476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0B6A9-01A6-0348-A529-3AD87989CB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69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759E32-C44D-C345-8B1A-AF9559B9A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FCB2A4-B7C2-EC4B-9B43-B89E64705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F03787-BA76-5F4F-8243-4A1F75A15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98E1A-3FD5-F947-AF36-4F1E193922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64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18A65-0B67-5346-99FD-E1317BFA5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A0780-B539-DD48-B997-C800B563F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71D3C-6203-8D43-A743-35B76BC22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38178-5ECC-0146-A8F7-08F4DD44E9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53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40531-F764-2F4D-B0D7-83DEE7555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0D126-E273-A04E-9818-831E034C5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60699-6CA4-F340-8217-BDFDE81DD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18EB5-C4CA-4146-BD75-598620F600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14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29E924-0D80-4E42-8BFB-DB524AA86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B547E8-3934-174B-9E3A-301848F55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22FEF1-D7E1-B848-B594-D515B88E9D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04C11A-B297-2345-81B7-E59A9A3CA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171C74-2516-3249-B3AE-6D435F330D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F06FE6-1648-D346-9BDE-6DF80AD9B79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8EEC22-1BA6-664E-AD75-F8B29D083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924800" cy="2160588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Funzioni composte: 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dalla realtà alla matematica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BB711F3-65FC-AF4A-B45B-4199B6B8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3DD9306-363D-BE42-87DB-9412FFAD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99DD0F-D69C-B84F-9A64-09E83092D1E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B35BF306-4F7A-CC47-830C-42657205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E228CAF1-3CE9-944E-B9BD-A5EAF39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25D076-E2DC-534F-BEC9-30E6154E6EB9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7653" name="Title 6">
            <a:extLst>
              <a:ext uri="{FF2B5EF4-FFF2-40B4-BE49-F238E27FC236}">
                <a16:creationId xmlns:a16="http://schemas.microsoft.com/office/drawing/2014/main" id="{CBDCF6CD-5B68-C64C-ADB2-F0108D4AF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Vocabolario matematico</a:t>
            </a:r>
          </a:p>
        </p:txBody>
      </p:sp>
      <p:sp>
        <p:nvSpPr>
          <p:cNvPr id="27654" name="TextBox 8">
            <a:extLst>
              <a:ext uri="{FF2B5EF4-FFF2-40B4-BE49-F238E27FC236}">
                <a16:creationId xmlns:a16="http://schemas.microsoft.com/office/drawing/2014/main" id="{998D37E0-20C9-7140-B45D-D1206A41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104329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Compongo due funzioni</a:t>
            </a:r>
          </a:p>
          <a:p>
            <a:pPr eaLnBrk="1" hangingPunct="1"/>
            <a:endParaRPr lang="it-IT" altLang="it-IT" sz="2800" b="1" dirty="0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226339F-6E06-FF43-9F86-A9DD9E191AB7}"/>
              </a:ext>
            </a:extLst>
          </p:cNvPr>
          <p:cNvGrpSpPr/>
          <p:nvPr/>
        </p:nvGrpSpPr>
        <p:grpSpPr>
          <a:xfrm>
            <a:off x="1228328" y="1082202"/>
            <a:ext cx="7186464" cy="4993607"/>
            <a:chOff x="1228328" y="1082202"/>
            <a:chExt cx="7186464" cy="4993607"/>
          </a:xfrm>
        </p:grpSpPr>
        <p:sp>
          <p:nvSpPr>
            <p:cNvPr id="27655" name="Rectangle 12">
              <a:extLst>
                <a:ext uri="{FF2B5EF4-FFF2-40B4-BE49-F238E27FC236}">
                  <a16:creationId xmlns:a16="http://schemas.microsoft.com/office/drawing/2014/main" id="{CF515645-4DD1-FA4A-BAF7-EC5575453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696" y="1826195"/>
              <a:ext cx="13128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Ottengo</a:t>
              </a:r>
              <a:endParaRPr lang="it-IT" altLang="it-IT" sz="2800" dirty="0"/>
            </a:p>
          </p:txBody>
        </p:sp>
        <p:pic>
          <p:nvPicPr>
            <p:cNvPr id="27656" name="Picture 11" descr="Schermata 2016-02-14 alle 18.25.45.png">
              <a:extLst>
                <a:ext uri="{FF2B5EF4-FFF2-40B4-BE49-F238E27FC236}">
                  <a16:creationId xmlns:a16="http://schemas.microsoft.com/office/drawing/2014/main" id="{2B86A595-06D6-E441-8558-C6B272E67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328" y="2619821"/>
              <a:ext cx="6096000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B38013-740E-8144-8453-027C4A32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328" y="2659955"/>
              <a:ext cx="2286000" cy="914400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F9564D-5A16-464A-B39C-665E6542B444}"/>
                </a:ext>
              </a:extLst>
            </p:cNvPr>
            <p:cNvCxnSpPr>
              <a:cxnSpLocks noChangeShapeType="1"/>
              <a:stCxn id="11" idx="2"/>
            </p:cNvCxnSpPr>
            <p:nvPr/>
          </p:nvCxnSpPr>
          <p:spPr bwMode="auto">
            <a:xfrm rot="5400000">
              <a:off x="4657328" y="3117155"/>
              <a:ext cx="1066800" cy="1981200"/>
            </a:xfrm>
            <a:prstGeom prst="straightConnector1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659" name="Picture 14" descr="Schermata 2016-02-15 alle 11.39.34.png">
              <a:extLst>
                <a:ext uri="{FF2B5EF4-FFF2-40B4-BE49-F238E27FC236}">
                  <a16:creationId xmlns:a16="http://schemas.microsoft.com/office/drawing/2014/main" id="{FF35C473-4BFE-6D4A-BBB9-E9FCC9456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728" y="4717355"/>
              <a:ext cx="2425700" cy="6985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Schermata 2016-02-15 alle 11.39.40.png">
              <a:extLst>
                <a:ext uri="{FF2B5EF4-FFF2-40B4-BE49-F238E27FC236}">
                  <a16:creationId xmlns:a16="http://schemas.microsoft.com/office/drawing/2014/main" id="{564C5847-2F86-DC41-8055-527619180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128" y="4641155"/>
              <a:ext cx="2501900" cy="787400"/>
            </a:xfrm>
            <a:prstGeom prst="rec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04563A-DF51-B244-ABAA-DAC9C4F9667E}"/>
                </a:ext>
              </a:extLst>
            </p:cNvPr>
            <p:cNvCxnSpPr>
              <a:cxnSpLocks noChangeShapeType="1"/>
              <a:stCxn id="11" idx="2"/>
            </p:cNvCxnSpPr>
            <p:nvPr/>
          </p:nvCxnSpPr>
          <p:spPr bwMode="auto">
            <a:xfrm rot="16200000" flipH="1">
              <a:off x="6105128" y="3650555"/>
              <a:ext cx="1066800" cy="914400"/>
            </a:xfrm>
            <a:prstGeom prst="straightConnector1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2" name="TextBox 21">
              <a:extLst>
                <a:ext uri="{FF2B5EF4-FFF2-40B4-BE49-F238E27FC236}">
                  <a16:creationId xmlns:a16="http://schemas.microsoft.com/office/drawing/2014/main" id="{6F1B0BF0-1AEC-C14A-B0BD-2C576DDED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5613846"/>
              <a:ext cx="5715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Simboli alternativi che si trovano in vari testi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E8546C8-A3F7-1141-95D4-29650CF3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3483" y="1082202"/>
              <a:ext cx="3616173" cy="568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CD61B1CE-528C-4641-B3B4-40E9FD86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DE4EE9A9-3FE0-BD46-A4EB-04A8FC80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7DF1C6-B768-3E41-B0C3-B1D5BDD09113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76" name="Title 6">
            <a:extLst>
              <a:ext uri="{FF2B5EF4-FFF2-40B4-BE49-F238E27FC236}">
                <a16:creationId xmlns:a16="http://schemas.microsoft.com/office/drawing/2014/main" id="{92E37815-5BC8-B144-8009-F4471EB47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Composizione di funzioni in matematica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45444F1-9876-0B44-A310-C3590F1CA4E7}"/>
              </a:ext>
            </a:extLst>
          </p:cNvPr>
          <p:cNvGrpSpPr/>
          <p:nvPr/>
        </p:nvGrpSpPr>
        <p:grpSpPr>
          <a:xfrm>
            <a:off x="152400" y="990600"/>
            <a:ext cx="8763000" cy="4495800"/>
            <a:chOff x="152400" y="990600"/>
            <a:chExt cx="8763000" cy="4495800"/>
          </a:xfrm>
        </p:grpSpPr>
        <p:sp>
          <p:nvSpPr>
            <p:cNvPr id="28677" name="TextBox 10">
              <a:extLst>
                <a:ext uri="{FF2B5EF4-FFF2-40B4-BE49-F238E27FC236}">
                  <a16:creationId xmlns:a16="http://schemas.microsoft.com/office/drawing/2014/main" id="{7CD5EA7F-10D4-8640-A6A1-E5926A9D9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990600"/>
              <a:ext cx="7543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latin typeface="Arial Narrow" panose="020B0604020202020204" pitchFamily="34" charset="0"/>
                </a:rPr>
                <a:t>Se cambia l’ordine delle funzioni,  cambia anche la funzione composta ottenuta. </a:t>
              </a:r>
            </a:p>
          </p:txBody>
        </p:sp>
        <p:sp>
          <p:nvSpPr>
            <p:cNvPr id="28678" name="TextBox 13">
              <a:extLst>
                <a:ext uri="{FF2B5EF4-FFF2-40B4-BE49-F238E27FC236}">
                  <a16:creationId xmlns:a16="http://schemas.microsoft.com/office/drawing/2014/main" id="{A630B424-EA92-354B-8D14-3038D014C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133600"/>
              <a:ext cx="1447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Esempi</a:t>
              </a:r>
            </a:p>
          </p:txBody>
        </p:sp>
        <p:pic>
          <p:nvPicPr>
            <p:cNvPr id="28679" name="Picture 15" descr="Schermata 2016-02-13 alle 17.17.57.png">
              <a:extLst>
                <a:ext uri="{FF2B5EF4-FFF2-40B4-BE49-F238E27FC236}">
                  <a16:creationId xmlns:a16="http://schemas.microsoft.com/office/drawing/2014/main" id="{0C2865AA-56AA-2340-8EC4-5987C8A1F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971800"/>
              <a:ext cx="4419600" cy="871538"/>
            </a:xfrm>
            <a:prstGeom prst="rect">
              <a:avLst/>
            </a:prstGeom>
            <a:noFill/>
            <a:ln w="317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0" name="Picture 19" descr="Schermata 2016-02-14 alle 18.50.34.png">
              <a:extLst>
                <a:ext uri="{FF2B5EF4-FFF2-40B4-BE49-F238E27FC236}">
                  <a16:creationId xmlns:a16="http://schemas.microsoft.com/office/drawing/2014/main" id="{1AD78C68-FE6D-F54C-BB8C-520C2D394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971800"/>
              <a:ext cx="3886200" cy="790575"/>
            </a:xfrm>
            <a:prstGeom prst="rect">
              <a:avLst/>
            </a:prstGeom>
            <a:noFill/>
            <a:ln w="317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1" name="Picture 20" descr="Schermata 2016-02-14 alle 18.59.10.png">
              <a:extLst>
                <a:ext uri="{FF2B5EF4-FFF2-40B4-BE49-F238E27FC236}">
                  <a16:creationId xmlns:a16="http://schemas.microsoft.com/office/drawing/2014/main" id="{9F41FC29-C9C7-F640-868F-40F154DF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800600"/>
              <a:ext cx="4800600" cy="6858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2" name="Picture 21" descr="Schermata 2016-02-14 alle 18.59.17.png">
              <a:extLst>
                <a:ext uri="{FF2B5EF4-FFF2-40B4-BE49-F238E27FC236}">
                  <a16:creationId xmlns:a16="http://schemas.microsoft.com/office/drawing/2014/main" id="{B707C84F-1FE2-6949-AC5A-B7546D41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800600"/>
              <a:ext cx="3733800" cy="646113"/>
            </a:xfrm>
            <a:prstGeom prst="rect">
              <a:avLst/>
            </a:prstGeom>
            <a:noFill/>
            <a:ln w="317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4F17C22B-CA43-CE44-9883-47CB81FD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208E1091-C0C1-2340-88A7-8FD362BA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562A02-9252-F144-8907-C7FFE807956F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0" name="Title 6">
            <a:extLst>
              <a:ext uri="{FF2B5EF4-FFF2-40B4-BE49-F238E27FC236}">
                <a16:creationId xmlns:a16="http://schemas.microsoft.com/office/drawing/2014/main" id="{B2D751C2-69D6-C541-8DB7-9BDEF141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progetto innovativo</a:t>
            </a:r>
            <a:br>
              <a:rPr lang="it-IT" altLang="it-IT" b="1">
                <a:ea typeface="ＭＳ Ｐゴシック" panose="020B0600070205080204" pitchFamily="34" charset="-128"/>
              </a:rPr>
            </a:br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19461" name="Picture 11" descr="Boyan_Slat.jpg">
            <a:extLst>
              <a:ext uri="{FF2B5EF4-FFF2-40B4-BE49-F238E27FC236}">
                <a16:creationId xmlns:a16="http://schemas.microsoft.com/office/drawing/2014/main" id="{3BF574AF-0905-0641-9861-E990F79E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992" r="25000" b="5171"/>
          <a:stretch>
            <a:fillRect/>
          </a:stretch>
        </p:blipFill>
        <p:spPr bwMode="auto">
          <a:xfrm>
            <a:off x="3200400" y="2438400"/>
            <a:ext cx="30051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2">
            <a:extLst>
              <a:ext uri="{FF2B5EF4-FFF2-40B4-BE49-F238E27FC236}">
                <a16:creationId xmlns:a16="http://schemas.microsoft.com/office/drawing/2014/main" id="{69BB6BB1-1DA5-4A4D-A211-6DA481A4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943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/>
              <a:t>Boyan Slat, Olanda 1994</a:t>
            </a:r>
          </a:p>
        </p:txBody>
      </p:sp>
      <p:sp>
        <p:nvSpPr>
          <p:cNvPr id="19463" name="TextBox 13">
            <a:extLst>
              <a:ext uri="{FF2B5EF4-FFF2-40B4-BE49-F238E27FC236}">
                <a16:creationId xmlns:a16="http://schemas.microsoft.com/office/drawing/2014/main" id="{99A54F69-63D5-194E-ABE1-50D37BC2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Un ricercatore olandese ha progettato un innovativo sistema galleggiante per ripulire gli oceani dalla plastica.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CE556B6C-2DBC-B14A-A3BF-9A4902F9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2233E1BC-ADF4-3549-AD30-9D1EE536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EDCA45-E189-2F47-8C10-50123B2D6A3B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4" name="Title 6">
            <a:extLst>
              <a:ext uri="{FF2B5EF4-FFF2-40B4-BE49-F238E27FC236}">
                <a16:creationId xmlns:a16="http://schemas.microsoft.com/office/drawing/2014/main" id="{D65BA20D-9702-414D-8561-A643EFF6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cilindro che accumula plastica</a:t>
            </a:r>
            <a:br>
              <a:rPr lang="it-IT" altLang="it-IT" b="1">
                <a:ea typeface="ＭＳ Ｐゴシック" panose="020B0600070205080204" pitchFamily="34" charset="-128"/>
              </a:rPr>
            </a:br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20485" name="Picture 9" descr="cilindro_oceano.jpg">
            <a:extLst>
              <a:ext uri="{FF2B5EF4-FFF2-40B4-BE49-F238E27FC236}">
                <a16:creationId xmlns:a16="http://schemas.microsoft.com/office/drawing/2014/main" id="{0ECC2812-95B9-A641-A109-DC8E7ED2D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556" r="14999" b="4074"/>
          <a:stretch>
            <a:fillRect/>
          </a:stretch>
        </p:blipFill>
        <p:spPr bwMode="auto">
          <a:xfrm>
            <a:off x="381000" y="2286000"/>
            <a:ext cx="45799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0">
            <a:extLst>
              <a:ext uri="{FF2B5EF4-FFF2-40B4-BE49-F238E27FC236}">
                <a16:creationId xmlns:a16="http://schemas.microsoft.com/office/drawing/2014/main" id="{A86CFC71-F12D-6B48-AC17-F2692187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693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Il sistema, ora in via di sperimentazione, raccoglie la plastica in una vasta zona di oceano e l’accumula in un cilindro.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99FE2B-7FA2-9446-9473-A45C459653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76500" y="2247900"/>
            <a:ext cx="1905000" cy="16764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8" name="Picture 21" descr="Funz_comp_Presenta1a.png">
            <a:extLst>
              <a:ext uri="{FF2B5EF4-FFF2-40B4-BE49-F238E27FC236}">
                <a16:creationId xmlns:a16="http://schemas.microsoft.com/office/drawing/2014/main" id="{67803DBA-98BE-8B4B-9BF7-AD14C93E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073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9CAB09-FC18-DF40-A235-7894E9D40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2133600"/>
            <a:ext cx="2133600" cy="17526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8DA5FFBE-C0E7-EE49-A196-88CD7CFE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4DC60AE8-C3D6-F841-B12E-45FCB3FE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C2F6BF-827E-5D48-8D59-AE5E4C7E450C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1508" name="Title 6">
            <a:extLst>
              <a:ext uri="{FF2B5EF4-FFF2-40B4-BE49-F238E27FC236}">
                <a16:creationId xmlns:a16="http://schemas.microsoft.com/office/drawing/2014/main" id="{C9924C31-3E34-7441-A8FA-30FE88E90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Comporre funzioni nella realtà</a:t>
            </a:r>
            <a:br>
              <a:rPr lang="it-IT" altLang="it-IT" b="1">
                <a:ea typeface="ＭＳ Ｐゴシック" panose="020B0600070205080204" pitchFamily="34" charset="-128"/>
              </a:rPr>
            </a:b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1509" name="TextBox 12">
            <a:extLst>
              <a:ext uri="{FF2B5EF4-FFF2-40B4-BE49-F238E27FC236}">
                <a16:creationId xmlns:a16="http://schemas.microsoft.com/office/drawing/2014/main" id="{6F8502A0-7FFE-2740-B779-B9E2B6BE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59436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Ogni giorno il sistema accumula 65m</a:t>
            </a:r>
            <a:r>
              <a:rPr lang="it-IT" altLang="it-IT" sz="2600" b="1" baseline="30000" dirty="0">
                <a:latin typeface="Arial Narrow" panose="020B0604020202020204" pitchFamily="34" charset="0"/>
              </a:rPr>
              <a:t>3</a:t>
            </a:r>
            <a:r>
              <a:rPr lang="it-IT" altLang="it-IT" sz="2600" b="1" dirty="0">
                <a:latin typeface="Arial Narrow" panose="020B0604020202020204" pitchFamily="34" charset="0"/>
              </a:rPr>
              <a:t> di plastica nel cilindro, che deve essere svuotato appena è pieno.</a:t>
            </a:r>
          </a:p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In fase di progettazione, 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il cilindro doveva avere un’altezza </a:t>
            </a:r>
            <a:r>
              <a:rPr lang="it-IT" altLang="it-IT" sz="26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h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 = 30m</a:t>
            </a:r>
            <a:r>
              <a:rPr lang="it-IT" altLang="it-IT" sz="2600" b="1" dirty="0">
                <a:latin typeface="Arial Narrow" panose="020B0604020202020204" pitchFamily="34" charset="0"/>
              </a:rPr>
              <a:t>, determinata dalle condizioni dell’oceano, e </a:t>
            </a:r>
            <a:r>
              <a:rPr lang="it-IT" altLang="it-IT" sz="2600" b="1" dirty="0">
                <a:solidFill>
                  <a:srgbClr val="0000FF"/>
                </a:solidFill>
                <a:latin typeface="Arial Narrow" panose="020B0604020202020204" pitchFamily="34" charset="0"/>
              </a:rPr>
              <a:t>bisognava scegliere il raggio </a:t>
            </a:r>
            <a:r>
              <a:rPr lang="it-IT" altLang="it-IT" sz="2600" b="1" i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r</a:t>
            </a:r>
            <a:r>
              <a:rPr lang="it-IT" altLang="it-IT" sz="2600" b="1" dirty="0">
                <a:latin typeface="Arial Narrow" panose="020B0604020202020204" pitchFamily="34" charset="0"/>
              </a:rPr>
              <a:t>. </a:t>
            </a:r>
          </a:p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Lo studio necessario: collegare il raggio </a:t>
            </a:r>
            <a:r>
              <a:rPr lang="it-IT" altLang="it-IT" sz="2600" b="1" i="1" dirty="0" err="1">
                <a:latin typeface="Arial Narrow" panose="020B0604020202020204" pitchFamily="34" charset="0"/>
              </a:rPr>
              <a:t>r</a:t>
            </a:r>
            <a:r>
              <a:rPr lang="it-IT" altLang="it-IT" sz="2600" b="1" dirty="0">
                <a:latin typeface="Arial Narrow" panose="020B0604020202020204" pitchFamily="34" charset="0"/>
              </a:rPr>
              <a:t> con il volume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V</a:t>
            </a:r>
            <a:r>
              <a:rPr lang="it-IT" altLang="it-IT" sz="2600" b="1" dirty="0">
                <a:latin typeface="Arial Narrow" panose="020B0604020202020204" pitchFamily="34" charset="0"/>
              </a:rPr>
              <a:t> di plastica accumulata al passare del tempo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t</a:t>
            </a:r>
            <a:r>
              <a:rPr lang="it-IT" altLang="it-IT" sz="2600" b="1" dirty="0">
                <a:latin typeface="Arial Narrow" panose="020B0604020202020204" pitchFamily="34" charset="0"/>
              </a:rPr>
              <a:t>, misurato in giorni.</a:t>
            </a:r>
          </a:p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Vediamo come si può ragionare. </a:t>
            </a:r>
          </a:p>
        </p:txBody>
      </p:sp>
      <p:pic>
        <p:nvPicPr>
          <p:cNvPr id="21510" name="Picture 16" descr="Funz_comp_Presenta1b.png">
            <a:extLst>
              <a:ext uri="{FF2B5EF4-FFF2-40B4-BE49-F238E27FC236}">
                <a16:creationId xmlns:a16="http://schemas.microsoft.com/office/drawing/2014/main" id="{FBB07B6E-AA75-D24A-9382-1591321ED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82" y="1120160"/>
            <a:ext cx="22098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0823B57C-CD66-8344-BD0E-23205DA7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2ED3CD69-99BE-7740-B7CE-1AAE7234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26F2C1-3ED3-464B-B3FE-7E3890CAA314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3" name="Title 6">
            <a:extLst>
              <a:ext uri="{FF2B5EF4-FFF2-40B4-BE49-F238E27FC236}">
                <a16:creationId xmlns:a16="http://schemas.microsoft.com/office/drawing/2014/main" id="{09696753-132D-7C4D-8C0D-BF6D740AD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2296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Comporre funzioni nella realtà</a:t>
            </a:r>
            <a:br>
              <a:rPr lang="it-IT" altLang="it-IT" b="1" dirty="0">
                <a:ea typeface="ＭＳ Ｐゴシック" panose="020B0600070205080204" pitchFamily="34" charset="-128"/>
              </a:rPr>
            </a:br>
            <a:endParaRPr lang="it-IT" altLang="it-IT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C4A965D-E5E9-3B4F-A593-08BE2592DB33}"/>
              </a:ext>
            </a:extLst>
          </p:cNvPr>
          <p:cNvGrpSpPr/>
          <p:nvPr/>
        </p:nvGrpSpPr>
        <p:grpSpPr>
          <a:xfrm>
            <a:off x="304800" y="968352"/>
            <a:ext cx="8848314" cy="5219747"/>
            <a:chOff x="295686" y="800053"/>
            <a:chExt cx="8848314" cy="5219747"/>
          </a:xfrm>
        </p:grpSpPr>
        <p:sp>
          <p:nvSpPr>
            <p:cNvPr id="22534" name="TextBox 14">
              <a:extLst>
                <a:ext uri="{FF2B5EF4-FFF2-40B4-BE49-F238E27FC236}">
                  <a16:creationId xmlns:a16="http://schemas.microsoft.com/office/drawing/2014/main" id="{310ADAC3-3373-354C-BDC0-75B62C405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962400"/>
              <a:ext cx="43434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600" b="1">
                  <a:solidFill>
                    <a:srgbClr val="FF0000"/>
                  </a:solidFill>
                  <a:latin typeface="Arial Narrow" panose="020B0604020202020204" pitchFamily="34" charset="0"/>
                </a:rPr>
                <a:t>Compongo</a:t>
              </a:r>
              <a:r>
                <a:rPr lang="it-IT" altLang="it-IT" sz="2600" b="1">
                  <a:latin typeface="Arial Narrow" panose="020B0604020202020204" pitchFamily="34" charset="0"/>
                </a:rPr>
                <a:t> le due funzioni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0ABFD4-DCC9-CF48-8CD7-91A05BC36817}"/>
                </a:ext>
              </a:extLst>
            </p:cNvPr>
            <p:cNvSpPr/>
            <p:nvPr/>
          </p:nvSpPr>
          <p:spPr>
            <a:xfrm>
              <a:off x="366010" y="800053"/>
              <a:ext cx="7086600" cy="14779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600" b="1" dirty="0">
                  <a:latin typeface="Arial Narrow" panose="020B0604020202020204" pitchFamily="34" charset="0"/>
                </a:rPr>
                <a:t>Ogni giorno accumulo nel cilindro 65m</a:t>
              </a:r>
              <a:r>
                <a:rPr lang="it-IT" altLang="it-IT" sz="2600" b="1" baseline="30000" dirty="0">
                  <a:latin typeface="Arial Narrow" panose="020B0604020202020204" pitchFamily="34" charset="0"/>
                </a:rPr>
                <a:t>3</a:t>
              </a:r>
              <a:r>
                <a:rPr lang="it-IT" altLang="it-IT" sz="2600" b="1" dirty="0">
                  <a:latin typeface="Arial Narrow" panose="020B0604020202020204" pitchFamily="34" charset="0"/>
                </a:rPr>
                <a:t> di plastica;</a:t>
              </a:r>
            </a:p>
            <a:p>
              <a:pPr eaLnBrk="1" hangingPunct="1"/>
              <a:r>
                <a:rPr lang="it-IT" altLang="it-IT" sz="2600" b="1" dirty="0">
                  <a:latin typeface="Arial Narrow" panose="020B0604020202020204" pitchFamily="34" charset="0"/>
                </a:rPr>
                <a:t>in </a:t>
              </a:r>
              <a:r>
                <a:rPr lang="it-IT" altLang="it-IT" sz="2600" b="1" i="1" dirty="0">
                  <a:latin typeface="Arial Narrow" panose="020B0604020202020204" pitchFamily="34" charset="0"/>
                </a:rPr>
                <a:t>t</a:t>
              </a:r>
              <a:r>
                <a:rPr lang="it-IT" altLang="it-IT" sz="2600" b="1" dirty="0">
                  <a:latin typeface="Arial Narrow" panose="020B0604020202020204" pitchFamily="34" charset="0"/>
                </a:rPr>
                <a:t> giorni accumulo un volume V di plastica dato da:</a:t>
              </a:r>
            </a:p>
            <a:p>
              <a:pPr eaLnBrk="1" hangingPunct="1"/>
              <a:endParaRPr lang="it-IT" alt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V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65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30" name="Object 2">
              <a:extLst>
                <a:ext uri="{FF2B5EF4-FFF2-40B4-BE49-F238E27FC236}">
                  <a16:creationId xmlns:a16="http://schemas.microsoft.com/office/drawing/2014/main" id="{FB1B6B74-EA81-AD46-9694-4D3575EA7D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218833"/>
                </p:ext>
              </p:extLst>
            </p:nvPr>
          </p:nvGraphicFramePr>
          <p:xfrm>
            <a:off x="914400" y="3124200"/>
            <a:ext cx="472440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2" name="Equation" r:id="rId3" imgW="22936200" imgH="3733800" progId="Equation.3">
                    <p:embed/>
                  </p:oleObj>
                </mc:Choice>
                <mc:Fallback>
                  <p:oleObj name="Equation" r:id="rId3" imgW="22936200" imgH="373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124200"/>
                          <a:ext cx="4724400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7" name="Picture 11" descr="Schermata 2016-02-13 alle 11.29.41.png">
              <a:extLst>
                <a:ext uri="{FF2B5EF4-FFF2-40B4-BE49-F238E27FC236}">
                  <a16:creationId xmlns:a16="http://schemas.microsoft.com/office/drawing/2014/main" id="{87BCB755-4286-5144-8B9C-41453176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5029200" cy="14478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8" name="TextBox 13">
              <a:extLst>
                <a:ext uri="{FF2B5EF4-FFF2-40B4-BE49-F238E27FC236}">
                  <a16:creationId xmlns:a16="http://schemas.microsoft.com/office/drawing/2014/main" id="{0C0FCA27-792B-7149-9E29-B8EFDEDD8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2623" y="1539034"/>
              <a:ext cx="1371600" cy="707886"/>
            </a:xfrm>
            <a:prstGeom prst="rect">
              <a:avLst/>
            </a:prstGeom>
            <a:solidFill>
              <a:srgbClr val="FCFFF3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V funzione del tempo </a:t>
              </a:r>
              <a:r>
                <a:rPr lang="it-IT" altLang="it-IT" sz="2000" b="1" i="1" dirty="0">
                  <a:solidFill>
                    <a:srgbClr val="000090"/>
                  </a:solidFill>
                  <a:latin typeface="Arial Narrow" panose="020B0604020202020204" pitchFamily="34" charset="0"/>
                </a:rPr>
                <a:t>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7718A49-B3DB-3A43-86CC-FD5D6BA5A4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23728" y="2060848"/>
              <a:ext cx="5308895" cy="0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2" name="TextBox 21">
              <a:extLst>
                <a:ext uri="{FF2B5EF4-FFF2-40B4-BE49-F238E27FC236}">
                  <a16:creationId xmlns:a16="http://schemas.microsoft.com/office/drawing/2014/main" id="{584DF149-F88E-944F-8BDB-5D0961F5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2649" y="4258500"/>
              <a:ext cx="1567927" cy="1323439"/>
            </a:xfrm>
            <a:prstGeom prst="rect">
              <a:avLst/>
            </a:prstGeom>
            <a:solidFill>
              <a:srgbClr val="FCFFF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FUNZIONE COMPOSTA</a:t>
              </a:r>
            </a:p>
            <a:p>
              <a:pPr eaLnBrk="1" hangingPunct="1"/>
              <a:r>
                <a:rPr lang="it-IT" altLang="it-IT" sz="2000" b="1" dirty="0" err="1">
                  <a:solidFill>
                    <a:srgbClr val="008000"/>
                  </a:solidFill>
                  <a:latin typeface="Arial Narrow" panose="020B0604020202020204" pitchFamily="34" charset="0"/>
                </a:rPr>
                <a:t>r</a:t>
              </a:r>
              <a:r>
                <a:rPr lang="it-IT" altLang="it-IT" sz="2000" b="1" dirty="0">
                  <a:solidFill>
                    <a:srgbClr val="008000"/>
                  </a:solidFill>
                  <a:latin typeface="Arial Narrow" panose="020B0604020202020204" pitchFamily="34" charset="0"/>
                </a:rPr>
                <a:t> </a:t>
              </a:r>
              <a:r>
                <a:rPr lang="it-IT" altLang="it-IT" sz="2000" b="1" dirty="0">
                  <a:solidFill>
                    <a:srgbClr val="000090"/>
                  </a:solidFill>
                  <a:latin typeface="Arial Narrow" panose="020B0604020202020204" pitchFamily="34" charset="0"/>
                </a:rPr>
                <a:t> </a:t>
              </a:r>
              <a:r>
                <a:rPr lang="it-IT" altLang="it-IT" sz="2000" b="1" dirty="0">
                  <a:latin typeface="Arial Narrow" panose="020B0604020202020204" pitchFamily="34" charset="0"/>
                </a:rPr>
                <a:t>funzione del tempo </a:t>
              </a:r>
              <a:r>
                <a:rPr lang="it-IT" altLang="it-IT" sz="2000" b="1" i="1" dirty="0">
                  <a:solidFill>
                    <a:srgbClr val="000090"/>
                  </a:solidFill>
                  <a:latin typeface="Arial Narrow" panose="020B0604020202020204" pitchFamily="34" charset="0"/>
                </a:rPr>
                <a:t>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A6CCF25-9148-734F-8B48-337AF0073C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105400" y="4267200"/>
              <a:ext cx="2286000" cy="381000"/>
            </a:xfrm>
            <a:prstGeom prst="straightConnector1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5C7EBEF-F1A0-214F-A338-E6C66BF5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86" y="2345808"/>
              <a:ext cx="8848314" cy="1701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1BD9640-1951-8044-9FE2-0882B372F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457200"/>
            <a:ext cx="6400800" cy="9906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Un problema risolto con la funzione composta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3EEA81A8-CE09-754C-914C-B3508B85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89837DDE-F860-494B-ABDB-1B02E35D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793099-1AE9-2F46-AB6A-21B5B7E5C3C0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D3A1B-BB05-A048-AE4F-2AA04678702A}"/>
              </a:ext>
            </a:extLst>
          </p:cNvPr>
          <p:cNvSpPr txBox="1"/>
          <p:nvPr/>
        </p:nvSpPr>
        <p:spPr>
          <a:xfrm>
            <a:off x="609600" y="1752600"/>
            <a:ext cx="76200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588" indent="-1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Una buona offerta economica propone una nave che svuota il cilindro ogni 45 giorni. Quanti metri  deve essere lungo il raggio r?</a:t>
            </a:r>
          </a:p>
          <a:p>
            <a:pPr eaLnBrk="1" hangingPunct="1"/>
            <a:endParaRPr lang="it-IT" altLang="it-IT" sz="1000" b="1"/>
          </a:p>
        </p:txBody>
      </p:sp>
      <p:pic>
        <p:nvPicPr>
          <p:cNvPr id="23558" name="Picture 5" descr="Schermata 2016-02-13 alle 15.53.22.png">
            <a:extLst>
              <a:ext uri="{FF2B5EF4-FFF2-40B4-BE49-F238E27FC236}">
                <a16:creationId xmlns:a16="http://schemas.microsoft.com/office/drawing/2014/main" id="{684C45A0-BDD2-574A-9EBC-ACB87830B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"/>
          <a:stretch>
            <a:fillRect/>
          </a:stretch>
        </p:blipFill>
        <p:spPr bwMode="auto">
          <a:xfrm>
            <a:off x="762000" y="3231232"/>
            <a:ext cx="685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C9096D73-2674-524E-AE1D-396586F4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6C9BD791-0BF5-4744-8BC9-837A63D6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90C0D1-6623-EF4E-BDEE-95805DAB7BF4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4581" name="Title 6">
            <a:extLst>
              <a:ext uri="{FF2B5EF4-FFF2-40B4-BE49-F238E27FC236}">
                <a16:creationId xmlns:a16="http://schemas.microsoft.com/office/drawing/2014/main" id="{14FDA699-C956-0541-B1D6-51D845E4D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Funzione composta in matematica</a:t>
            </a:r>
          </a:p>
        </p:txBody>
      </p:sp>
      <p:sp>
        <p:nvSpPr>
          <p:cNvPr id="24582" name="TextBox 8">
            <a:extLst>
              <a:ext uri="{FF2B5EF4-FFF2-40B4-BE49-F238E27FC236}">
                <a16:creationId xmlns:a16="http://schemas.microsoft.com/office/drawing/2014/main" id="{9584F920-8A46-5744-B5F3-EA7465BE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Indico le variabili con x, z, y e compongo due funzioni che ‘somigliano’ a quelle esaminate nel problema:</a:t>
            </a:r>
          </a:p>
          <a:p>
            <a:pPr eaLnBrk="1" hangingPunct="1"/>
            <a:endParaRPr lang="it-IT" altLang="it-IT" sz="2800" b="1">
              <a:latin typeface="Arial Narrow" panose="020B0604020202020204" pitchFamily="34" charset="0"/>
            </a:endParaRP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34DB6CFB-A6FE-324D-838A-C0F56DC25F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048000"/>
          <a:ext cx="274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18288000" imgH="3556000" progId="Equation.3">
                  <p:embed/>
                </p:oleObj>
              </mc:Choice>
              <mc:Fallback>
                <p:oleObj name="Equation" r:id="rId3" imgW="18288000" imgH="355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2743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10" descr="Schermata 2016-02-13 alle 17.17.57.png">
            <a:extLst>
              <a:ext uri="{FF2B5EF4-FFF2-40B4-BE49-F238E27FC236}">
                <a16:creationId xmlns:a16="http://schemas.microsoft.com/office/drawing/2014/main" id="{9DEA5D5D-4B69-AE47-B125-8C1AD2386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096000" cy="108902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Rectangle 12">
            <a:extLst>
              <a:ext uri="{FF2B5EF4-FFF2-40B4-BE49-F238E27FC236}">
                <a16:creationId xmlns:a16="http://schemas.microsoft.com/office/drawing/2014/main" id="{3D4A056C-5D08-6343-8023-16F7BF5AD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7600"/>
            <a:ext cx="131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Ottengo</a:t>
            </a:r>
            <a:endParaRPr lang="it-IT" altLang="it-IT" sz="2800"/>
          </a:p>
        </p:txBody>
      </p:sp>
      <p:sp>
        <p:nvSpPr>
          <p:cNvPr id="24585" name="TextBox 15">
            <a:extLst>
              <a:ext uri="{FF2B5EF4-FFF2-40B4-BE49-F238E27FC236}">
                <a16:creationId xmlns:a16="http://schemas.microsoft.com/office/drawing/2014/main" id="{1B6929B1-8CCF-4B45-B49C-5FD2E72A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274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Un 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BF44AB-56D1-2B4A-A659-07D087BC1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0" y="2857500"/>
            <a:ext cx="3804518" cy="948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B00421FB-F0D1-5F44-8620-71CDEEBF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15444"/>
            <a:ext cx="2895600" cy="3092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919E3F0A-A822-AC4D-82B3-2C497E2C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17C2A1-AFFC-E54C-AAC4-206034680290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5605" name="Title 6">
            <a:extLst>
              <a:ext uri="{FF2B5EF4-FFF2-40B4-BE49-F238E27FC236}">
                <a16:creationId xmlns:a16="http://schemas.microsoft.com/office/drawing/2014/main" id="{17E0B1CB-6B81-D645-9A7B-D5DEFB436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09043"/>
            <a:ext cx="86106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Funzione composta in matematica</a:t>
            </a:r>
          </a:p>
        </p:txBody>
      </p:sp>
      <p:sp>
        <p:nvSpPr>
          <p:cNvPr id="25606" name="TextBox 11">
            <a:extLst>
              <a:ext uri="{FF2B5EF4-FFF2-40B4-BE49-F238E27FC236}">
                <a16:creationId xmlns:a16="http://schemas.microsoft.com/office/drawing/2014/main" id="{870A0511-F56E-8649-9028-948BACE7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52" y="1085992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Una tabella per esaminare meglio le funzioni</a:t>
            </a:r>
          </a:p>
        </p:txBody>
      </p:sp>
      <p:pic>
        <p:nvPicPr>
          <p:cNvPr id="25607" name="Picture 16" descr="Schermata 2016-02-14 alle 18.04.19.png">
            <a:extLst>
              <a:ext uri="{FF2B5EF4-FFF2-40B4-BE49-F238E27FC236}">
                <a16:creationId xmlns:a16="http://schemas.microsoft.com/office/drawing/2014/main" id="{B2603628-592E-6F4E-8525-7EE8AF33E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1" y="2360356"/>
            <a:ext cx="32766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8">
            <a:extLst>
              <a:ext uri="{FF2B5EF4-FFF2-40B4-BE49-F238E27FC236}">
                <a16:creationId xmlns:a16="http://schemas.microsoft.com/office/drawing/2014/main" id="{6F7D157D-65B6-6F4E-9B71-9C03C503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58" y="70499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Un esempio</a:t>
            </a:r>
          </a:p>
        </p:txBody>
      </p:sp>
      <p:sp>
        <p:nvSpPr>
          <p:cNvPr id="25609" name="TextBox 19">
            <a:extLst>
              <a:ext uri="{FF2B5EF4-FFF2-40B4-BE49-F238E27FC236}">
                <a16:creationId xmlns:a16="http://schemas.microsoft.com/office/drawing/2014/main" id="{D4B3A49C-E769-0C44-AE98-4980C133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5544"/>
            <a:ext cx="8153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Per comporre le due funzioni:</a:t>
            </a:r>
          </a:p>
          <a:p>
            <a:pPr eaLnBrk="1" hangingPunct="1">
              <a:buFontTx/>
              <a:buChar char="-"/>
            </a:pPr>
            <a:r>
              <a:rPr lang="it-IT" altLang="it-IT" b="1" dirty="0">
                <a:latin typeface="Arial Narrow" panose="020B0604020202020204" pitchFamily="34" charset="0"/>
              </a:rPr>
              <a:t> scelgo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nel dominio di 4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e ottengo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b="1" dirty="0">
                <a:latin typeface="Arial Narrow" panose="020B0604020202020204" pitchFamily="34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it-IT" altLang="it-IT" b="1" dirty="0">
                <a:latin typeface="Arial Narrow" panose="020B0604020202020204" pitchFamily="34" charset="0"/>
              </a:rPr>
              <a:t> solo se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b="1" dirty="0">
                <a:latin typeface="Arial Narrow" panose="020B0604020202020204" pitchFamily="34" charset="0"/>
              </a:rPr>
              <a:t> appartiene al dominio di        posso calcolare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.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Il dominio della funzione composta è costituito dai soli valori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≥0,  per i quali posso calcolare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. 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DCCC937D-F749-B84A-A86F-0DA37E2DC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181600"/>
          <a:ext cx="381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4" imgW="16764000" imgH="14528800" progId="Equation.3">
                  <p:embed/>
                </p:oleObj>
              </mc:Choice>
              <mc:Fallback>
                <p:oleObj name="Equation" r:id="rId4" imgW="16764000" imgH="1452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381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7885C2CA-A710-D449-AE74-BD6D7D26D4D1}"/>
              </a:ext>
            </a:extLst>
          </p:cNvPr>
          <p:cNvGrpSpPr/>
          <p:nvPr/>
        </p:nvGrpSpPr>
        <p:grpSpPr>
          <a:xfrm>
            <a:off x="4198938" y="1590581"/>
            <a:ext cx="4708525" cy="2667000"/>
            <a:chOff x="4198938" y="1590581"/>
            <a:chExt cx="4708525" cy="2667000"/>
          </a:xfrm>
        </p:grpSpPr>
        <p:pic>
          <p:nvPicPr>
            <p:cNvPr id="25610" name="Picture 11" descr="Schermata 2016-02-15 alle 10.46.40.png">
              <a:extLst>
                <a:ext uri="{FF2B5EF4-FFF2-40B4-BE49-F238E27FC236}">
                  <a16:creationId xmlns:a16="http://schemas.microsoft.com/office/drawing/2014/main" id="{D4B1E213-DF94-E045-A31C-DC410CEAA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938" y="1590581"/>
              <a:ext cx="470852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F3FDE5-8091-E748-982B-A24D1778A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2115092"/>
              <a:ext cx="4495800" cy="838200"/>
            </a:xfrm>
            <a:prstGeom prst="rect">
              <a:avLst/>
            </a:prstGeom>
            <a:solidFill>
              <a:srgbClr val="E6E6E6">
                <a:alpha val="41176"/>
              </a:srgbClr>
            </a:solidFill>
            <a:ln w="9525">
              <a:solidFill>
                <a:srgbClr val="F2F2F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</a:endParaRP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0158EF91-894C-2C45-B5F9-0950300AA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4900919"/>
            <a:ext cx="406668" cy="350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DED233AC-FE56-184B-A01B-33F8F8F5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9E537849-0899-DA40-BB0D-2B9B1C92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A3C0E1-F61A-5F49-A974-B956D15EE9F7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6629" name="Title 6">
            <a:extLst>
              <a:ext uri="{FF2B5EF4-FFF2-40B4-BE49-F238E27FC236}">
                <a16:creationId xmlns:a16="http://schemas.microsoft.com/office/drawing/2014/main" id="{8D3C4750-8211-E74D-979D-1E4D70F62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Funzione composta in matematica</a:t>
            </a:r>
          </a:p>
        </p:txBody>
      </p:sp>
      <p:sp>
        <p:nvSpPr>
          <p:cNvPr id="26632" name="TextBox 15">
            <a:extLst>
              <a:ext uri="{FF2B5EF4-FFF2-40B4-BE49-F238E27FC236}">
                <a16:creationId xmlns:a16="http://schemas.microsoft.com/office/drawing/2014/main" id="{FD2730D6-7CEC-9D46-8E32-7145BF5D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In generale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9D032EE-2A02-1147-87E2-24C4AB427493}"/>
              </a:ext>
            </a:extLst>
          </p:cNvPr>
          <p:cNvGrpSpPr/>
          <p:nvPr/>
        </p:nvGrpSpPr>
        <p:grpSpPr>
          <a:xfrm>
            <a:off x="348580" y="1447800"/>
            <a:ext cx="8534400" cy="4750482"/>
            <a:chOff x="348580" y="1447800"/>
            <a:chExt cx="8534400" cy="4750482"/>
          </a:xfrm>
        </p:grpSpPr>
        <p:sp>
          <p:nvSpPr>
            <p:cNvPr id="26630" name="TextBox 8">
              <a:extLst>
                <a:ext uri="{FF2B5EF4-FFF2-40B4-BE49-F238E27FC236}">
                  <a16:creationId xmlns:a16="http://schemas.microsoft.com/office/drawing/2014/main" id="{CEDE7B0D-087F-4B4D-81D8-04A82E1F5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800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Indico le variabili con 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="1" dirty="0">
                  <a:latin typeface="Arial Narrow" panose="020B0604020202020204" pitchFamily="34" charset="0"/>
                </a:rPr>
                <a:t>, </a:t>
              </a:r>
              <a:r>
                <a:rPr lang="it-IT" altLang="it-IT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it-IT" altLang="it-IT" sz="3200" b="1" dirty="0">
                  <a:latin typeface="Arial Narrow" panose="020B0604020202020204" pitchFamily="34" charset="0"/>
                </a:rPr>
                <a:t>, </a:t>
              </a:r>
              <a:r>
                <a:rPr lang="it-IT" altLang="it-IT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3200" b="1" dirty="0">
                  <a:latin typeface="Arial Narrow" panose="020B0604020202020204" pitchFamily="34" charset="0"/>
                </a:rPr>
                <a:t>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e compongo due funzioni:</a:t>
              </a:r>
            </a:p>
          </p:txBody>
        </p:sp>
        <p:sp>
          <p:nvSpPr>
            <p:cNvPr id="26631" name="Rectangle 12">
              <a:extLst>
                <a:ext uri="{FF2B5EF4-FFF2-40B4-BE49-F238E27FC236}">
                  <a16:creationId xmlns:a16="http://schemas.microsoft.com/office/drawing/2014/main" id="{62E21338-4F9C-3347-BB9B-D771A375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762163"/>
              <a:ext cx="13128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Ottengo</a:t>
              </a:r>
              <a:endParaRPr lang="it-IT" altLang="it-IT" sz="2800" dirty="0"/>
            </a:p>
          </p:txBody>
        </p:sp>
        <p:sp>
          <p:nvSpPr>
            <p:cNvPr id="26633" name="Rectangle 13">
              <a:extLst>
                <a:ext uri="{FF2B5EF4-FFF2-40B4-BE49-F238E27FC236}">
                  <a16:creationId xmlns:a16="http://schemas.microsoft.com/office/drawing/2014/main" id="{6EA538BB-A040-214E-8FDE-31B33E54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80" y="4659399"/>
              <a:ext cx="8534400" cy="1538883"/>
            </a:xfrm>
            <a:prstGeom prst="rect">
              <a:avLst/>
            </a:prstGeom>
            <a:solidFill>
              <a:srgbClr val="FC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Posso comporre le funzioni solo se </a:t>
              </a:r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it-IT" altLang="it-IT" b="1" dirty="0">
                  <a:latin typeface="Arial Narrow" panose="020B0604020202020204" pitchFamily="34" charset="0"/>
                </a:rPr>
                <a:t> appartiene al dominio di </a:t>
              </a:r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it-IT" altLang="it-IT" b="1" dirty="0">
                  <a:latin typeface="Arial Narrow" panose="020B0604020202020204" pitchFamily="34" charset="0"/>
                </a:rPr>
                <a:t>.</a:t>
              </a:r>
            </a:p>
            <a:p>
              <a:pPr eaLnBrk="1" hangingPunct="1"/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Perciò il dominio della funzione composta è formato solo dai valori di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che permettono di comporre le funzioni.   </a:t>
              </a:r>
            </a:p>
          </p:txBody>
        </p:sp>
        <p:sp>
          <p:nvSpPr>
            <p:cNvPr id="26634" name="TextBox 11">
              <a:extLst>
                <a:ext uri="{FF2B5EF4-FFF2-40B4-BE49-F238E27FC236}">
                  <a16:creationId xmlns:a16="http://schemas.microsoft.com/office/drawing/2014/main" id="{907BE9A5-81CA-0D41-A90C-3501030E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295563"/>
              <a:ext cx="1295400" cy="708025"/>
            </a:xfrm>
            <a:prstGeom prst="rect">
              <a:avLst/>
            </a:prstGeom>
            <a:solidFill>
              <a:srgbClr val="FCFFF3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>
                  <a:solidFill>
                    <a:srgbClr val="FF0000"/>
                  </a:solidFill>
                  <a:latin typeface="Arial Narrow" panose="020B0604020202020204" pitchFamily="34" charset="0"/>
                </a:rPr>
                <a:t>Funzione composta</a:t>
              </a:r>
            </a:p>
          </p:txBody>
        </p:sp>
        <p:pic>
          <p:nvPicPr>
            <p:cNvPr id="26635" name="Picture 11" descr="Schermata 2016-02-14 alle 18.25.45.png">
              <a:extLst>
                <a:ext uri="{FF2B5EF4-FFF2-40B4-BE49-F238E27FC236}">
                  <a16:creationId xmlns:a16="http://schemas.microsoft.com/office/drawing/2014/main" id="{2531EB88-1E73-C547-AA08-2CE30294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95563"/>
              <a:ext cx="6194425" cy="990600"/>
            </a:xfrm>
            <a:prstGeom prst="rect">
              <a:avLst/>
            </a:prstGeom>
            <a:solidFill>
              <a:srgbClr val="FC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4AFCB-E77B-3348-929C-89FD6AB3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333663"/>
              <a:ext cx="2286000" cy="914400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23C7E3B-5C4D-324F-91BB-FAF580FA5CCC}"/>
                </a:ext>
              </a:extLst>
            </p:cNvPr>
            <p:cNvCxnSpPr>
              <a:cxnSpLocks noChangeShapeType="1"/>
              <a:stCxn id="26634" idx="1"/>
              <a:endCxn id="16" idx="3"/>
            </p:cNvCxnSpPr>
            <p:nvPr/>
          </p:nvCxnSpPr>
          <p:spPr bwMode="auto">
            <a:xfrm flipH="1">
              <a:off x="6934200" y="3649576"/>
              <a:ext cx="533400" cy="1412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90549A0-07D0-284A-B9B4-510B2C6F1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744" y="2166012"/>
              <a:ext cx="4285456" cy="695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13216</TotalTime>
  <Words>461</Words>
  <Application>Microsoft Macintosh PowerPoint</Application>
  <PresentationFormat>Presentazione su schermo (4:3)</PresentationFormat>
  <Paragraphs>70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Times New Roman</vt:lpstr>
      <vt:lpstr>Struttura predefinita</vt:lpstr>
      <vt:lpstr>Equation</vt:lpstr>
      <vt:lpstr>Funzioni composte:  dalla realtà alla matematica</vt:lpstr>
      <vt:lpstr>Un progetto innovativo </vt:lpstr>
      <vt:lpstr>Un cilindro che accumula plastica </vt:lpstr>
      <vt:lpstr>Comporre funzioni nella realtà </vt:lpstr>
      <vt:lpstr>Comporre funzioni nella realtà </vt:lpstr>
      <vt:lpstr>Un problema risolto con la funzione composta</vt:lpstr>
      <vt:lpstr>Funzione composta in matematica</vt:lpstr>
      <vt:lpstr>Funzione composta in matematica</vt:lpstr>
      <vt:lpstr>Funzione composta in matematica</vt:lpstr>
      <vt:lpstr>Vocabolario matematico</vt:lpstr>
      <vt:lpstr>Composizione di funzioni in matematica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609</cp:revision>
  <dcterms:created xsi:type="dcterms:W3CDTF">2016-02-19T09:12:56Z</dcterms:created>
  <dcterms:modified xsi:type="dcterms:W3CDTF">2022-04-21T14:14:50Z</dcterms:modified>
  <cp:category/>
</cp:coreProperties>
</file>