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8"/>
  </p:notesMasterIdLst>
  <p:handoutMasterIdLst>
    <p:handoutMasterId r:id="rId19"/>
  </p:handoutMasterIdLst>
  <p:sldIdLst>
    <p:sldId id="256" r:id="rId2"/>
    <p:sldId id="296" r:id="rId3"/>
    <p:sldId id="318" r:id="rId4"/>
    <p:sldId id="319" r:id="rId5"/>
    <p:sldId id="321" r:id="rId6"/>
    <p:sldId id="297" r:id="rId7"/>
    <p:sldId id="298" r:id="rId8"/>
    <p:sldId id="312" r:id="rId9"/>
    <p:sldId id="317" r:id="rId10"/>
    <p:sldId id="316" r:id="rId11"/>
    <p:sldId id="322" r:id="rId12"/>
    <p:sldId id="323" r:id="rId13"/>
    <p:sldId id="324" r:id="rId14"/>
    <p:sldId id="325" r:id="rId15"/>
    <p:sldId id="327" r:id="rId16"/>
    <p:sldId id="326" r:id="rId17"/>
  </p:sldIdLst>
  <p:sldSz cx="9144000" cy="6858000" type="screen4x3"/>
  <p:notesSz cx="6650038" cy="9783763"/>
  <p:defaultTextStyle>
    <a:defPPr>
      <a:defRPr lang="it-IT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16D9F66E-5EB9-4882-86FB-DCBF35E3C3E4}" styleName="Medium Style 4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32"/>
    <p:restoredTop sz="94607"/>
  </p:normalViewPr>
  <p:slideViewPr>
    <p:cSldViewPr>
      <p:cViewPr varScale="1">
        <p:scale>
          <a:sx n="124" d="100"/>
          <a:sy n="124" d="100"/>
        </p:scale>
        <p:origin x="1776" y="16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image" Target="../media/image5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34DAFCC-A75D-5E44-BEE6-0D325C13F824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31CDDF-488D-5845-9EBC-8BE6EDACB6E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CBAA4D2E-6FB0-0545-947A-D39A96E2C2BF}" type="datetime1">
              <a:rPr lang="it-IT" altLang="it-IT"/>
              <a:pPr/>
              <a:t>17/09/23</a:t>
            </a:fld>
            <a:endParaRPr lang="it-IT" alt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FA09052-5E9D-E243-9095-651479325D7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02D31E-216F-C349-B904-009A32CA7D52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B00BB27-E958-1549-841B-80A0533D260E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6295E4D7-A93D-E143-ABD5-7182C22AA99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EF702D6-A834-7340-909C-6F0267C4A9B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767138" y="0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4BBEE509-E271-D74D-80B5-977E585ADD1C}" type="datetime1">
              <a:rPr lang="it-IT" altLang="it-IT"/>
              <a:pPr/>
              <a:t>17/09/23</a:t>
            </a:fld>
            <a:endParaRPr lang="it-IT" altLang="it-IT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8E5DE49D-A547-ED4B-8157-F3C26EE4686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879475" y="733425"/>
            <a:ext cx="4891088" cy="36687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it-IT" altLang="it-IT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E322C90E-9E19-4A4A-AB97-05F69B1B298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65163" y="4646613"/>
            <a:ext cx="5319712" cy="4403725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it-IT" altLang="it-IT"/>
              <a:t>Click to edit Master text styles</a:t>
            </a:r>
          </a:p>
          <a:p>
            <a:pPr lvl="1"/>
            <a:r>
              <a:rPr lang="it-IT" altLang="it-IT"/>
              <a:t>Second level</a:t>
            </a:r>
          </a:p>
          <a:p>
            <a:pPr lvl="2"/>
            <a:r>
              <a:rPr lang="it-IT" altLang="it-IT"/>
              <a:t>Third level</a:t>
            </a:r>
          </a:p>
          <a:p>
            <a:pPr lvl="3"/>
            <a:r>
              <a:rPr lang="it-IT" altLang="it-IT"/>
              <a:t>Fourth level</a:t>
            </a:r>
          </a:p>
          <a:p>
            <a:pPr lvl="4"/>
            <a:r>
              <a:rPr lang="it-IT" altLang="it-IT"/>
              <a:t>Fifth level</a:t>
            </a: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31DC59D-2073-AD47-8363-FAD9C1475317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293225"/>
            <a:ext cx="2881313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endParaRPr lang="it-IT" altLang="it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31648C-F5F6-A645-9B2C-762BCA458EF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767138" y="9293225"/>
            <a:ext cx="2881312" cy="48895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339A38B4-268F-0A40-902B-CD4189AEE040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BD2627ED-57FE-2945-A394-E2DF60B0420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1FFC1C1-4CBC-CC47-AD81-28ED68E2DF12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8E66E583-C518-344A-8E4B-0BE04548BA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308D43E-2E18-714C-8A73-008966B45C8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724610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2E85ADE8-CDD5-EF4B-A16B-8262549B9C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7A149E69-7B8B-5D45-9173-862EF5BA09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97936D9-27CA-184E-8302-BF6ECCE888FB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D90FF6C-E6BB-DA4B-B3DD-F520EFBD6DA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79921284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882A0CEC-0AC1-A841-B6F1-C6D0825A8A8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1CBA30-6ED2-6442-959E-C3DF52260EB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0BDFA33-C4C0-6D47-B042-C028496BF68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9568DC6-E9E1-ED49-8A9D-535155EB26BE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404737387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9D7F7402-E40B-6547-B022-1FB949237D1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B7B1FAC4-0C09-9A45-8458-6E275645DFE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68FD908A-7EE3-1E4E-826D-CFD0463FCDB1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5CD4AA8-8344-2442-829E-3B6551EC9A0F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947381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Rectangle 4">
            <a:extLst>
              <a:ext uri="{FF2B5EF4-FFF2-40B4-BE49-F238E27FC236}">
                <a16:creationId xmlns:a16="http://schemas.microsoft.com/office/drawing/2014/main" id="{E86AB293-F9E4-E74B-8352-9BD485E029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7" name="Rectangle 5">
            <a:extLst>
              <a:ext uri="{FF2B5EF4-FFF2-40B4-BE49-F238E27FC236}">
                <a16:creationId xmlns:a16="http://schemas.microsoft.com/office/drawing/2014/main" id="{08009572-2F10-7F48-A110-8D38DA51FF8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8" name="Rectangle 6">
            <a:extLst>
              <a:ext uri="{FF2B5EF4-FFF2-40B4-BE49-F238E27FC236}">
                <a16:creationId xmlns:a16="http://schemas.microsoft.com/office/drawing/2014/main" id="{D3FBA44F-9FC7-724F-9F5F-93BB91651BA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62C086C-2F41-C140-8645-EDCB19A1076C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6680837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1ECF681B-BC52-E349-A37B-F67E7FDFB82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C0FA43E0-29B9-2D4C-939C-099EF016ECA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711E4736-A6D0-A443-B578-CAB21C2D5FC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354EC16-2D57-BB46-886C-4CF729216EA3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1650273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DD958919-A13F-FD4B-9C04-BC14564F2DA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EA086F3F-751F-6140-9B63-E7582C82396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5F49928-2038-7741-9036-75B35200F68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D6BF61F-E056-4949-A232-0D4EB5954AD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0888507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1EFD978-66AC-1244-A33A-26FB958612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6A92DB3C-B553-F74A-9A6C-BBD7322EBAB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0FF43537-5ED1-C740-8409-5CD94DC4BCB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860BD20F-2ABC-6C43-A430-2DAAD5F35078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66589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E1B2B7CF-ED30-5B4C-96DD-5F14C9C7E97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335642B-4907-C44E-A752-A30C33F95D7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F6102FD-1FDA-5D4C-B1E7-D5D384D2ED9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F3094AD-1F50-A846-8629-2F5A07DBB90A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7101494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892D6398-4016-524D-91F9-5AFF87293F3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726B7ACF-955E-C74B-BF15-01AE702BBAD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A45D5880-4362-4A4D-8AAC-417DA16AE16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DF2F3AA-2E34-904E-9A52-0B2DAC7140E4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24889518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AD489542-B18F-804F-A8A9-40E217FEBD3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80F4FCB7-1DE4-3249-8849-08105757D65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DC4E844A-6767-CC40-AFB3-4E2D84938D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2F14A5-0F95-A649-A08A-C8709E69E55D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488512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88E2B870-5742-3D4E-8749-B1134B98054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F1D9043C-308F-564D-A264-8ED5096B547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C9BABE45-6B86-0243-8077-C7CD7268CEF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AB67D98-C22C-A742-A9F8-2FCF77728542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7088141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Click to edit Master text styles</a:t>
            </a:r>
          </a:p>
          <a:p>
            <a:pPr lvl="1"/>
            <a:r>
              <a:rPr lang="it-IT"/>
              <a:t>Second level</a:t>
            </a:r>
          </a:p>
          <a:p>
            <a:pPr lvl="2"/>
            <a:r>
              <a:rPr lang="it-IT"/>
              <a:t>Third level</a:t>
            </a:r>
          </a:p>
          <a:p>
            <a:pPr lvl="3"/>
            <a:r>
              <a:rPr lang="it-IT"/>
              <a:t>Fourth level</a:t>
            </a:r>
          </a:p>
          <a:p>
            <a:pPr lvl="4"/>
            <a:r>
              <a:rPr lang="it-IT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11E0425-EFB7-9149-B3E9-2ED8699DF23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FB2419C-5394-1E4D-AF52-D7F16872573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F2F6098-ABFA-4449-A3E7-2DD61A04977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8A025D0-E655-3941-9D3E-D0344CCA2571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118594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2FDA411-FFFB-9549-B052-92CEFE5459E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it-IT" altLang="it-IT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C7B4C222-972E-8F46-9314-B3EF8A52023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96D91A8-33E8-5345-8A84-22054A1207F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583D01F-82AE-5A46-A4ED-DDE950CAF235}" type="slidenum">
              <a:rPr lang="it-IT" altLang="it-IT"/>
              <a:pPr/>
              <a:t>‹N›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32908873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C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C4D31C6-18DB-1D44-92E8-B2C6922E8F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lo stile del titolo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2B74DBDF-8675-834A-8CE2-00E66AB6578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it-IT" altLang="it-IT"/>
              <a:t>Fare clic per modificare gli stili del testo dello schema</a:t>
            </a:r>
          </a:p>
          <a:p>
            <a:pPr lvl="1"/>
            <a:r>
              <a:rPr lang="it-IT" altLang="it-IT"/>
              <a:t>Secondo livello</a:t>
            </a:r>
          </a:p>
          <a:p>
            <a:pPr lvl="2"/>
            <a:r>
              <a:rPr lang="it-IT" altLang="it-IT"/>
              <a:t>Terzo livello</a:t>
            </a:r>
          </a:p>
          <a:p>
            <a:pPr lvl="3"/>
            <a:r>
              <a:rPr lang="it-IT" altLang="it-IT"/>
              <a:t>Quarto livello</a:t>
            </a:r>
          </a:p>
          <a:p>
            <a:pPr lvl="4"/>
            <a:r>
              <a:rPr lang="it-IT" altLang="it-IT"/>
              <a:t>Quinto livello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57ADA288-CDF4-BF4B-B652-1EF0521184E6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/>
            </a:lvl1pPr>
          </a:lstStyle>
          <a:p>
            <a:endParaRPr lang="it-IT" altLang="it-IT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9E7C7BBC-FC07-7F43-A9CD-EA835C605F59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/>
            </a:lvl1pPr>
          </a:lstStyle>
          <a:p>
            <a:r>
              <a:rPr lang="it-IT" altLang="it-IT"/>
              <a:t>Daniela Valenti, 2020</a:t>
            </a:r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7093FAC7-FE50-924A-855F-86C30B718765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B121ED5F-7139-914B-8A80-B6BBC5D83499}" type="slidenum">
              <a:rPr lang="it-IT" altLang="it-IT"/>
              <a:pPr/>
              <a:t>‹N›</a:t>
            </a:fld>
            <a:endParaRPr lang="it-IT" alt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it-IT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hyperlink" Target="https://it.wikipedia.org/wiki/Carbonio-14" TargetMode="Externa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oleObject" Target="../embeddings/oleObject1.bin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2.bin"/><Relationship Id="rId4" Type="http://schemas.openxmlformats.org/officeDocument/2006/relationships/image" Target="../media/image5.png"/><Relationship Id="rId9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425DEC26-FCD4-E743-9AD9-100723171C9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066800" y="1371600"/>
            <a:ext cx="7239000" cy="2160588"/>
          </a:xfrm>
        </p:spPr>
        <p:txBody>
          <a:bodyPr/>
          <a:lstStyle/>
          <a:p>
            <a:pPr eaLnBrk="1" hangingPunct="1"/>
            <a:r>
              <a:rPr lang="it-IT" altLang="it-IT" b="1">
                <a:solidFill>
                  <a:srgbClr val="FF0000"/>
                </a:solidFill>
                <a:ea typeface="ＭＳ Ｐゴシック" panose="020B0600070205080204" pitchFamily="34" charset="-128"/>
              </a:rPr>
              <a:t>Dalla realtà alla funzione esponenziale</a:t>
            </a:r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6D77FEA1-DA46-3149-9561-56D824183D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F30AEEF6-4246-7643-AE91-A65D5F22E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77FA023D-5CA0-7341-9900-7987B5ED8871}" type="slidenum">
              <a:rPr lang="it-IT" altLang="it-IT" sz="1400"/>
              <a:pPr eaLnBrk="1" hangingPunct="1"/>
              <a:t>1</a:t>
            </a:fld>
            <a:endParaRPr lang="it-IT" altLang="it-IT" sz="14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4F6AA3BA-0FDF-524D-BDBB-DDEBA506BE0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403648" y="338932"/>
            <a:ext cx="6417096" cy="9144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funzione esponenziale</a:t>
            </a:r>
          </a:p>
        </p:txBody>
      </p:sp>
      <p:sp>
        <p:nvSpPr>
          <p:cNvPr id="26627" name="Footer Placeholder 4">
            <a:extLst>
              <a:ext uri="{FF2B5EF4-FFF2-40B4-BE49-F238E27FC236}">
                <a16:creationId xmlns:a16="http://schemas.microsoft.com/office/drawing/2014/main" id="{7E27A902-1795-D946-97FD-211466B0F7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6628" name="Slide Number Placeholder 5">
            <a:extLst>
              <a:ext uri="{FF2B5EF4-FFF2-40B4-BE49-F238E27FC236}">
                <a16:creationId xmlns:a16="http://schemas.microsoft.com/office/drawing/2014/main" id="{09A87AD4-617B-264B-9195-6B9F017B1F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F628D37-8168-1F4F-83CA-31DC6065D614}" type="slidenum">
              <a:rPr lang="it-IT" altLang="it-IT" sz="1400"/>
              <a:pPr eaLnBrk="1" hangingPunct="1"/>
              <a:t>10</a:t>
            </a:fld>
            <a:endParaRPr lang="it-IT" altLang="it-IT" sz="1400"/>
          </a:p>
        </p:txBody>
      </p:sp>
      <p:sp>
        <p:nvSpPr>
          <p:cNvPr id="26629" name="TextBox 5">
            <a:extLst>
              <a:ext uri="{FF2B5EF4-FFF2-40B4-BE49-F238E27FC236}">
                <a16:creationId xmlns:a16="http://schemas.microsoft.com/office/drawing/2014/main" id="{64DFCF01-D52C-8649-A50A-CF8FEB7DFF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1451034"/>
            <a:ext cx="713494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cs typeface="Arial" panose="020B0604020202020204" pitchFamily="34" charset="0"/>
              </a:rPr>
              <a:t>Questi fenomeni naturali fanno capire perché in matematica si trova la </a:t>
            </a:r>
            <a:r>
              <a:rPr lang="it-IT" altLang="it-IT" b="1" i="1" dirty="0">
                <a:cs typeface="Arial" panose="020B0604020202020204" pitchFamily="34" charset="0"/>
              </a:rPr>
              <a:t>funzione esponenziale</a:t>
            </a:r>
            <a:r>
              <a:rPr lang="it-IT" altLang="it-IT" b="1" dirty="0">
                <a:cs typeface="Arial" panose="020B0604020202020204" pitchFamily="34" charset="0"/>
              </a:rPr>
              <a:t>.</a:t>
            </a:r>
            <a:endParaRPr lang="it-IT" altLang="it-IT" sz="2000" b="1" dirty="0">
              <a:cs typeface="Arial" panose="020B0604020202020204" pitchFamily="34" charset="0"/>
            </a:endParaRPr>
          </a:p>
        </p:txBody>
      </p:sp>
      <p:sp>
        <p:nvSpPr>
          <p:cNvPr id="26630" name="TextBox 6">
            <a:extLst>
              <a:ext uri="{FF2B5EF4-FFF2-40B4-BE49-F238E27FC236}">
                <a16:creationId xmlns:a16="http://schemas.microsoft.com/office/drawing/2014/main" id="{756E1039-56AC-D449-8015-63CE5A42A6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601118"/>
            <a:ext cx="7924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i="1" dirty="0">
                <a:solidFill>
                  <a:srgbClr val="FF0000"/>
                </a:solidFill>
              </a:rPr>
              <a:t>y = </a:t>
            </a:r>
            <a:r>
              <a:rPr lang="it-IT" altLang="it-IT" b="1" i="1" dirty="0" err="1">
                <a:solidFill>
                  <a:srgbClr val="FF0000"/>
                </a:solidFill>
              </a:rPr>
              <a:t>b</a:t>
            </a:r>
            <a:r>
              <a:rPr lang="it-IT" altLang="it-IT" b="1" i="1" baseline="30000" dirty="0" err="1">
                <a:solidFill>
                  <a:srgbClr val="FF0000"/>
                </a:solidFill>
              </a:rPr>
              <a:t>x</a:t>
            </a:r>
            <a:br>
              <a:rPr lang="it-IT" altLang="it-IT" b="1" dirty="0">
                <a:solidFill>
                  <a:srgbClr val="FF0000"/>
                </a:solidFill>
              </a:rPr>
            </a:br>
            <a:r>
              <a:rPr lang="it-IT" altLang="it-IT" b="1" i="1" dirty="0">
                <a:solidFill>
                  <a:srgbClr val="FF0000"/>
                </a:solidFill>
              </a:rPr>
              <a:t>Dominio</a:t>
            </a:r>
            <a:r>
              <a:rPr lang="it-IT" altLang="it-IT" b="1" dirty="0">
                <a:solidFill>
                  <a:srgbClr val="FF0000"/>
                </a:solidFill>
              </a:rPr>
              <a:t>: insieme </a:t>
            </a:r>
            <a:r>
              <a:rPr lang="it-IT" altLang="it-IT" b="1" i="1" dirty="0" err="1">
                <a:solidFill>
                  <a:srgbClr val="FF0000"/>
                </a:solidFill>
              </a:rPr>
              <a:t>R</a:t>
            </a:r>
            <a:r>
              <a:rPr lang="it-IT" altLang="it-IT" b="1" dirty="0">
                <a:solidFill>
                  <a:srgbClr val="FF0000"/>
                </a:solidFill>
              </a:rPr>
              <a:t> dei numeri reali;</a:t>
            </a:r>
            <a:br>
              <a:rPr lang="it-IT" altLang="it-IT" b="1" dirty="0">
                <a:solidFill>
                  <a:srgbClr val="FF0000"/>
                </a:solidFill>
              </a:rPr>
            </a:br>
            <a:r>
              <a:rPr lang="it-IT" altLang="it-IT" b="1" i="1" dirty="0">
                <a:solidFill>
                  <a:srgbClr val="FF0000"/>
                </a:solidFill>
              </a:rPr>
              <a:t>Codominio:</a:t>
            </a:r>
            <a:r>
              <a:rPr lang="it-IT" altLang="it-IT" b="1" dirty="0">
                <a:solidFill>
                  <a:srgbClr val="FF0000"/>
                </a:solidFill>
              </a:rPr>
              <a:t> l’insieme </a:t>
            </a:r>
            <a:r>
              <a:rPr lang="it-IT" altLang="it-IT" b="1" i="1" dirty="0" err="1">
                <a:solidFill>
                  <a:srgbClr val="FF0000"/>
                </a:solidFill>
              </a:rPr>
              <a:t>R</a:t>
            </a:r>
            <a:r>
              <a:rPr lang="it-IT" altLang="it-IT" b="1" i="1" baseline="30000" dirty="0">
                <a:solidFill>
                  <a:srgbClr val="FF0000"/>
                </a:solidFill>
              </a:rPr>
              <a:t>+</a:t>
            </a:r>
            <a:r>
              <a:rPr lang="it-IT" altLang="it-IT" b="1" i="1" dirty="0">
                <a:solidFill>
                  <a:srgbClr val="FF0000"/>
                </a:solidFill>
              </a:rPr>
              <a:t> </a:t>
            </a:r>
            <a:r>
              <a:rPr lang="it-IT" altLang="it-IT" b="1" dirty="0">
                <a:solidFill>
                  <a:srgbClr val="FF0000"/>
                </a:solidFill>
              </a:rPr>
              <a:t>dei numeri reali positivi.</a:t>
            </a:r>
          </a:p>
        </p:txBody>
      </p:sp>
      <p:sp>
        <p:nvSpPr>
          <p:cNvPr id="26631" name="TextBox 8">
            <a:extLst>
              <a:ext uri="{FF2B5EF4-FFF2-40B4-BE49-F238E27FC236}">
                <a16:creationId xmlns:a16="http://schemas.microsoft.com/office/drawing/2014/main" id="{CFCD1755-D19A-3A46-AB24-C1D49E97FEA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4310856"/>
            <a:ext cx="77724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</a:rPr>
              <a:t>Spesso si scrive la sola formula </a:t>
            </a:r>
            <a:r>
              <a:rPr lang="it-IT" altLang="it-IT" b="1" i="1" dirty="0">
                <a:solidFill>
                  <a:srgbClr val="FF0000"/>
                </a:solidFill>
              </a:rPr>
              <a:t>y = </a:t>
            </a:r>
            <a:r>
              <a:rPr lang="it-IT" altLang="it-IT" b="1" i="1" dirty="0" err="1">
                <a:solidFill>
                  <a:srgbClr val="FF0000"/>
                </a:solidFill>
              </a:rPr>
              <a:t>b</a:t>
            </a:r>
            <a:r>
              <a:rPr lang="it-IT" altLang="it-IT" b="1" i="1" baseline="30000" dirty="0" err="1">
                <a:solidFill>
                  <a:srgbClr val="FF0000"/>
                </a:solidFill>
              </a:rPr>
              <a:t>x</a:t>
            </a:r>
            <a:r>
              <a:rPr lang="it-IT" altLang="it-IT" b="1" i="1" baseline="30000" dirty="0">
                <a:solidFill>
                  <a:srgbClr val="FF0000"/>
                </a:solidFill>
              </a:rPr>
              <a:t>  </a:t>
            </a:r>
            <a:r>
              <a:rPr lang="it-IT" altLang="it-IT" b="1" dirty="0">
                <a:solidFill>
                  <a:srgbClr val="0000FF"/>
                </a:solidFill>
              </a:rPr>
              <a:t>e si lasciano sottintesi dominio e codominio.</a:t>
            </a:r>
            <a:r>
              <a:rPr lang="it-IT" altLang="it-IT" sz="2000" b="1" dirty="0">
                <a:solidFill>
                  <a:srgbClr val="000000"/>
                </a:solidFill>
              </a:rPr>
              <a:t>  </a:t>
            </a:r>
            <a:r>
              <a:rPr lang="it-IT" altLang="it-IT" sz="2000" b="1" dirty="0"/>
              <a:t>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2041D8CB-16EF-4147-B986-FFC5D38F6DC0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1676400"/>
            <a:ext cx="8153400" cy="2160588"/>
          </a:xfrm>
        </p:spPr>
        <p:txBody>
          <a:bodyPr/>
          <a:lstStyle/>
          <a:p>
            <a:pPr eaLnBrk="1" hangingPunct="1"/>
            <a:r>
              <a:rPr lang="it-IT" altLang="it-IT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 ed esponente della funzione esponenziale</a:t>
            </a:r>
          </a:p>
        </p:txBody>
      </p:sp>
      <p:sp>
        <p:nvSpPr>
          <p:cNvPr id="18435" name="Footer Placeholder 4">
            <a:extLst>
              <a:ext uri="{FF2B5EF4-FFF2-40B4-BE49-F238E27FC236}">
                <a16:creationId xmlns:a16="http://schemas.microsoft.com/office/drawing/2014/main" id="{AC630E99-0F89-3346-820A-35682D8AB4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18436" name="Slide Number Placeholder 3">
            <a:extLst>
              <a:ext uri="{FF2B5EF4-FFF2-40B4-BE49-F238E27FC236}">
                <a16:creationId xmlns:a16="http://schemas.microsoft.com/office/drawing/2014/main" id="{A0AEE065-219A-624A-AF48-D48C129D00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6542C6D-EEED-B742-8A09-76137E424059}" type="slidenum">
              <a:rPr lang="it-IT" altLang="it-IT" sz="1400"/>
              <a:pPr eaLnBrk="1" hangingPunct="1"/>
              <a:t>11</a:t>
            </a:fld>
            <a:endParaRPr lang="it-IT" altLang="it-IT" sz="1400"/>
          </a:p>
        </p:txBody>
      </p:sp>
    </p:spTree>
    <p:extLst>
      <p:ext uri="{BB962C8B-B14F-4D97-AF65-F5344CB8AC3E}">
        <p14:creationId xmlns:p14="http://schemas.microsoft.com/office/powerpoint/2010/main" val="39846580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3FF92695-8CBB-7E43-97EC-21F8F645EE57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381000"/>
            <a:ext cx="8153400" cy="914400"/>
          </a:xfrm>
        </p:spPr>
        <p:txBody>
          <a:bodyPr/>
          <a:lstStyle/>
          <a:p>
            <a:pPr marL="2093913" indent="-2081213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Attività 2</a:t>
            </a:r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 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Base ed esponente della funzione esponenziale</a:t>
            </a: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38D3D800-4C8A-E24B-A2D3-6B9E6E0A28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19460" name="Slide Number Placeholder 5">
            <a:extLst>
              <a:ext uri="{FF2B5EF4-FFF2-40B4-BE49-F238E27FC236}">
                <a16:creationId xmlns:a16="http://schemas.microsoft.com/office/drawing/2014/main" id="{55281035-14AD-C34E-B39A-CBC844FB17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D0FE95C-915B-1947-98E7-B565A8265A58}" type="slidenum">
              <a:rPr lang="it-IT" altLang="it-IT" sz="1400"/>
              <a:pPr eaLnBrk="1" hangingPunct="1"/>
              <a:t>12</a:t>
            </a:fld>
            <a:endParaRPr lang="it-IT" altLang="it-IT" sz="1400"/>
          </a:p>
        </p:txBody>
      </p:sp>
      <p:sp>
        <p:nvSpPr>
          <p:cNvPr id="19461" name="TextBox 5">
            <a:extLst>
              <a:ext uri="{FF2B5EF4-FFF2-40B4-BE49-F238E27FC236}">
                <a16:creationId xmlns:a16="http://schemas.microsoft.com/office/drawing/2014/main" id="{E5663B17-4D17-384E-AC2A-8D8F5C3FC9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" y="2060848"/>
            <a:ext cx="7295728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cs typeface="Arial" panose="020B0604020202020204" pitchFamily="34" charset="0"/>
              </a:rPr>
              <a:t>Completa la scheda 2 per esaminare da vari punti vista la  formula </a:t>
            </a:r>
            <a:r>
              <a:rPr lang="it-IT" altLang="it-IT" sz="2800" b="1" dirty="0">
                <a:solidFill>
                  <a:srgbClr val="FF0000"/>
                </a:solidFill>
                <a:cs typeface="Arial" panose="020B0604020202020204" pitchFamily="34" charset="0"/>
              </a:rPr>
              <a:t>y = </a:t>
            </a:r>
            <a:r>
              <a:rPr lang="it-IT" altLang="it-IT" sz="2800" b="1" dirty="0" err="1">
                <a:solidFill>
                  <a:srgbClr val="FF0000"/>
                </a:solidFill>
                <a:cs typeface="Arial" panose="020B0604020202020204" pitchFamily="34" charset="0"/>
              </a:rPr>
              <a:t>b</a:t>
            </a:r>
            <a:r>
              <a:rPr lang="it-IT" altLang="it-IT" sz="2800" b="1" baseline="30000" dirty="0" err="1">
                <a:solidFill>
                  <a:srgbClr val="FF0000"/>
                </a:solidFill>
                <a:cs typeface="Arial" panose="020B0604020202020204" pitchFamily="34" charset="0"/>
              </a:rPr>
              <a:t>x</a:t>
            </a:r>
            <a:r>
              <a:rPr lang="it-IT" altLang="it-IT" sz="2800" b="1" dirty="0">
                <a:solidFill>
                  <a:srgbClr val="FF0000"/>
                </a:solidFill>
                <a:cs typeface="Arial" panose="020B0604020202020204" pitchFamily="34" charset="0"/>
              </a:rPr>
              <a:t> </a:t>
            </a:r>
            <a:r>
              <a:rPr lang="it-IT" altLang="it-IT" sz="2800" b="1" dirty="0"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32895193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Footer Placeholder 4">
            <a:extLst>
              <a:ext uri="{FF2B5EF4-FFF2-40B4-BE49-F238E27FC236}">
                <a16:creationId xmlns:a16="http://schemas.microsoft.com/office/drawing/2014/main" id="{0886AC14-A167-824F-9B5F-D7955BFA08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0483" name="Title 4">
            <a:extLst>
              <a:ext uri="{FF2B5EF4-FFF2-40B4-BE49-F238E27FC236}">
                <a16:creationId xmlns:a16="http://schemas.microsoft.com/office/drawing/2014/main" id="{C4820A8E-8A71-2843-8CB6-8F3EC811CE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381000"/>
            <a:ext cx="7772400" cy="609600"/>
          </a:xfrm>
        </p:spPr>
        <p:txBody>
          <a:bodyPr/>
          <a:lstStyle/>
          <a:p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hai trovato?</a:t>
            </a:r>
          </a:p>
        </p:txBody>
      </p:sp>
      <p:sp>
        <p:nvSpPr>
          <p:cNvPr id="20484" name="Slide Number Placeholder 5">
            <a:extLst>
              <a:ext uri="{FF2B5EF4-FFF2-40B4-BE49-F238E27FC236}">
                <a16:creationId xmlns:a16="http://schemas.microsoft.com/office/drawing/2014/main" id="{3603A17D-A99C-2841-94DD-594C845DDC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3A1E117-9176-8D41-A78C-AA7BD1BA3A89}" type="slidenum">
              <a:rPr lang="it-IT" altLang="it-IT" sz="1400"/>
              <a:pPr eaLnBrk="1" hangingPunct="1"/>
              <a:t>13</a:t>
            </a:fld>
            <a:endParaRPr lang="it-IT" altLang="it-IT" sz="1400"/>
          </a:p>
        </p:txBody>
      </p:sp>
      <p:sp>
        <p:nvSpPr>
          <p:cNvPr id="20485" name="TextBox 6">
            <a:extLst>
              <a:ext uri="{FF2B5EF4-FFF2-40B4-BE49-F238E27FC236}">
                <a16:creationId xmlns:a16="http://schemas.microsoft.com/office/drawing/2014/main" id="{B46C3549-345E-DD42-8C84-0020BA7D1BC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3400" y="1447800"/>
            <a:ext cx="8001000" cy="354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Tx/>
              <a:buAutoNum type="arabicPeriod"/>
            </a:pPr>
            <a:r>
              <a:rPr lang="it-IT" altLang="it-IT" sz="2800" b="1" dirty="0"/>
              <a:t>La funzione esponenziale </a:t>
            </a:r>
            <a:r>
              <a:rPr lang="it-IT" altLang="it-IT" sz="2800" b="1" i="1" dirty="0">
                <a:solidFill>
                  <a:srgbClr val="FF0000"/>
                </a:solidFill>
              </a:rPr>
              <a:t>y = </a:t>
            </a:r>
            <a:r>
              <a:rPr lang="it-IT" altLang="it-IT" sz="2800" b="1" i="1" dirty="0" err="1">
                <a:solidFill>
                  <a:srgbClr val="FF0000"/>
                </a:solidFill>
              </a:rPr>
              <a:t>b</a:t>
            </a:r>
            <a:r>
              <a:rPr lang="it-IT" altLang="it-IT" sz="2800" b="1" i="1" baseline="30000" dirty="0" err="1">
                <a:solidFill>
                  <a:srgbClr val="FF0000"/>
                </a:solidFill>
              </a:rPr>
              <a:t>x</a:t>
            </a:r>
            <a:r>
              <a:rPr lang="it-IT" altLang="it-IT" sz="2800" b="1" i="1" dirty="0">
                <a:solidFill>
                  <a:srgbClr val="FF0000"/>
                </a:solidFill>
              </a:rPr>
              <a:t> </a:t>
            </a:r>
            <a:r>
              <a:rPr lang="it-IT" altLang="it-IT" sz="2800" b="1" dirty="0"/>
              <a:t>richiede di calcolare le potenze con esponente intero, razionale e irrazionale.</a:t>
            </a:r>
          </a:p>
          <a:p>
            <a:pPr eaLnBrk="1" hangingPunct="1">
              <a:buFontTx/>
              <a:buAutoNum type="arabicPeriod"/>
            </a:pPr>
            <a:r>
              <a:rPr lang="it-IT" altLang="it-IT" sz="2800" b="1" dirty="0"/>
              <a:t>La funzione esponenziale </a:t>
            </a:r>
            <a:r>
              <a:rPr lang="it-IT" altLang="it-IT" sz="2800" b="1" i="1" dirty="0">
                <a:solidFill>
                  <a:srgbClr val="FF0000"/>
                </a:solidFill>
              </a:rPr>
              <a:t>y = </a:t>
            </a:r>
            <a:r>
              <a:rPr lang="it-IT" altLang="it-IT" sz="2800" b="1" i="1" dirty="0" err="1">
                <a:solidFill>
                  <a:srgbClr val="FF0000"/>
                </a:solidFill>
              </a:rPr>
              <a:t>b</a:t>
            </a:r>
            <a:r>
              <a:rPr lang="it-IT" altLang="it-IT" sz="2800" b="1" i="1" baseline="30000" dirty="0" err="1">
                <a:solidFill>
                  <a:srgbClr val="FF0000"/>
                </a:solidFill>
              </a:rPr>
              <a:t>x</a:t>
            </a:r>
            <a:r>
              <a:rPr lang="it-IT" altLang="it-IT" sz="2800" b="1" i="1" dirty="0">
                <a:solidFill>
                  <a:srgbClr val="FF0000"/>
                </a:solidFill>
              </a:rPr>
              <a:t> </a:t>
            </a:r>
            <a:r>
              <a:rPr lang="it-IT" altLang="it-IT" sz="2800" b="1" dirty="0"/>
              <a:t>ha un particolare andamento che dipende anche dalla scelta della base </a:t>
            </a:r>
            <a:r>
              <a:rPr lang="it-IT" altLang="it-IT" sz="2800" b="1" i="1" dirty="0">
                <a:solidFill>
                  <a:srgbClr val="FF0000"/>
                </a:solidFill>
              </a:rPr>
              <a:t>b</a:t>
            </a:r>
            <a:r>
              <a:rPr lang="it-IT" altLang="it-IT" sz="2800" b="1" dirty="0"/>
              <a:t>.</a:t>
            </a:r>
          </a:p>
          <a:p>
            <a:pPr eaLnBrk="1" hangingPunct="1">
              <a:buFontTx/>
              <a:buAutoNum type="arabicPeriod"/>
            </a:pPr>
            <a:r>
              <a:rPr lang="it-IT" altLang="it-IT" sz="2800" b="1" dirty="0"/>
              <a:t>La scelta della base </a:t>
            </a:r>
            <a:r>
              <a:rPr lang="it-IT" altLang="it-IT" sz="2800" b="1" i="1" dirty="0">
                <a:solidFill>
                  <a:srgbClr val="FF0000"/>
                </a:solidFill>
              </a:rPr>
              <a:t>b</a:t>
            </a:r>
            <a:r>
              <a:rPr lang="it-IT" altLang="it-IT" sz="2800" b="1" dirty="0"/>
              <a:t> richiede alcune avvertenze.</a:t>
            </a:r>
          </a:p>
        </p:txBody>
      </p:sp>
    </p:spTree>
    <p:extLst>
      <p:ext uri="{BB962C8B-B14F-4D97-AF65-F5344CB8AC3E}">
        <p14:creationId xmlns:p14="http://schemas.microsoft.com/office/powerpoint/2010/main" val="42817085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Footer Placeholder 4">
            <a:extLst>
              <a:ext uri="{FF2B5EF4-FFF2-40B4-BE49-F238E27FC236}">
                <a16:creationId xmlns:a16="http://schemas.microsoft.com/office/drawing/2014/main" id="{1BA34689-F2C1-774E-8BF6-736EAD8B35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1507" name="Slide Number Placeholder 6">
            <a:extLst>
              <a:ext uri="{FF2B5EF4-FFF2-40B4-BE49-F238E27FC236}">
                <a16:creationId xmlns:a16="http://schemas.microsoft.com/office/drawing/2014/main" id="{D1A7619C-375C-7448-9924-4524ABA8F6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B73D514B-F3E1-2E43-978C-FD0EAA437C6B}" type="slidenum">
              <a:rPr lang="it-IT" altLang="it-IT" sz="1400"/>
              <a:pPr eaLnBrk="1" hangingPunct="1"/>
              <a:t>14</a:t>
            </a:fld>
            <a:endParaRPr lang="it-IT" altLang="it-IT" sz="140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E846F4A-CC08-DA45-A8F8-3DBF4E1A2E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275" y="547701"/>
            <a:ext cx="8619290" cy="5674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0868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61E3D529-0857-8645-9CAD-A4E401504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3556" name="Title 5">
            <a:extLst>
              <a:ext uri="{FF2B5EF4-FFF2-40B4-BE49-F238E27FC236}">
                <a16:creationId xmlns:a16="http://schemas.microsoft.com/office/drawing/2014/main" id="{3BC2A23E-AAF8-9F40-81DC-145D913A7E3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19100" y="334376"/>
            <a:ext cx="8229600" cy="914400"/>
          </a:xfrm>
        </p:spPr>
        <p:txBody>
          <a:bodyPr/>
          <a:lstStyle/>
          <a:p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Attenzione alla base </a:t>
            </a:r>
            <a:r>
              <a:rPr lang="it-IT" altLang="it-IT" sz="36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</a:t>
            </a:r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della funzione esponenziale y = </a:t>
            </a:r>
            <a:r>
              <a:rPr lang="it-IT" altLang="it-IT" sz="36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</a:t>
            </a:r>
            <a:r>
              <a:rPr lang="it-IT" altLang="it-IT" sz="3600" b="1" baseline="30000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x</a:t>
            </a:r>
            <a:endParaRPr lang="it-IT" altLang="it-IT" sz="3600" b="1" baseline="30000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3557" name="Slide Number Placeholder 9">
            <a:extLst>
              <a:ext uri="{FF2B5EF4-FFF2-40B4-BE49-F238E27FC236}">
                <a16:creationId xmlns:a16="http://schemas.microsoft.com/office/drawing/2014/main" id="{C6EA3047-BE04-DF4A-8471-43A1C1FA6A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EBC6EDE7-E6DD-5F4F-8236-BFAABE4A44B1}" type="slidenum">
              <a:rPr lang="it-IT" altLang="it-IT" sz="1400"/>
              <a:pPr eaLnBrk="1" hangingPunct="1"/>
              <a:t>15</a:t>
            </a:fld>
            <a:endParaRPr lang="it-IT" altLang="it-IT" sz="1400"/>
          </a:p>
        </p:txBody>
      </p:sp>
      <p:sp>
        <p:nvSpPr>
          <p:cNvPr id="23558" name="TextBox 10">
            <a:extLst>
              <a:ext uri="{FF2B5EF4-FFF2-40B4-BE49-F238E27FC236}">
                <a16:creationId xmlns:a16="http://schemas.microsoft.com/office/drawing/2014/main" id="{F7AD4F09-C91A-3140-9FFC-9A686D870D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1752600"/>
            <a:ext cx="7543800" cy="1016000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</a:rPr>
              <a:t>No </a:t>
            </a:r>
            <a:r>
              <a:rPr lang="it-IT" altLang="it-IT" sz="3200" b="1" i="1" dirty="0">
                <a:solidFill>
                  <a:srgbClr val="FF0000"/>
                </a:solidFill>
              </a:rPr>
              <a:t>b = 0</a:t>
            </a:r>
            <a:endParaRPr lang="it-IT" altLang="it-IT" sz="3200" b="1" dirty="0">
              <a:solidFill>
                <a:srgbClr val="003300"/>
              </a:solidFill>
            </a:endParaRPr>
          </a:p>
          <a:p>
            <a:pPr algn="ctr" eaLnBrk="1" hangingPunct="1"/>
            <a:r>
              <a:rPr lang="it-IT" altLang="it-IT" sz="2800" b="1" dirty="0">
                <a:solidFill>
                  <a:srgbClr val="003300"/>
                </a:solidFill>
              </a:rPr>
              <a:t> perché non si può calcolare 0</a:t>
            </a:r>
            <a:r>
              <a:rPr lang="it-IT" altLang="it-IT" sz="2800" b="1" baseline="30000" dirty="0">
                <a:solidFill>
                  <a:srgbClr val="003300"/>
                </a:solidFill>
              </a:rPr>
              <a:t>0</a:t>
            </a:r>
            <a:r>
              <a:rPr lang="it-IT" altLang="it-IT" sz="2800" b="1" dirty="0">
                <a:solidFill>
                  <a:srgbClr val="003300"/>
                </a:solidFill>
              </a:rPr>
              <a:t>, 0</a:t>
            </a:r>
            <a:r>
              <a:rPr lang="it-IT" altLang="it-IT" sz="2800" b="1" baseline="30000" dirty="0">
                <a:solidFill>
                  <a:srgbClr val="003300"/>
                </a:solidFill>
              </a:rPr>
              <a:t>-1</a:t>
            </a:r>
            <a:r>
              <a:rPr lang="it-IT" altLang="it-IT" sz="2800" b="1" dirty="0">
                <a:solidFill>
                  <a:srgbClr val="003300"/>
                </a:solidFill>
              </a:rPr>
              <a:t>, …</a:t>
            </a:r>
          </a:p>
        </p:txBody>
      </p:sp>
      <p:sp>
        <p:nvSpPr>
          <p:cNvPr id="23560" name="Rectangle 13">
            <a:extLst>
              <a:ext uri="{FF2B5EF4-FFF2-40B4-BE49-F238E27FC236}">
                <a16:creationId xmlns:a16="http://schemas.microsoft.com/office/drawing/2014/main" id="{F7348C6E-15D0-3D47-8EF9-85816AD4E0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62000" y="3276600"/>
            <a:ext cx="7848600" cy="2554545"/>
          </a:xfrm>
          <a:prstGeom prst="rect">
            <a:avLst/>
          </a:prstGeom>
          <a:solidFill>
            <a:srgbClr val="FFFFCC"/>
          </a:solidFill>
          <a:ln w="2540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3200" b="1" dirty="0">
                <a:solidFill>
                  <a:srgbClr val="FF0000"/>
                </a:solidFill>
              </a:rPr>
              <a:t>No </a:t>
            </a:r>
            <a:r>
              <a:rPr lang="it-IT" altLang="it-IT" sz="3200" b="1" i="1" dirty="0">
                <a:solidFill>
                  <a:srgbClr val="FF0000"/>
                </a:solidFill>
              </a:rPr>
              <a:t>b &lt; 0</a:t>
            </a:r>
          </a:p>
          <a:p>
            <a:pPr algn="ctr" eaLnBrk="1" hangingPunct="1"/>
            <a:r>
              <a:rPr lang="it-IT" altLang="it-IT" sz="3200" b="1" dirty="0"/>
              <a:t>perché non si può calcolare</a:t>
            </a:r>
          </a:p>
          <a:p>
            <a:pPr algn="ctr" eaLnBrk="1" hangingPunct="1"/>
            <a:br>
              <a:rPr lang="it-IT" altLang="it-IT" sz="3200" b="1" dirty="0"/>
            </a:br>
            <a:r>
              <a:rPr lang="it-IT" altLang="it-IT" sz="3200" b="1" dirty="0"/>
              <a:t> </a:t>
            </a:r>
          </a:p>
          <a:p>
            <a:pPr algn="ctr" eaLnBrk="1" hangingPunct="1"/>
            <a:endParaRPr lang="it-IT" altLang="it-IT" sz="3200" b="1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60270A67-B657-CC49-B27C-0650E463E8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79712" y="4402552"/>
            <a:ext cx="5704984" cy="1262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786608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Footer Placeholder 4">
            <a:extLst>
              <a:ext uri="{FF2B5EF4-FFF2-40B4-BE49-F238E27FC236}">
                <a16:creationId xmlns:a16="http://schemas.microsoft.com/office/drawing/2014/main" id="{9B81FF50-8C46-5F44-A9E0-21FD830F7A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2531" name="Title 5">
            <a:extLst>
              <a:ext uri="{FF2B5EF4-FFF2-40B4-BE49-F238E27FC236}">
                <a16:creationId xmlns:a16="http://schemas.microsoft.com/office/drawing/2014/main" id="{59C0A795-00FB-C54C-BCC4-5A977255E96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600" y="269082"/>
            <a:ext cx="8229600" cy="457200"/>
          </a:xfrm>
        </p:spPr>
        <p:txBody>
          <a:bodyPr/>
          <a:lstStyle/>
          <a:p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Grafici della funzione esponenziale</a:t>
            </a:r>
          </a:p>
        </p:txBody>
      </p:sp>
      <p:sp>
        <p:nvSpPr>
          <p:cNvPr id="22532" name="Slide Number Placeholder 9">
            <a:extLst>
              <a:ext uri="{FF2B5EF4-FFF2-40B4-BE49-F238E27FC236}">
                <a16:creationId xmlns:a16="http://schemas.microsoft.com/office/drawing/2014/main" id="{1FA94046-4153-CF48-8610-0E3CEFFEAC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26B018EE-40C6-2D46-9AFA-2C0C8DEE58F3}" type="slidenum">
              <a:rPr lang="it-IT" altLang="it-IT" sz="1400"/>
              <a:pPr eaLnBrk="1" hangingPunct="1"/>
              <a:t>16</a:t>
            </a:fld>
            <a:endParaRPr lang="it-IT" altLang="it-IT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F67AF3-74B9-5846-B4C8-736C94867307}"/>
              </a:ext>
            </a:extLst>
          </p:cNvPr>
          <p:cNvSpPr txBox="1"/>
          <p:nvPr/>
        </p:nvSpPr>
        <p:spPr>
          <a:xfrm>
            <a:off x="3924300" y="674695"/>
            <a:ext cx="136778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FF0000"/>
                </a:solidFill>
              </a:rPr>
              <a:t>y = </a:t>
            </a:r>
            <a:r>
              <a:rPr lang="it-IT" altLang="it-IT" sz="3200" b="1" dirty="0" err="1">
                <a:solidFill>
                  <a:srgbClr val="FF0000"/>
                </a:solidFill>
              </a:rPr>
              <a:t>b</a:t>
            </a:r>
            <a:r>
              <a:rPr lang="it-IT" altLang="it-IT" sz="3200" b="1" baseline="30000" dirty="0" err="1">
                <a:solidFill>
                  <a:srgbClr val="FF0000"/>
                </a:solidFill>
              </a:rPr>
              <a:t>x</a:t>
            </a:r>
            <a:r>
              <a:rPr lang="it-IT" altLang="it-IT" sz="3200" b="1" dirty="0">
                <a:solidFill>
                  <a:srgbClr val="FF0000"/>
                </a:solidFill>
              </a:rPr>
              <a:t> </a:t>
            </a:r>
          </a:p>
        </p:txBody>
      </p:sp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E9B3A552-8D1C-E248-8F41-CA83891E6310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23950892"/>
              </p:ext>
            </p:extLst>
          </p:nvPr>
        </p:nvGraphicFramePr>
        <p:xfrm>
          <a:off x="914400" y="1295400"/>
          <a:ext cx="7620000" cy="3581612"/>
        </p:xfrm>
        <a:graphic>
          <a:graphicData uri="http://schemas.openxmlformats.org/drawingml/2006/table">
            <a:tbl>
              <a:tblPr/>
              <a:tblGrid>
                <a:gridCol w="3848100">
                  <a:extLst>
                    <a:ext uri="{9D8B030D-6E8A-4147-A177-3AD203B41FA5}">
                      <a16:colId xmlns:a16="http://schemas.microsoft.com/office/drawing/2014/main" val="1767051407"/>
                    </a:ext>
                  </a:extLst>
                </a:gridCol>
                <a:gridCol w="3771900">
                  <a:extLst>
                    <a:ext uri="{9D8B030D-6E8A-4147-A177-3AD203B41FA5}">
                      <a16:colId xmlns:a16="http://schemas.microsoft.com/office/drawing/2014/main" val="3782508589"/>
                    </a:ext>
                  </a:extLst>
                </a:gridCol>
              </a:tblGrid>
              <a:tr h="49639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 &gt;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400" b="1" i="1" u="none" strike="noStrike" cap="none" normalizeH="0" baseline="0">
                          <a:ln>
                            <a:noFill/>
                          </a:ln>
                          <a:solidFill>
                            <a:srgbClr val="0054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 &lt; b &lt; 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4119103409"/>
                  </a:ext>
                </a:extLst>
              </a:tr>
              <a:tr h="3085219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it-IT" altLang="it-IT" sz="18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panose="020B0604020202020204" pitchFamily="34" charset="0"/>
                        <a:ea typeface="ＭＳ Ｐゴシック" panose="020B0600070205080204" pitchFamily="34" charset="-128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45809495"/>
                  </a:ext>
                </a:extLst>
              </a:tr>
            </a:tbl>
          </a:graphicData>
        </a:graphic>
      </p:graphicFrame>
      <p:pic>
        <p:nvPicPr>
          <p:cNvPr id="22545" name="Picture 8">
            <a:extLst>
              <a:ext uri="{FF2B5EF4-FFF2-40B4-BE49-F238E27FC236}">
                <a16:creationId xmlns:a16="http://schemas.microsoft.com/office/drawing/2014/main" id="{EAE9D913-8E94-734E-8341-AC2AEC346A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138" y="1881982"/>
            <a:ext cx="3565408" cy="2824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546" name="Picture 9">
            <a:extLst>
              <a:ext uri="{FF2B5EF4-FFF2-40B4-BE49-F238E27FC236}">
                <a16:creationId xmlns:a16="http://schemas.microsoft.com/office/drawing/2014/main" id="{30C399F1-13B4-A84A-886B-C7273C5049E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30145" y="1922135"/>
            <a:ext cx="3558279" cy="28189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48" name="TextBox 14">
            <a:extLst>
              <a:ext uri="{FF2B5EF4-FFF2-40B4-BE49-F238E27FC236}">
                <a16:creationId xmlns:a16="http://schemas.microsoft.com/office/drawing/2014/main" id="{965D6CBA-D656-EE47-BB0F-24A813E20C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0200" y="5071735"/>
            <a:ext cx="596185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Tutte le curve passano per </a:t>
            </a:r>
            <a:r>
              <a:rPr lang="it-IT" altLang="it-IT" sz="2800" b="1" dirty="0">
                <a:solidFill>
                  <a:srgbClr val="FF0000"/>
                </a:solidFill>
              </a:rPr>
              <a:t>A(0; 1)</a:t>
            </a:r>
          </a:p>
        </p:txBody>
      </p:sp>
    </p:spTree>
    <p:extLst>
      <p:ext uri="{BB962C8B-B14F-4D97-AF65-F5344CB8AC3E}">
        <p14:creationId xmlns:p14="http://schemas.microsoft.com/office/powerpoint/2010/main" val="41632934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E872F8C7-9860-1B40-BF62-D1B25B9500E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82123" y="1011784"/>
            <a:ext cx="8363272" cy="990600"/>
          </a:xfrm>
        </p:spPr>
        <p:txBody>
          <a:bodyPr/>
          <a:lstStyle/>
          <a:p>
            <a:pPr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Due fenomeni naturali da osservare con ‘occhio matematico’</a:t>
            </a:r>
          </a:p>
        </p:txBody>
      </p:sp>
      <p:sp>
        <p:nvSpPr>
          <p:cNvPr id="19459" name="Footer Placeholder 4">
            <a:extLst>
              <a:ext uri="{FF2B5EF4-FFF2-40B4-BE49-F238E27FC236}">
                <a16:creationId xmlns:a16="http://schemas.microsoft.com/office/drawing/2014/main" id="{803B30ED-55E8-2542-86EE-EF8049CFB9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18436" name="TextBox 3">
            <a:extLst>
              <a:ext uri="{FF2B5EF4-FFF2-40B4-BE49-F238E27FC236}">
                <a16:creationId xmlns:a16="http://schemas.microsoft.com/office/drawing/2014/main" id="{E3A951C4-EB6A-0348-872F-8CE8B93068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338" y="3068960"/>
            <a:ext cx="8077200" cy="12311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la riproduzione dei batteri per scissione;</a:t>
            </a:r>
          </a:p>
          <a:p>
            <a:pPr eaLnBrk="1" hangingPunct="1"/>
            <a:br>
              <a:rPr lang="it-IT" altLang="it-IT" sz="1000" b="1" dirty="0">
                <a:latin typeface="Arial Narrow" panose="020B0604020202020204" pitchFamily="34" charset="0"/>
                <a:cs typeface="Arial Narrow" panose="020B0604020202020204" pitchFamily="34" charset="0"/>
              </a:rPr>
            </a:br>
            <a:r>
              <a:rPr lang="it-IT" altLang="it-IT" sz="3200" b="1" dirty="0">
                <a:latin typeface="Arial Narrow" panose="020B0604020202020204" pitchFamily="34" charset="0"/>
                <a:cs typeface="Arial Narrow" panose="020B0604020202020204" pitchFamily="34" charset="0"/>
              </a:rPr>
              <a:t>- il decadimento radioattivo del radiocarbonio.</a:t>
            </a:r>
          </a:p>
        </p:txBody>
      </p:sp>
      <p:sp>
        <p:nvSpPr>
          <p:cNvPr id="19461" name="Slide Number Placeholder 4">
            <a:extLst>
              <a:ext uri="{FF2B5EF4-FFF2-40B4-BE49-F238E27FC236}">
                <a16:creationId xmlns:a16="http://schemas.microsoft.com/office/drawing/2014/main" id="{9C150847-8F3C-E54D-B9A7-355B87D47C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F20CF9EC-DB9F-7143-9C16-1E073D361B53}" type="slidenum">
              <a:rPr lang="it-IT" altLang="it-IT" sz="1400"/>
              <a:pPr eaLnBrk="1" hangingPunct="1"/>
              <a:t>2</a:t>
            </a:fld>
            <a:endParaRPr lang="it-IT" altLang="it-IT" sz="140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CF7D22A9-D63B-624E-9DB6-085F7847541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1245095" y="-243408"/>
            <a:ext cx="6635080" cy="990600"/>
          </a:xfrm>
        </p:spPr>
        <p:txBody>
          <a:bodyPr/>
          <a:lstStyle/>
          <a:p>
            <a:pPr algn="l" eaLnBrk="1" hangingPunct="1"/>
            <a:r>
              <a:rPr lang="it-IT" altLang="it-IT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 riproduzione dei batteri</a:t>
            </a:r>
          </a:p>
        </p:txBody>
      </p:sp>
      <p:sp>
        <p:nvSpPr>
          <p:cNvPr id="20483" name="Footer Placeholder 4">
            <a:extLst>
              <a:ext uri="{FF2B5EF4-FFF2-40B4-BE49-F238E27FC236}">
                <a16:creationId xmlns:a16="http://schemas.microsoft.com/office/drawing/2014/main" id="{D1EC1E57-1217-CB4A-ACC1-A71880D526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08401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  <a:endParaRPr lang="it-IT" altLang="it-IT" sz="1200" i="1" dirty="0"/>
          </a:p>
        </p:txBody>
      </p:sp>
      <p:sp>
        <p:nvSpPr>
          <p:cNvPr id="20484" name="Slide Number Placeholder 4">
            <a:extLst>
              <a:ext uri="{FF2B5EF4-FFF2-40B4-BE49-F238E27FC236}">
                <a16:creationId xmlns:a16="http://schemas.microsoft.com/office/drawing/2014/main" id="{8970C2E0-B136-BB4C-B9AB-1DEF78859E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C1D61A4A-89DD-B343-938E-8D04115B50DD}" type="slidenum">
              <a:rPr lang="it-IT" altLang="it-IT" sz="1400"/>
              <a:pPr eaLnBrk="1" hangingPunct="1"/>
              <a:t>3</a:t>
            </a:fld>
            <a:endParaRPr lang="it-IT" altLang="it-IT" sz="140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81C179-5C4C-7C4E-8FB6-596CC3D845B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2399" y="5129256"/>
            <a:ext cx="8820472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/>
              <a:t>Per riprodursi un batterio si scinde ripetutamente  in due, come mostra il video.</a:t>
            </a:r>
          </a:p>
        </p:txBody>
      </p:sp>
      <p:pic>
        <p:nvPicPr>
          <p:cNvPr id="3" name="EspA1Video1.mp4">
            <a:hlinkClick r:id="" action="ppaction://media"/>
            <a:extLst>
              <a:ext uri="{FF2B5EF4-FFF2-40B4-BE49-F238E27FC236}">
                <a16:creationId xmlns:a16="http://schemas.microsoft.com/office/drawing/2014/main" id="{11DB0C8F-C171-5241-9069-2C1448FF992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14400" y="544256"/>
            <a:ext cx="8162056" cy="4591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09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942548C-E55F-534F-A443-BBE6F4191A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230520"/>
            <a:ext cx="8382000" cy="6096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decadimento radioattivo del Carbonio14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FE539FD5-6F50-D647-9F8D-4D848531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dirty="0"/>
              <a:t>Daniela Valenti, 2020</a:t>
            </a:r>
          </a:p>
        </p:txBody>
      </p:sp>
      <p:sp>
        <p:nvSpPr>
          <p:cNvPr id="21508" name="Slide Number Placeholder 4">
            <a:extLst>
              <a:ext uri="{FF2B5EF4-FFF2-40B4-BE49-F238E27FC236}">
                <a16:creationId xmlns:a16="http://schemas.microsoft.com/office/drawing/2014/main" id="{6EBB844C-23B6-7E49-988D-3DEC2EC8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47DFFF-8D58-2E46-A73B-BEC72C9212F5}" type="slidenum">
              <a:rPr lang="it-IT" altLang="it-IT" sz="1400"/>
              <a:pPr eaLnBrk="1" hangingPunct="1"/>
              <a:t>4</a:t>
            </a:fld>
            <a:endParaRPr lang="it-IT" altLang="it-IT" sz="140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3402157-EBC4-D24B-AAB9-51FD883781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7200" y="2852936"/>
            <a:ext cx="8507288" cy="2831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 err="1"/>
              <a:t>ll</a:t>
            </a:r>
            <a:r>
              <a:rPr lang="it-IT" altLang="it-IT" b="1" dirty="0"/>
              <a:t> </a:t>
            </a:r>
            <a:r>
              <a:rPr lang="it-IT" altLang="it-IT" b="1" dirty="0">
                <a:hlinkClick r:id="rId2"/>
              </a:rPr>
              <a:t>carbonio 14</a:t>
            </a:r>
            <a:r>
              <a:rPr lang="it-IT" altLang="it-IT" b="1" dirty="0"/>
              <a:t> (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C ) è un isotopo radioattivo del carbonio che si trova in natura.</a:t>
            </a:r>
          </a:p>
          <a:p>
            <a:pPr eaLnBrk="1" hangingPunct="1"/>
            <a:r>
              <a:rPr lang="it-IT" altLang="it-IT" b="1" dirty="0"/>
              <a:t>Il 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C decade gradualmente trasformandosi in azoto (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N). </a:t>
            </a:r>
          </a:p>
          <a:p>
            <a:pPr eaLnBrk="1" hangingPunct="1"/>
            <a:r>
              <a:rPr lang="it-IT" altLang="it-IT" b="1" dirty="0"/>
              <a:t>Metà degli atomi di 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C si trasformano in </a:t>
            </a:r>
            <a:r>
              <a:rPr lang="it-IT" altLang="it-IT" b="1" baseline="30000" dirty="0"/>
              <a:t>14</a:t>
            </a:r>
            <a:r>
              <a:rPr lang="it-IT" altLang="it-IT" b="1" dirty="0"/>
              <a:t>N in circa 6000 anni (</a:t>
            </a:r>
            <a:r>
              <a:rPr lang="it-IT" altLang="it-IT" b="1" i="1" dirty="0"/>
              <a:t>tempo di dimezzamento).</a:t>
            </a:r>
            <a:endParaRPr lang="it-IT" altLang="it-IT" b="1" dirty="0"/>
          </a:p>
          <a:p>
            <a:pPr eaLnBrk="1" hangingPunct="1"/>
            <a:endParaRPr lang="it-IT" altLang="it-IT" sz="1000" b="1" dirty="0"/>
          </a:p>
          <a:p>
            <a:pPr eaLnBrk="1" hangingPunct="1"/>
            <a:r>
              <a:rPr lang="it-IT" altLang="it-IT" b="1" dirty="0"/>
              <a:t>Ecco il video di una simulazione che visualizza questo processo.</a:t>
            </a:r>
            <a:endParaRPr lang="it-IT" altLang="it-IT" sz="1800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396A9F64-7B0B-534D-B60C-F1866D85821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1720" y="1052736"/>
            <a:ext cx="3971919" cy="158417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D942548C-E55F-534F-A443-BBE6F4191A09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7200" y="44624"/>
            <a:ext cx="8382000" cy="6096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Il decadimento radioattivo del Carbonio14</a:t>
            </a:r>
          </a:p>
        </p:txBody>
      </p:sp>
      <p:sp>
        <p:nvSpPr>
          <p:cNvPr id="21507" name="Footer Placeholder 4">
            <a:extLst>
              <a:ext uri="{FF2B5EF4-FFF2-40B4-BE49-F238E27FC236}">
                <a16:creationId xmlns:a16="http://schemas.microsoft.com/office/drawing/2014/main" id="{FE539FD5-6F50-D647-9F8D-4D84853189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318969"/>
            <a:ext cx="1979712" cy="402506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21508" name="Slide Number Placeholder 4">
            <a:extLst>
              <a:ext uri="{FF2B5EF4-FFF2-40B4-BE49-F238E27FC236}">
                <a16:creationId xmlns:a16="http://schemas.microsoft.com/office/drawing/2014/main" id="{6EBB844C-23B6-7E49-988D-3DEC2EC819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8647DFFF-8D58-2E46-A73B-BEC72C9212F5}" type="slidenum">
              <a:rPr lang="it-IT" altLang="it-IT" sz="1400"/>
              <a:pPr eaLnBrk="1" hangingPunct="1"/>
              <a:t>5</a:t>
            </a:fld>
            <a:endParaRPr lang="it-IT" altLang="it-IT" sz="1400"/>
          </a:p>
        </p:txBody>
      </p:sp>
      <p:pic>
        <p:nvPicPr>
          <p:cNvPr id="3" name="EspA1Video2.mp4">
            <a:hlinkClick r:id="" action="ppaction://media"/>
            <a:extLst>
              <a:ext uri="{FF2B5EF4-FFF2-40B4-BE49-F238E27FC236}">
                <a16:creationId xmlns:a16="http://schemas.microsoft.com/office/drawing/2014/main" id="{F894EBAA-F0CB-8C4D-BF48-6E15A7950D5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080" y="692696"/>
            <a:ext cx="7740352" cy="53658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38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44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CD49A1DD-CE83-F44C-8106-0881242BD688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8350696" cy="914400"/>
          </a:xfrm>
        </p:spPr>
        <p:txBody>
          <a:bodyPr/>
          <a:lstStyle/>
          <a:p>
            <a:pPr marL="2244725" indent="-22447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Attività 1. Dalla realtà alla legge esponenziale</a:t>
            </a:r>
          </a:p>
        </p:txBody>
      </p:sp>
      <p:sp>
        <p:nvSpPr>
          <p:cNvPr id="22531" name="Footer Placeholder 4">
            <a:extLst>
              <a:ext uri="{FF2B5EF4-FFF2-40B4-BE49-F238E27FC236}">
                <a16:creationId xmlns:a16="http://schemas.microsoft.com/office/drawing/2014/main" id="{C27DCFA5-5597-2C4F-B198-7C577D69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411820"/>
            <a:ext cx="1683296" cy="348952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 dirty="0"/>
              <a:t>Daniela Valenti, 2020</a:t>
            </a:r>
          </a:p>
        </p:txBody>
      </p:sp>
      <p:sp>
        <p:nvSpPr>
          <p:cNvPr id="19460" name="TextBox 3">
            <a:extLst>
              <a:ext uri="{FF2B5EF4-FFF2-40B4-BE49-F238E27FC236}">
                <a16:creationId xmlns:a16="http://schemas.microsoft.com/office/drawing/2014/main" id="{E7AB47E8-5B4D-7344-ABA6-2F95489FA68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9600" y="2293210"/>
            <a:ext cx="8077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3200" b="1" dirty="0">
                <a:solidFill>
                  <a:srgbClr val="0000FF"/>
                </a:solidFill>
                <a:latin typeface="+mn-lt"/>
              </a:rPr>
              <a:t>Completa la scheda 1 per ‘osservare con occhio matematico’ i due processi</a:t>
            </a:r>
            <a:r>
              <a:rPr lang="it-IT" altLang="it-IT" sz="2800" dirty="0">
                <a:solidFill>
                  <a:srgbClr val="0000FF"/>
                </a:solidFill>
                <a:latin typeface="+mn-lt"/>
              </a:rPr>
              <a:t>.</a:t>
            </a:r>
          </a:p>
        </p:txBody>
      </p:sp>
      <p:sp>
        <p:nvSpPr>
          <p:cNvPr id="22534" name="Slide Number Placeholder 5">
            <a:extLst>
              <a:ext uri="{FF2B5EF4-FFF2-40B4-BE49-F238E27FC236}">
                <a16:creationId xmlns:a16="http://schemas.microsoft.com/office/drawing/2014/main" id="{7A2097CC-024B-8A45-B0DB-1C36093818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B7341CB-A2A6-6B4B-8196-AD33A8ABC52E}" type="slidenum">
              <a:rPr lang="it-IT" altLang="it-IT" sz="1400"/>
              <a:pPr eaLnBrk="1" hangingPunct="1"/>
              <a:t>6</a:t>
            </a:fld>
            <a:endParaRPr lang="it-IT" altLang="it-IT" sz="14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A7420E23-CE10-BF47-915E-38DFB1249FB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685800" y="609600"/>
            <a:ext cx="8153400" cy="914400"/>
          </a:xfrm>
        </p:spPr>
        <p:txBody>
          <a:bodyPr/>
          <a:lstStyle/>
          <a:p>
            <a:pPr marL="1978025" indent="-1978025" algn="l" eaLnBrk="1" hangingPunct="1"/>
            <a:r>
              <a:rPr lang="it-IT" altLang="it-IT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Che cosa hai trovato?</a:t>
            </a:r>
          </a:p>
        </p:txBody>
      </p:sp>
      <p:sp>
        <p:nvSpPr>
          <p:cNvPr id="23555" name="Footer Placeholder 4">
            <a:extLst>
              <a:ext uri="{FF2B5EF4-FFF2-40B4-BE49-F238E27FC236}">
                <a16:creationId xmlns:a16="http://schemas.microsoft.com/office/drawing/2014/main" id="{CEB963C3-51B1-4E4C-B176-A84BDF472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52400" y="624840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200" i="1"/>
              <a:t>Daniela Valenti, 2020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510D2B27-CE47-4A45-8A18-3FC672BFE5BF}"/>
              </a:ext>
            </a:extLst>
          </p:cNvPr>
          <p:cNvSpPr txBox="1"/>
          <p:nvPr/>
        </p:nvSpPr>
        <p:spPr>
          <a:xfrm>
            <a:off x="609600" y="2039937"/>
            <a:ext cx="8077200" cy="1815882"/>
          </a:xfrm>
          <a:prstGeom prst="rect">
            <a:avLst/>
          </a:prstGeom>
          <a:noFill/>
        </p:spPr>
        <p:txBody>
          <a:bodyPr>
            <a:spAutoFit/>
          </a:bodyPr>
          <a:lstStyle>
            <a:lvl1pPr marL="514350" indent="-514350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buFont typeface="+mj-lt"/>
              <a:buAutoNum type="arabicPeriod"/>
            </a:pPr>
            <a:r>
              <a:rPr lang="it-IT" altLang="it-IT" sz="2800" b="1" dirty="0">
                <a:solidFill>
                  <a:srgbClr val="0000FF"/>
                </a:solidFill>
                <a:cs typeface="Arial" panose="020B0604020202020204" pitchFamily="34" charset="0"/>
              </a:rPr>
              <a:t>Una legge matematica che regola la riproduzione dei batteri per scissione.  </a:t>
            </a:r>
          </a:p>
          <a:p>
            <a:pPr eaLnBrk="1" hangingPunct="1">
              <a:buFont typeface="+mj-lt"/>
              <a:buAutoNum type="arabicPeriod"/>
            </a:pPr>
            <a:r>
              <a:rPr lang="it-IT" altLang="it-IT" sz="2800" b="1" dirty="0">
                <a:solidFill>
                  <a:srgbClr val="0000FF"/>
                </a:solidFill>
                <a:cs typeface="Arial" panose="020B0604020202020204" pitchFamily="34" charset="0"/>
              </a:rPr>
              <a:t>Una legge matematica che regola il decadimento radioattivo.</a:t>
            </a:r>
          </a:p>
        </p:txBody>
      </p:sp>
      <p:sp>
        <p:nvSpPr>
          <p:cNvPr id="20485" name="TextBox 5">
            <a:extLst>
              <a:ext uri="{FF2B5EF4-FFF2-40B4-BE49-F238E27FC236}">
                <a16:creationId xmlns:a16="http://schemas.microsoft.com/office/drawing/2014/main" id="{279BDED1-15DA-294C-9722-C64BF89E01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50848" y="4371756"/>
            <a:ext cx="6933519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2800" b="1" dirty="0">
                <a:cs typeface="Arial" panose="020B0604020202020204" pitchFamily="34" charset="0"/>
              </a:rPr>
              <a:t>Rivediamo e alcune tappe significative del percorso che hai seguito</a:t>
            </a:r>
          </a:p>
        </p:txBody>
      </p:sp>
      <p:sp>
        <p:nvSpPr>
          <p:cNvPr id="23558" name="Slide Number Placeholder 5">
            <a:extLst>
              <a:ext uri="{FF2B5EF4-FFF2-40B4-BE49-F238E27FC236}">
                <a16:creationId xmlns:a16="http://schemas.microsoft.com/office/drawing/2014/main" id="{A581E741-ED4C-114D-9378-D17664C391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5AB245A1-8C65-4144-A0A7-25302700A8A8}" type="slidenum">
              <a:rPr lang="it-IT" altLang="it-IT" sz="1400"/>
              <a:pPr eaLnBrk="1" hangingPunct="1"/>
              <a:t>7</a:t>
            </a:fld>
            <a:endParaRPr lang="it-IT" altLang="it-IT" sz="14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BB44D3EB-1E2A-2441-ADD7-5B846F79EF5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152400"/>
            <a:ext cx="8229600" cy="838200"/>
          </a:xfrm>
        </p:spPr>
        <p:txBody>
          <a:bodyPr/>
          <a:lstStyle/>
          <a:p>
            <a:pPr algn="l" eaLnBrk="1" hangingPunct="1"/>
            <a:r>
              <a:rPr lang="it-IT" altLang="it-IT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1. La legge della riproduzione per scissione</a:t>
            </a:r>
          </a:p>
        </p:txBody>
      </p:sp>
      <p:sp>
        <p:nvSpPr>
          <p:cNvPr id="24579" name="Rectangle 20">
            <a:extLst>
              <a:ext uri="{FF2B5EF4-FFF2-40B4-BE49-F238E27FC236}">
                <a16:creationId xmlns:a16="http://schemas.microsoft.com/office/drawing/2014/main" id="{717D83A6-1CED-334B-84DA-A6DFE4B4C4A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it-IT" altLang="it-IT" sz="1600" b="1"/>
            </a:b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4580" name="Footer Placeholder 84">
            <a:extLst>
              <a:ext uri="{FF2B5EF4-FFF2-40B4-BE49-F238E27FC236}">
                <a16:creationId xmlns:a16="http://schemas.microsoft.com/office/drawing/2014/main" id="{29D9C0A6-814F-434A-AF84-A3D33FC7A1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2162" y="6484238"/>
            <a:ext cx="2339752" cy="36671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 dirty="0"/>
              <a:t>Daniela Valenti, 2020</a:t>
            </a:r>
          </a:p>
        </p:txBody>
      </p:sp>
      <p:sp>
        <p:nvSpPr>
          <p:cNvPr id="24581" name="Slide Number Placeholder 87">
            <a:extLst>
              <a:ext uri="{FF2B5EF4-FFF2-40B4-BE49-F238E27FC236}">
                <a16:creationId xmlns:a16="http://schemas.microsoft.com/office/drawing/2014/main" id="{0986CF5A-EEA3-6F46-94CC-FE1EAB037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492E79F4-0BFD-CD46-B8FF-265397B299EE}" type="slidenum">
              <a:rPr lang="it-IT" altLang="it-IT" sz="1400"/>
              <a:pPr eaLnBrk="1" hangingPunct="1"/>
              <a:t>8</a:t>
            </a:fld>
            <a:endParaRPr lang="it-IT" altLang="it-IT" sz="1400"/>
          </a:p>
        </p:txBody>
      </p:sp>
      <p:graphicFrame>
        <p:nvGraphicFramePr>
          <p:cNvPr id="18" name="Table 17">
            <a:extLst>
              <a:ext uri="{FF2B5EF4-FFF2-40B4-BE49-F238E27FC236}">
                <a16:creationId xmlns:a16="http://schemas.microsoft.com/office/drawing/2014/main" id="{51B22A79-79DE-1943-A8D0-A6944968B79E}"/>
              </a:ext>
            </a:extLst>
          </p:cNvPr>
          <p:cNvGraphicFramePr>
            <a:graphicFrameLocks noGrp="1"/>
          </p:cNvGraphicFramePr>
          <p:nvPr/>
        </p:nvGraphicFramePr>
        <p:xfrm>
          <a:off x="381000" y="1246188"/>
          <a:ext cx="4495800" cy="2792415"/>
        </p:xfrm>
        <a:graphic>
          <a:graphicData uri="http://schemas.openxmlformats.org/drawingml/2006/table">
            <a:tbl>
              <a:tblPr/>
              <a:tblGrid>
                <a:gridCol w="2209800">
                  <a:extLst>
                    <a:ext uri="{9D8B030D-6E8A-4147-A177-3AD203B41FA5}">
                      <a16:colId xmlns:a16="http://schemas.microsoft.com/office/drawing/2014/main" val="2768522982"/>
                    </a:ext>
                  </a:extLst>
                </a:gridCol>
                <a:gridCol w="2286000">
                  <a:extLst>
                    <a:ext uri="{9D8B030D-6E8A-4147-A177-3AD203B41FA5}">
                      <a16:colId xmlns:a16="http://schemas.microsoft.com/office/drawing/2014/main" val="1591237046"/>
                    </a:ext>
                  </a:extLst>
                </a:gridCol>
              </a:tblGrid>
              <a:tr h="609600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Numero di scissioni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1" u="none" strike="noStrike" cap="none" normalizeH="0" baseline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s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Numero di batteri</a:t>
                      </a:r>
                    </a:p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1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0000FF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748841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21293139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43446035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4 = 2</a:t>
                      </a:r>
                      <a:r>
                        <a:rPr kumimoji="0" lang="it-IT" alt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21076058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8 = 2</a:t>
                      </a:r>
                      <a:r>
                        <a:rPr kumimoji="0" lang="it-IT" altLang="it-IT" sz="2000" b="1" i="0" u="none" strike="noStrike" cap="none" normalizeH="0" baseline="3000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3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56167602"/>
                  </a:ext>
                </a:extLst>
              </a:tr>
              <a:tr h="436563"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tc>
                  <a:txBody>
                    <a:bodyPr/>
                    <a:lstStyle>
                      <a:lvl1pPr defTabSz="4572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1pPr>
                      <a:lvl2pPr marL="37931725" indent="-37474525" defTabSz="45720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5pPr>
                      <a:lvl6pPr marL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6pPr>
                      <a:lvl7pPr marL="9144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7pPr>
                      <a:lvl8pPr marL="1371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8pPr>
                      <a:lvl9pPr marL="18288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anose="020B0604020202020204" pitchFamily="34" charset="0"/>
                          <a:ea typeface="ＭＳ Ｐゴシック" panose="020B0600070205080204" pitchFamily="34" charset="-128"/>
                        </a:defRPr>
                      </a:lvl9pPr>
                    </a:lstStyle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it-IT" altLang="it-IT" sz="20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2</a:t>
                      </a:r>
                      <a:r>
                        <a:rPr kumimoji="0" lang="it-IT" altLang="it-IT" sz="2000" b="1" i="0" u="none" strike="noStrike" cap="none" normalizeH="0" baseline="3000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ea typeface="ＭＳ Ｐゴシック" panose="020B0600070205080204" pitchFamily="34" charset="-128"/>
                        </a:rPr>
                        <a:t>10</a:t>
                      </a:r>
                    </a:p>
                  </a:txBody>
                  <a:tcPr horzOverflow="overflow">
                    <a:lnL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2D2D8A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C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49873335"/>
                  </a:ext>
                </a:extLst>
              </a:tr>
            </a:tbl>
          </a:graphicData>
        </a:graphic>
      </p:graphicFrame>
      <p:pic>
        <p:nvPicPr>
          <p:cNvPr id="24605" name="Picture 21">
            <a:extLst>
              <a:ext uri="{FF2B5EF4-FFF2-40B4-BE49-F238E27FC236}">
                <a16:creationId xmlns:a16="http://schemas.microsoft.com/office/drawing/2014/main" id="{748C881B-1366-9B4A-AB78-B77A4729A89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5212" y="1057414"/>
            <a:ext cx="2899276" cy="46770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607" name="TextBox 23">
            <a:extLst>
              <a:ext uri="{FF2B5EF4-FFF2-40B4-BE49-F238E27FC236}">
                <a16:creationId xmlns:a16="http://schemas.microsoft.com/office/drawing/2014/main" id="{8E580EC6-017E-9045-A657-FEB18FFBC2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3758" y="4026089"/>
            <a:ext cx="144016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ctr" eaLnBrk="1" hangingPunct="1"/>
            <a:r>
              <a:rPr lang="it-IT" altLang="it-IT" sz="2800" b="1" i="1" dirty="0">
                <a:solidFill>
                  <a:srgbClr val="FF0000"/>
                </a:solidFill>
                <a:latin typeface="Georgia" panose="02040502050405020303" pitchFamily="18" charset="0"/>
              </a:rPr>
              <a:t>B = 2</a:t>
            </a:r>
            <a:r>
              <a:rPr lang="it-IT" altLang="it-IT" sz="2800" b="1" i="1" baseline="30000" dirty="0">
                <a:solidFill>
                  <a:srgbClr val="FF0000"/>
                </a:solidFill>
                <a:latin typeface="Georgia" panose="02040502050405020303" pitchFamily="18" charset="0"/>
              </a:rPr>
              <a:t>s</a:t>
            </a:r>
            <a:endParaRPr lang="it-IT" altLang="it-IT" sz="2800" b="1" i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24608" name="TextBox 24">
            <a:extLst>
              <a:ext uri="{FF2B5EF4-FFF2-40B4-BE49-F238E27FC236}">
                <a16:creationId xmlns:a16="http://schemas.microsoft.com/office/drawing/2014/main" id="{879E2EBB-EB10-1644-8798-9EB26B3ED1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647" y="4549309"/>
            <a:ext cx="5927576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Non posso pensare a -2 scissioni o a 4,5 batteri. Posso sostituire al numero </a:t>
            </a:r>
            <a:r>
              <a:rPr lang="it-IT" altLang="it-IT" b="1" dirty="0" err="1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s</a:t>
            </a:r>
            <a:r>
              <a:rPr lang="it-IT" altLang="it-IT" b="1" dirty="0">
                <a:solidFill>
                  <a:srgbClr val="0000FF"/>
                </a:solidFill>
                <a:latin typeface="Arial Narrow" panose="020B0604020202020204" pitchFamily="34" charset="0"/>
                <a:cs typeface="Arial Narrow" panose="020B0604020202020204" pitchFamily="34" charset="0"/>
              </a:rPr>
              <a:t> di scissioni solo numeri naturali e ottengo al posto di B solo numeri naturali (0 escluso).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6" name="Rectangle 2">
            <a:extLst>
              <a:ext uri="{FF2B5EF4-FFF2-40B4-BE49-F238E27FC236}">
                <a16:creationId xmlns:a16="http://schemas.microsoft.com/office/drawing/2014/main" id="{B238758C-9DBF-E440-B934-9CAC53B1BA0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57200" y="260083"/>
            <a:ext cx="8229600" cy="457200"/>
          </a:xfrm>
        </p:spPr>
        <p:txBody>
          <a:bodyPr/>
          <a:lstStyle/>
          <a:p>
            <a:pPr algn="l" eaLnBrk="1" hangingPunct="1"/>
            <a:r>
              <a:rPr lang="it-IT" altLang="it-IT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2. La legge del decadimento radioattivo</a:t>
            </a:r>
          </a:p>
        </p:txBody>
      </p:sp>
      <p:sp>
        <p:nvSpPr>
          <p:cNvPr id="25607" name="Rectangle 20">
            <a:extLst>
              <a:ext uri="{FF2B5EF4-FFF2-40B4-BE49-F238E27FC236}">
                <a16:creationId xmlns:a16="http://schemas.microsoft.com/office/drawing/2014/main" id="{6F0A9D8C-9D34-914F-A372-69888F6A513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572000"/>
            <a:ext cx="3276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br>
              <a:rPr lang="it-IT" altLang="it-IT" sz="1600" b="1"/>
            </a:br>
            <a:br>
              <a:rPr lang="it-IT" altLang="it-IT" sz="1600" b="1"/>
            </a:br>
            <a:endParaRPr lang="it-IT" altLang="it-IT" sz="1600" b="1"/>
          </a:p>
        </p:txBody>
      </p:sp>
      <p:sp>
        <p:nvSpPr>
          <p:cNvPr id="25608" name="Footer Placeholder 84">
            <a:extLst>
              <a:ext uri="{FF2B5EF4-FFF2-40B4-BE49-F238E27FC236}">
                <a16:creationId xmlns:a16="http://schemas.microsoft.com/office/drawing/2014/main" id="{9E0FEE69-D734-A945-8C8D-9A7EC4F570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81000" y="6381750"/>
            <a:ext cx="2895600" cy="47625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400" i="1"/>
              <a:t>Daniela Valenti, 2020</a:t>
            </a:r>
          </a:p>
        </p:txBody>
      </p:sp>
      <p:sp>
        <p:nvSpPr>
          <p:cNvPr id="25609" name="Slide Number Placeholder 87">
            <a:extLst>
              <a:ext uri="{FF2B5EF4-FFF2-40B4-BE49-F238E27FC236}">
                <a16:creationId xmlns:a16="http://schemas.microsoft.com/office/drawing/2014/main" id="{2AC52D8E-A774-3B41-B0C6-1BAE17F40A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fld id="{6F177F96-CCE6-3D43-AC8C-F18F5AEDA2B2}" type="slidenum">
              <a:rPr lang="it-IT" altLang="it-IT" sz="1400"/>
              <a:pPr eaLnBrk="1" hangingPunct="1"/>
              <a:t>9</a:t>
            </a:fld>
            <a:endParaRPr lang="it-IT" altLang="it-IT" sz="1400"/>
          </a:p>
        </p:txBody>
      </p:sp>
      <p:sp>
        <p:nvSpPr>
          <p:cNvPr id="25631" name="TextBox 24">
            <a:extLst>
              <a:ext uri="{FF2B5EF4-FFF2-40B4-BE49-F238E27FC236}">
                <a16:creationId xmlns:a16="http://schemas.microsoft.com/office/drawing/2014/main" id="{AAC95C35-ADDA-E54E-BAD1-5DC0F86E7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7984" y="5013458"/>
            <a:ext cx="45139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it-IT" altLang="it-IT" sz="1800" b="1" dirty="0">
                <a:solidFill>
                  <a:srgbClr val="0000FF"/>
                </a:solidFill>
              </a:rPr>
              <a:t>Posso pensare al passato come ‘tempo negativo’, ma NON posso avere una massa negativa di Carbonio 14. </a:t>
            </a:r>
          </a:p>
        </p:txBody>
      </p:sp>
      <p:graphicFrame>
        <p:nvGraphicFramePr>
          <p:cNvPr id="25602" name="Object 2">
            <a:extLst>
              <a:ext uri="{FF2B5EF4-FFF2-40B4-BE49-F238E27FC236}">
                <a16:creationId xmlns:a16="http://schemas.microsoft.com/office/drawing/2014/main" id="{E0DC224E-038E-0E42-9CE9-802C619B64B8}"/>
              </a:ext>
            </a:extLst>
          </p:cNvPr>
          <p:cNvGraphicFramePr>
            <a:graphicFrameLocks noChangeAspect="1"/>
          </p:cNvGraphicFramePr>
          <p:nvPr/>
        </p:nvGraphicFramePr>
        <p:xfrm>
          <a:off x="3581400" y="2057400"/>
          <a:ext cx="152400" cy="469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1" name="Equation" r:id="rId3" imgW="16459200" imgH="50749200" progId="Equation.3">
                  <p:embed/>
                </p:oleObj>
              </mc:Choice>
              <mc:Fallback>
                <p:oleObj name="Equation" r:id="rId3" imgW="16459200" imgH="50749200" progId="Equation.3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81400" y="2057400"/>
                        <a:ext cx="152400" cy="469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5603" name="Object 3">
            <a:extLst>
              <a:ext uri="{FF2B5EF4-FFF2-40B4-BE49-F238E27FC236}">
                <a16:creationId xmlns:a16="http://schemas.microsoft.com/office/drawing/2014/main" id="{24B1118A-BFCB-A345-BEFC-431A1D50AD3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16690120"/>
              </p:ext>
            </p:extLst>
          </p:nvPr>
        </p:nvGraphicFramePr>
        <p:xfrm>
          <a:off x="3456709" y="2788141"/>
          <a:ext cx="736600" cy="584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5732" name="Equation" r:id="rId5" imgW="17678400" imgH="14020800" progId="Equation.3">
                  <p:embed/>
                </p:oleObj>
              </mc:Choice>
              <mc:Fallback>
                <p:oleObj name="Equation" r:id="rId5" imgW="17678400" imgH="140208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56709" y="2788141"/>
                        <a:ext cx="736600" cy="584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rgbClr val="808080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5632" name="Picture 16">
            <a:extLst>
              <a:ext uri="{FF2B5EF4-FFF2-40B4-BE49-F238E27FC236}">
                <a16:creationId xmlns:a16="http://schemas.microsoft.com/office/drawing/2014/main" id="{C7465CE7-F844-2F45-9AC5-4DA36D5CE56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3795" y="840247"/>
            <a:ext cx="3797399" cy="3973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445ABCC6-01FB-8948-8960-F3D84A0C8CB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2705" y="867811"/>
            <a:ext cx="3373285" cy="4145366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B4E0F41E-B901-6345-B808-F336DD828B2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800697" y="5128470"/>
            <a:ext cx="1257300" cy="825500"/>
          </a:xfrm>
          <a:prstGeom prst="rect">
            <a:avLst/>
          </a:prstGeom>
          <a:ln w="28575">
            <a:solidFill>
              <a:srgbClr val="FF000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truttura predefinita">
  <a:themeElements>
    <a:clrScheme name="Struttura predefinita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ruttura predefinita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Struttura predefinita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uttura predefinita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uttura predefinita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7186</TotalTime>
  <Words>523</Words>
  <Application>Microsoft Macintosh PowerPoint</Application>
  <PresentationFormat>Presentazione su schermo (4:3)</PresentationFormat>
  <Paragraphs>94</Paragraphs>
  <Slides>16</Slides>
  <Notes>0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5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16</vt:i4>
      </vt:variant>
    </vt:vector>
  </HeadingPairs>
  <TitlesOfParts>
    <vt:vector size="23" baseType="lpstr">
      <vt:lpstr>ＭＳ Ｐゴシック</vt:lpstr>
      <vt:lpstr>Arial</vt:lpstr>
      <vt:lpstr>Arial Narrow</vt:lpstr>
      <vt:lpstr>Calibri</vt:lpstr>
      <vt:lpstr>Georgia</vt:lpstr>
      <vt:lpstr>Struttura predefinita</vt:lpstr>
      <vt:lpstr>Equation</vt:lpstr>
      <vt:lpstr>Dalla realtà alla funzione esponenziale</vt:lpstr>
      <vt:lpstr>Due fenomeni naturali da osservare con ‘occhio matematico’</vt:lpstr>
      <vt:lpstr>La riproduzione dei batteri</vt:lpstr>
      <vt:lpstr>Il decadimento radioattivo del Carbonio14</vt:lpstr>
      <vt:lpstr>Il decadimento radioattivo del Carbonio14</vt:lpstr>
      <vt:lpstr>Attività 1. Dalla realtà alla legge esponenziale</vt:lpstr>
      <vt:lpstr>Che cosa hai trovato?</vt:lpstr>
      <vt:lpstr>1. La legge della riproduzione per scissione</vt:lpstr>
      <vt:lpstr>2. La legge del decadimento radioattivo</vt:lpstr>
      <vt:lpstr>La funzione esponenziale</vt:lpstr>
      <vt:lpstr>Base ed esponente della funzione esponenziale</vt:lpstr>
      <vt:lpstr>Attività 2. Base ed esponente della funzione esponenziale</vt:lpstr>
      <vt:lpstr>Che cosa hai trovato?</vt:lpstr>
      <vt:lpstr>Presentazione standard di PowerPoint</vt:lpstr>
      <vt:lpstr>Attenzione alla base b della funzione esponenziale y = bx</vt:lpstr>
      <vt:lpstr>Grafici della funzione esponenziale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Grafici e funzioni al biennio superiore</dc:title>
  <dc:creator>Io</dc:creator>
  <cp:lastModifiedBy>Microsoft Office User</cp:lastModifiedBy>
  <cp:revision>432</cp:revision>
  <dcterms:created xsi:type="dcterms:W3CDTF">2016-06-09T09:32:24Z</dcterms:created>
  <dcterms:modified xsi:type="dcterms:W3CDTF">2023-09-17T05:35:56Z</dcterms:modified>
</cp:coreProperties>
</file>