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95" r:id="rId4"/>
    <p:sldId id="279" r:id="rId5"/>
    <p:sldId id="266" r:id="rId6"/>
    <p:sldId id="297" r:id="rId7"/>
    <p:sldId id="304" r:id="rId8"/>
    <p:sldId id="305" r:id="rId9"/>
    <p:sldId id="296" r:id="rId10"/>
    <p:sldId id="298" r:id="rId11"/>
    <p:sldId id="299" r:id="rId12"/>
    <p:sldId id="300" r:id="rId13"/>
    <p:sldId id="301" r:id="rId14"/>
    <p:sldId id="302" r:id="rId15"/>
    <p:sldId id="309" r:id="rId16"/>
    <p:sldId id="307" r:id="rId17"/>
    <p:sldId id="308" r:id="rId18"/>
    <p:sldId id="310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A"/>
    <a:srgbClr val="0000FF"/>
    <a:srgbClr val="CDFFFF"/>
    <a:srgbClr val="3A7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144"/>
  </p:normalViewPr>
  <p:slideViewPr>
    <p:cSldViewPr>
      <p:cViewPr varScale="1">
        <p:scale>
          <a:sx n="120" d="100"/>
          <a:sy n="120" d="100"/>
        </p:scale>
        <p:origin x="1944" y="192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784EAB-EEBD-EA40-852A-4FCADBD9B8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6E45-07A0-1847-AA47-67B61A4A6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7E907FC-E03F-A449-BCBE-F24B5F20D86E}" type="datetime1">
              <a:rPr lang="it-IT" altLang="it-IT"/>
              <a:pPr/>
              <a:t>14/09/23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86F89-722A-0A4F-963D-C95482A07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426B-D2B6-5B47-A9D7-F9F1278AB7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C9F966B-A6CB-464B-B1FF-B9F608BADA3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4B2F8F-CC09-574E-954D-F47791E4F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DBB04-EC91-394A-8A7F-59214ECC39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1B67EC-FC88-BE40-BC83-21C8FCAB6B62}" type="datetime1">
              <a:rPr lang="it-IT" altLang="it-IT"/>
              <a:pPr/>
              <a:t>14/09/23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A91B2E-03B1-AE4C-92BE-483CC7A0BD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74C0F9-8CA7-C142-9EC4-1D6B74694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6C085-C0DB-5C4F-98DF-48C66888D7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A093-A91F-914A-A5AA-F69D3F1AA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0DAA22-2DB8-E74B-BC32-8E358D65B14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DAA22-2DB8-E74B-BC32-8E358D65B14C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197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DAA22-2DB8-E74B-BC32-8E358D65B14C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148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DAA22-2DB8-E74B-BC32-8E358D65B14C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668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6D2E1B-6098-FC4F-BDD3-F26BA277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6C654-8017-D243-949C-CDE81CA74DB1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3EAA66-E9C7-3A4D-822F-80C6EBED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CAF05-A463-2541-B31B-434ABF4F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300F8-EDAD-F34D-A693-F3EA758BF9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18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EDC185-5F71-F242-ACAB-A137AC32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736BF-DF23-104A-865D-E200212D67E2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7BF6AB-AB20-2E40-A211-66162895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2D5CEC-5B55-9242-8A0F-703CEC4C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834B7-3721-9F4C-9A8D-93CD740C1B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958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CACE70-3012-0D4C-84A7-D0E39060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7A30B-E28E-D446-BD48-D23278755973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4BCCE-4596-324D-86A9-223C41B0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9CF6DE-459A-1145-8C54-9AD9548F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3B0C6-48A0-B24B-ADC1-E57384C9B2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95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3CA6E-DBBF-BD46-81B9-5219BF78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DF8DB-0589-1244-A8E9-FD190F3ED4A5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AA0C3C-5A01-F349-8192-F5176685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FD99A0-2762-2041-A3E4-5D2E6A2F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959C6-7EF4-D646-B90A-D1EB714133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27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2CC12A-148D-9047-8EBC-5F9BC817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9C06F-7FAF-9147-A3D5-001DA06A618F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45787-9E8B-C84A-9081-ADF3EDB4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229328-A11E-0047-9B6D-ECB27FDF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A49A0-4244-1D42-AC5A-3DD312E757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471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7932084-AA0C-3C42-AD8D-D72B0AFB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88ABF-575B-8A4A-989F-2B2E7574B823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1280A33-DDF9-6A4D-9786-1C64D26B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63757A6-9372-074E-9C17-F5AEF1FE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6756-7C46-F144-9C8F-39AFC2A1F0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554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F49E35F0-25BE-B142-8CDB-8C90DA86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C9EFD-0A7C-6C41-93B4-0650FB6173E8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CBA69FB-CF0B-9A45-ABD1-60D95BAA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855097F-3CFB-A644-BE53-5E2D5DC7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05190-3330-044A-AF32-0F0751FB00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587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01E6D29-341B-7944-B017-5562AAEE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75617-1C39-A44B-AD9A-D98A199D1A57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03BE6E90-0648-AF45-8901-0E4876FD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9078C98E-EC2D-6149-9CBC-AB21A987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3A792-13A3-E64C-B675-584AD863FA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991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66DD6EE-0F0B-2A40-9DA9-58D78B79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5B80-DA26-B346-BE57-CFF8F6A9FBC9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E7AE148-1669-CD48-9797-8592417F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0DABB18-C386-4848-A2F8-CFEE0750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7989-C049-E947-9513-ABFBAA4ECA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73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DA23319-4EBA-8249-BDBE-E4E76829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ED81E-8A81-4344-9D5C-0EB9BF8C947E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F39B1F7-729C-C24C-B8A5-1FAB6B1F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E059842-AFBD-974D-97E2-41B24E37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4FB1-F40D-DA4A-9832-C4D0952E56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077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90E0F23-F9ED-874A-8772-4281A937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520D3-BB1F-374E-A869-F44BB32621EE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E97E86D-707E-0249-B0DD-C2904A76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9A9D7D1-6A4D-3342-94BC-893CC69F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44E1E-992F-C946-BC4A-835B1C2AC5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58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A717864C-B9B7-364E-BC67-F49D216872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386456C8-3B1D-6A4A-B455-98B38C31EC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0755D6-4C0A-2249-9216-135E070CD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3611ED1-273E-A143-ACA6-3F0E65E213CC}" type="datetime1">
              <a:rPr lang="it-IT" altLang="it-IT" smtClean="0"/>
              <a:t>14/09/23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6FC61-A40E-D64A-BB20-51117A720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374D7E-E168-DC42-B9FB-CE1CC9501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3BAE48-567F-604A-AEE3-863AD3FF6CC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6207B144-0210-5944-84F6-97671A579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458200" cy="1470025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Problemi descritti da rette e sistemi</a:t>
            </a:r>
            <a:endParaRPr lang="it-IT" altLang="it-IT" b="1" baseline="30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008A0EE7-9BB9-AC4B-8544-09903374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CECF-EC79-F54F-B6D5-83F32E34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D823EE-DB0A-B248-A30D-495E87F86E0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912D86-9205-6640-A460-58E83967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Soluzione grafica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A50B6AF0-12AC-044A-9BB9-F4BCDFFA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CDF721B7-8768-9C4E-AEC9-21414408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744437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Con ‘gli occhi delle matematica e dei grafici’ abbiamo trovato una soluzione che corrisponde all’esperienza e al buon senso. </a:t>
            </a: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C1F98-9E2A-B642-B640-B314402E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61B2CE-F485-9349-B41A-24E8C8252D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4" name="TextBox 14">
            <a:extLst>
              <a:ext uri="{FF2B5EF4-FFF2-40B4-BE49-F238E27FC236}">
                <a16:creationId xmlns:a16="http://schemas.microsoft.com/office/drawing/2014/main" id="{1AA2CF2C-3F0A-2744-83B6-10093EDCC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68" y="2385258"/>
            <a:ext cx="2895600" cy="1631950"/>
          </a:xfrm>
          <a:prstGeom prst="rect">
            <a:avLst/>
          </a:prstGeom>
          <a:solidFill>
            <a:srgbClr val="CD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Il punto A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(</a:t>
            </a:r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10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, 20</a:t>
            </a:r>
            <a:r>
              <a:rPr lang="it-IT" altLang="it-IT" sz="2000" b="1">
                <a:latin typeface="Arial Narrow" panose="020B0604020202020204" pitchFamily="34" charset="0"/>
              </a:rPr>
              <a:t>)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000" b="1">
                <a:latin typeface="Arial Narrow" panose="020B0604020202020204" pitchFamily="34" charset="0"/>
              </a:rPr>
              <a:t>dice in forma visiva che, dopo </a:t>
            </a:r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10</a:t>
            </a:r>
            <a:r>
              <a:rPr lang="it-IT" altLang="it-IT" sz="2000" b="1">
                <a:latin typeface="Arial Narrow" panose="020B0604020202020204" pitchFamily="34" charset="0"/>
              </a:rPr>
              <a:t> secondi, Achille raggiunge la tartaruga a 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20</a:t>
            </a:r>
            <a:r>
              <a:rPr lang="it-IT" altLang="it-IT" sz="2000" b="1">
                <a:latin typeface="Arial Narrow" panose="020B0604020202020204" pitchFamily="34" charset="0"/>
              </a:rPr>
              <a:t> metri dal punto di partenza. </a:t>
            </a:r>
          </a:p>
        </p:txBody>
      </p:sp>
      <p:pic>
        <p:nvPicPr>
          <p:cNvPr id="8" name="Picture 7" descr="Schermata 2014-09-15 alle 09.45.55.png">
            <a:extLst>
              <a:ext uri="{FF2B5EF4-FFF2-40B4-BE49-F238E27FC236}">
                <a16:creationId xmlns:a16="http://schemas.microsoft.com/office/drawing/2014/main" id="{21095B6F-6615-4A4A-836A-75AC9DB9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3424238" cy="4745038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Fumetto 3 9">
            <a:extLst>
              <a:ext uri="{FF2B5EF4-FFF2-40B4-BE49-F238E27FC236}">
                <a16:creationId xmlns:a16="http://schemas.microsoft.com/office/drawing/2014/main" id="{06F85674-AD5C-9643-90E0-E94A15D741B6}"/>
              </a:ext>
            </a:extLst>
          </p:cNvPr>
          <p:cNvSpPr/>
          <p:nvPr/>
        </p:nvSpPr>
        <p:spPr>
          <a:xfrm>
            <a:off x="5181600" y="4742428"/>
            <a:ext cx="3710880" cy="990827"/>
          </a:xfrm>
          <a:prstGeom prst="wedgeEllipseCallout">
            <a:avLst>
              <a:gd name="adj1" fmla="val 12003"/>
              <a:gd name="adj2" fmla="val -148276"/>
            </a:avLst>
          </a:prstGeom>
          <a:solidFill>
            <a:srgbClr val="FFF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0000"/>
                </a:solidFill>
              </a:rPr>
              <a:t>Soluzione ottenuta con procedimento grafico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7E718-1877-2742-BCEA-E25594A5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 problema impossibile</a:t>
            </a:r>
            <a:endParaRPr lang="it-IT" altLang="it-IT" sz="4000" b="1" baseline="30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0D1CD522-1DFE-A744-8882-0C79F4B9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DC3BE-1FAC-C345-BDF1-78EB2525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765F62-5631-134F-87C5-6DC3100AE9E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3557" name="Picture 7" descr="Schermata 2014-09-03 alle 15.05.49.png">
            <a:extLst>
              <a:ext uri="{FF2B5EF4-FFF2-40B4-BE49-F238E27FC236}">
                <a16:creationId xmlns:a16="http://schemas.microsoft.com/office/drawing/2014/main" id="{BAD63FD5-1FF9-834A-90EB-A7F0C7FD8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0532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hermata 2014-09-03 alle 15.12.42.png">
            <a:extLst>
              <a:ext uri="{FF2B5EF4-FFF2-40B4-BE49-F238E27FC236}">
                <a16:creationId xmlns:a16="http://schemas.microsoft.com/office/drawing/2014/main" id="{EB189966-6A97-594C-B0A0-9D177C755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4"/>
          <a:stretch/>
        </p:blipFill>
        <p:spPr>
          <a:xfrm>
            <a:off x="5364088" y="3276599"/>
            <a:ext cx="3183012" cy="329220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3559" name="TextBox 11">
            <a:extLst>
              <a:ext uri="{FF2B5EF4-FFF2-40B4-BE49-F238E27FC236}">
                <a16:creationId xmlns:a16="http://schemas.microsoft.com/office/drawing/2014/main" id="{0E610E19-5946-9C40-A17A-BFA24B2C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3581400" cy="830997"/>
          </a:xfrm>
          <a:prstGeom prst="rect">
            <a:avLst/>
          </a:prstGeom>
          <a:solidFill>
            <a:srgbClr val="FEFFD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0000FF"/>
                </a:solidFill>
              </a:rPr>
              <a:t>Achille non può incontrare la tartaruga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D6CAD-672E-1C4E-BF53-5C0E1EDF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 problema indeterminato</a:t>
            </a:r>
            <a:endParaRPr lang="it-IT" altLang="it-IT" sz="4000" b="1" baseline="30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7E10466B-6DFA-9740-B78E-2A8E1C72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C125C-F3C1-4446-BF9A-C0E5F536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8A99C7-2DB7-8449-BE97-F942E661DC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Schermata 2014-09-04 alle 09.29.16.png">
            <a:extLst>
              <a:ext uri="{FF2B5EF4-FFF2-40B4-BE49-F238E27FC236}">
                <a16:creationId xmlns:a16="http://schemas.microsoft.com/office/drawing/2014/main" id="{F42E6002-55A4-1541-9146-2A28C8ACF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40"/>
          <a:stretch/>
        </p:blipFill>
        <p:spPr>
          <a:xfrm>
            <a:off x="3923928" y="3083823"/>
            <a:ext cx="3816424" cy="2393032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24582" name="TextBox 11">
            <a:extLst>
              <a:ext uri="{FF2B5EF4-FFF2-40B4-BE49-F238E27FC236}">
                <a16:creationId xmlns:a16="http://schemas.microsoft.com/office/drawing/2014/main" id="{CA270A10-D287-F14F-A83F-1746232A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276" y="5661878"/>
            <a:ext cx="5327847" cy="830997"/>
          </a:xfrm>
          <a:prstGeom prst="rect">
            <a:avLst/>
          </a:prstGeom>
          <a:solidFill>
            <a:srgbClr val="FEFFD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0000FF"/>
                </a:solidFill>
              </a:rPr>
              <a:t>Achille e la tartaruga si incontrano in ogni istante del loro movimento</a:t>
            </a:r>
          </a:p>
        </p:txBody>
      </p:sp>
      <p:pic>
        <p:nvPicPr>
          <p:cNvPr id="24583" name="Picture 12" descr="tortoise-sm.jpg">
            <a:extLst>
              <a:ext uri="{FF2B5EF4-FFF2-40B4-BE49-F238E27FC236}">
                <a16:creationId xmlns:a16="http://schemas.microsoft.com/office/drawing/2014/main" id="{401E2FD8-5BAC-4144-B212-61C78F4F6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1905000" cy="3378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14" descr="Schermata 2014-09-04 alle 09.53.34.png">
            <a:extLst>
              <a:ext uri="{FF2B5EF4-FFF2-40B4-BE49-F238E27FC236}">
                <a16:creationId xmlns:a16="http://schemas.microsoft.com/office/drawing/2014/main" id="{1C299073-F7AE-5143-972F-EC0A9D51F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"/>
          <a:stretch>
            <a:fillRect/>
          </a:stretch>
        </p:blipFill>
        <p:spPr bwMode="auto">
          <a:xfrm>
            <a:off x="1524000" y="914400"/>
            <a:ext cx="65103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6AF47-1F65-094E-9581-C3BD813B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linguaggio dell’algebra</a:t>
            </a:r>
            <a:endParaRPr lang="it-IT" altLang="it-IT" sz="4000" b="1" baseline="30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2651AB6F-B6BE-EC43-AA88-8D96471C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19BB7-2917-174E-94EE-E2871405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EF8E56-A26C-BF47-9D64-6AC0289A760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5606" name="Picture 9" descr="Aristotle-Achilles-turtoise.jpg">
            <a:extLst>
              <a:ext uri="{FF2B5EF4-FFF2-40B4-BE49-F238E27FC236}">
                <a16:creationId xmlns:a16="http://schemas.microsoft.com/office/drawing/2014/main" id="{A0EF936F-2C38-3D42-A3CD-811979CB3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9"/>
          <a:stretch>
            <a:fillRect/>
          </a:stretch>
        </p:blipFill>
        <p:spPr bwMode="auto">
          <a:xfrm>
            <a:off x="1752600" y="914400"/>
            <a:ext cx="1905000" cy="14589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Picture 13" descr="Schermata 2014-09-04 alle 10.21.02.png">
            <a:extLst>
              <a:ext uri="{FF2B5EF4-FFF2-40B4-BE49-F238E27FC236}">
                <a16:creationId xmlns:a16="http://schemas.microsoft.com/office/drawing/2014/main" id="{FC28790C-3EFC-ED40-8919-276A2AE4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722" y="1250156"/>
            <a:ext cx="3617913" cy="4071938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609" name="TextBox 32">
            <a:extLst>
              <a:ext uri="{FF2B5EF4-FFF2-40B4-BE49-F238E27FC236}">
                <a16:creationId xmlns:a16="http://schemas.microsoft.com/office/drawing/2014/main" id="{F9C3604A-D788-8E48-A1E1-8810682C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3441576" cy="830263"/>
          </a:xfrm>
          <a:prstGeom prst="rect">
            <a:avLst/>
          </a:prstGeom>
          <a:solidFill>
            <a:srgbClr val="FEFFD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Sistema di due equazioni in due incognite (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8357EA0-56B3-A545-8C82-C99B77B1FF8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133600" y="3276600"/>
            <a:ext cx="685800" cy="609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8D26C8-9049-2E41-B687-8B9B3A003E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82361" y="3286125"/>
            <a:ext cx="2958561" cy="53498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E48A5013-124A-1D42-8D29-FEEDDAF77C4F}"/>
              </a:ext>
            </a:extLst>
          </p:cNvPr>
          <p:cNvGrpSpPr/>
          <p:nvPr/>
        </p:nvGrpSpPr>
        <p:grpSpPr>
          <a:xfrm>
            <a:off x="1347870" y="3880162"/>
            <a:ext cx="2614530" cy="1141345"/>
            <a:chOff x="1347870" y="3880162"/>
            <a:chExt cx="2614530" cy="114134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CB4D391-9854-BD48-9DBC-3EE75DBC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870" y="3897313"/>
              <a:ext cx="2419919" cy="1124194"/>
            </a:xfrm>
            <a:prstGeom prst="rect">
              <a:avLst/>
            </a:prstGeom>
          </p:spPr>
        </p:pic>
        <p:sp>
          <p:nvSpPr>
            <p:cNvPr id="16" name="Process 30">
              <a:extLst>
                <a:ext uri="{FF2B5EF4-FFF2-40B4-BE49-F238E27FC236}">
                  <a16:creationId xmlns:a16="http://schemas.microsoft.com/office/drawing/2014/main" id="{3F568F7E-E171-8341-B869-4C4C06FF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870" y="3880162"/>
              <a:ext cx="2614530" cy="1128487"/>
            </a:xfrm>
            <a:prstGeom prst="flowChart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TextBox 36">
            <a:extLst>
              <a:ext uri="{FF2B5EF4-FFF2-40B4-BE49-F238E27FC236}">
                <a16:creationId xmlns:a16="http://schemas.microsoft.com/office/drawing/2014/main" id="{119B6C02-8557-E14B-9347-9B562082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44382"/>
            <a:ext cx="4800600" cy="923925"/>
          </a:xfrm>
          <a:prstGeom prst="rect">
            <a:avLst/>
          </a:prstGeom>
          <a:solidFill>
            <a:srgbClr val="E4F1FE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latin typeface="Arial Narrow Bold" panose="020B0606020202030204" pitchFamily="34" charset="0"/>
              </a:rPr>
              <a:t>Achille corre alla velocità di 2m/</a:t>
            </a:r>
            <a:r>
              <a:rPr lang="it-IT" altLang="it-IT" sz="1800" b="1" dirty="0" err="1">
                <a:latin typeface="Arial Narrow Bold" panose="020B0606020202030204" pitchFamily="34" charset="0"/>
              </a:rPr>
              <a:t>s</a:t>
            </a:r>
            <a:r>
              <a:rPr lang="it-IT" altLang="it-IT" sz="1800" b="1" dirty="0">
                <a:latin typeface="Arial Narrow Bold" panose="020B0606020202030204" pitchFamily="34" charset="0"/>
              </a:rPr>
              <a:t> e dà un vantaggio di 18m alla tartaruga che va alla velocità di 0.2m/s.</a:t>
            </a:r>
          </a:p>
          <a:p>
            <a:pPr eaLnBrk="1" hangingPunct="1"/>
            <a:r>
              <a:rPr lang="it-IT" altLang="it-IT" sz="1800" b="1" dirty="0">
                <a:latin typeface="Arial Narrow Bold" panose="020B0606020202030204" pitchFamily="34" charset="0"/>
              </a:rPr>
              <a:t>Achille raggiunge la tartaruga?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557E1-6FE8-FD44-8130-B1959C15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Sistema di due equazioni in due incognite</a:t>
            </a:r>
            <a:endParaRPr lang="it-IT" altLang="it-IT" sz="3600" b="1" baseline="30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9BBD5E9-0510-F648-AB4C-C4CD0DD9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8302B-4049-344F-9EE8-095ACB97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AE081C-C8AB-6B43-8AE2-732C87012D5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30" name="TextBox 12">
            <a:extLst>
              <a:ext uri="{FF2B5EF4-FFF2-40B4-BE49-F238E27FC236}">
                <a16:creationId xmlns:a16="http://schemas.microsoft.com/office/drawing/2014/main" id="{3D50D27B-D588-D34B-AC78-2882E50A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0"/>
            <a:ext cx="6019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>
                <a:latin typeface="Arial Narrow" panose="020B0604020202020204" pitchFamily="34" charset="0"/>
              </a:rPr>
              <a:t>La parentesi graffa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{ 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ricorda che debbo esaminare le due equazioni insieme, 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senza mai separarle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Il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sistema è lineare 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(o di I grado), dato che le due equazioni sono di I grado.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La scrittura (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10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20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) descrive una </a:t>
            </a:r>
            <a:r>
              <a:rPr lang="it-IT" altLang="it-IT" b="1" dirty="0">
                <a:solidFill>
                  <a:srgbClr val="008000"/>
                </a:solidFill>
                <a:latin typeface="Arial Narrow" panose="020B0604020202020204" pitchFamily="34" charset="0"/>
              </a:rPr>
              <a:t>coppia ordinata di numeri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: due numeri scritti vicini, sempre nello stesso ordine.</a:t>
            </a:r>
          </a:p>
          <a:p>
            <a:pPr eaLnBrk="1" hangingPunct="1"/>
            <a:endParaRPr lang="it-IT" altLang="it-IT" sz="8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eaLnBrk="1" hangingPunct="1">
              <a:buFont typeface="+mj-lt"/>
              <a:buAutoNum type="arabicPeriod" startAt="4"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La coppia (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10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20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) è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la soluzione del sistema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.</a:t>
            </a:r>
            <a:r>
              <a:rPr lang="it-IT" altLang="it-IT" b="1" dirty="0">
                <a:solidFill>
                  <a:srgbClr val="000000"/>
                </a:solidFill>
              </a:rPr>
              <a:t>     </a:t>
            </a:r>
            <a:r>
              <a:rPr lang="it-IT" altLang="it-IT" b="1" dirty="0"/>
              <a:t>  </a:t>
            </a:r>
          </a:p>
        </p:txBody>
      </p:sp>
      <p:pic>
        <p:nvPicPr>
          <p:cNvPr id="19" name="Picture 18" descr="Schermata 2014-09-04 alle 10.21.02.png">
            <a:extLst>
              <a:ext uri="{FF2B5EF4-FFF2-40B4-BE49-F238E27FC236}">
                <a16:creationId xmlns:a16="http://schemas.microsoft.com/office/drawing/2014/main" id="{7DA97DB2-EFD3-6F47-AF86-707D7E80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33600"/>
            <a:ext cx="2843213" cy="3198813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732ABC8-C0F6-E44D-8E7B-E6F51B243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58678"/>
            <a:ext cx="2443336" cy="1270147"/>
          </a:xfrm>
          <a:prstGeom prst="rect">
            <a:avLst/>
          </a:prstGeom>
        </p:spPr>
      </p:pic>
      <p:cxnSp>
        <p:nvCxnSpPr>
          <p:cNvPr id="12" name="Straight Connector 15">
            <a:extLst>
              <a:ext uri="{FF2B5EF4-FFF2-40B4-BE49-F238E27FC236}">
                <a16:creationId xmlns:a16="http://schemas.microsoft.com/office/drawing/2014/main" id="{4E5DDF7A-FB7E-D141-AD81-AF2B4F8407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7704" y="1428752"/>
            <a:ext cx="976722" cy="111442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FB4FD-329C-9845-950B-242C32A0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 soluzione di un sistema lineare</a:t>
            </a:r>
            <a:endParaRPr lang="it-IT" altLang="it-IT" sz="4000" b="1" baseline="30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7A300AEC-7A29-1C46-B30C-F9A3F04B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5E734-8C68-2642-9CA2-67097C2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EB1A1-F8FC-3549-B1D4-027EDE03173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FD3EAF2A-2CC7-D54C-ACB7-73A6E9A4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838200"/>
          <a:ext cx="24622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Microsoft Equation" r:id="rId3" imgW="17957800" imgH="8890000" progId="Equation.DSMT4">
                  <p:embed/>
                </p:oleObj>
              </mc:Choice>
              <mc:Fallback>
                <p:oleObj name="Microsoft Equation" r:id="rId3" imgW="17957800" imgH="8890000" progId="Equation.DSMT4">
                  <p:embed/>
                  <p:pic>
                    <p:nvPicPr>
                      <p:cNvPr id="27650" name="Object 2">
                        <a:extLst>
                          <a:ext uri="{FF2B5EF4-FFF2-40B4-BE49-F238E27FC236}">
                            <a16:creationId xmlns:a16="http://schemas.microsoft.com/office/drawing/2014/main" id="{FD3EAF2A-2CC7-D54C-ACB7-73A6E9A41C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24622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Box 7">
            <a:extLst>
              <a:ext uri="{FF2B5EF4-FFF2-40B4-BE49-F238E27FC236}">
                <a16:creationId xmlns:a16="http://schemas.microsoft.com/office/drawing/2014/main" id="{AAB7061F-CA37-7149-98AA-D1DC5678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(</a:t>
            </a:r>
            <a:r>
              <a:rPr lang="it-IT" altLang="it-IT" sz="2800" b="1">
                <a:solidFill>
                  <a:srgbClr val="FF0000"/>
                </a:solidFill>
              </a:rPr>
              <a:t>10</a:t>
            </a:r>
            <a:r>
              <a:rPr lang="it-IT" altLang="it-IT" sz="2800" b="1"/>
              <a:t>, </a:t>
            </a:r>
            <a:r>
              <a:rPr lang="it-IT" altLang="it-IT" sz="2800" b="1">
                <a:solidFill>
                  <a:srgbClr val="008000"/>
                </a:solidFill>
              </a:rPr>
              <a:t>20</a:t>
            </a:r>
            <a:r>
              <a:rPr lang="it-IT" altLang="it-IT" sz="2800" b="1">
                <a:latin typeface="Arial Narrow" panose="020B0604020202020204" pitchFamily="34" charset="0"/>
              </a:rPr>
              <a:t>) è la soluzione del sistema</a:t>
            </a:r>
          </a:p>
        </p:txBody>
      </p:sp>
      <p:pic>
        <p:nvPicPr>
          <p:cNvPr id="27655" name="Picture 32" descr="Schermata 2014-09-04 alle 11.19.44.png">
            <a:extLst>
              <a:ext uri="{FF2B5EF4-FFF2-40B4-BE49-F238E27FC236}">
                <a16:creationId xmlns:a16="http://schemas.microsoft.com/office/drawing/2014/main" id="{BAD2FE7A-FEA9-DB41-8ED0-4D5CD8D32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874963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6" descr=" Sistemi_Presenta1bb.jpg">
            <a:extLst>
              <a:ext uri="{FF2B5EF4-FFF2-40B4-BE49-F238E27FC236}">
                <a16:creationId xmlns:a16="http://schemas.microsoft.com/office/drawing/2014/main" id="{E1F9F03B-AA1A-544B-9D56-9EAD0EFE0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953000" cy="30019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Box 9">
            <a:extLst>
              <a:ext uri="{FF2B5EF4-FFF2-40B4-BE49-F238E27FC236}">
                <a16:creationId xmlns:a16="http://schemas.microsoft.com/office/drawing/2014/main" id="{431886F1-C4F9-C144-97CD-D670EC73E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8153400" cy="461963"/>
          </a:xfrm>
          <a:prstGeom prst="rect">
            <a:avLst/>
          </a:prstGeom>
          <a:solidFill>
            <a:srgbClr val="FEFFD5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soluzione (10, 20)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soddisfa</a:t>
            </a:r>
            <a:r>
              <a:rPr lang="it-IT" altLang="it-IT" b="1">
                <a:latin typeface="Arial Narrow" panose="020B0604020202020204" pitchFamily="34" charset="0"/>
              </a:rPr>
              <a:t> entrambe le equazioni del sistema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0F102B-9CCD-6B40-A992-521B07916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816157"/>
            <a:ext cx="2302768" cy="11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FB4FD-329C-9845-950B-242C32A0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Cambio i dati del problema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7A300AEC-7A29-1C46-B30C-F9A3F04B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5E734-8C68-2642-9CA2-67097C2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EB1A1-F8FC-3549-B1D4-027EDE03173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D070CE4-9ED5-1349-9F0A-2B2B761BB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77" y="2685259"/>
            <a:ext cx="3166445" cy="389810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8F9B1A1-6D8E-DC4F-8FB0-E7401916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44753"/>
            <a:ext cx="2438400" cy="1384300"/>
          </a:xfrm>
          <a:prstGeom prst="rect">
            <a:avLst/>
          </a:prstGeom>
          <a:ln w="28575"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2181186-A7D3-F94E-B720-8E03B10CE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7180"/>
            <a:ext cx="8388424" cy="150561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DA861E5-8FCC-0A47-ABC7-9EFC1E1C7742}"/>
              </a:ext>
            </a:extLst>
          </p:cNvPr>
          <p:cNvSpPr txBox="1"/>
          <p:nvPr/>
        </p:nvSpPr>
        <p:spPr>
          <a:xfrm>
            <a:off x="323528" y="4241011"/>
            <a:ext cx="3888432" cy="1569660"/>
          </a:xfrm>
          <a:prstGeom prst="rect">
            <a:avLst/>
          </a:prstGeom>
          <a:solidFill>
            <a:srgbClr val="FFF9EA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Sul grafico il punto A non ha coordinate intere.</a:t>
            </a:r>
          </a:p>
          <a:p>
            <a:pPr algn="ctr"/>
            <a:r>
              <a:rPr lang="it-IT" sz="2400" b="1" dirty="0">
                <a:solidFill>
                  <a:srgbClr val="0000FF"/>
                </a:solidFill>
              </a:rPr>
              <a:t>Valuto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A(2,4 , 14,4)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F14A45C-E12A-4045-B8FA-66CEF8827EFA}"/>
              </a:ext>
            </a:extLst>
          </p:cNvPr>
          <p:cNvSpPr/>
          <p:nvPr/>
        </p:nvSpPr>
        <p:spPr>
          <a:xfrm>
            <a:off x="6460022" y="6190112"/>
            <a:ext cx="360040" cy="327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71514607-9E56-2645-B1DA-CF2576583A8B}"/>
              </a:ext>
            </a:extLst>
          </p:cNvPr>
          <p:cNvSpPr/>
          <p:nvPr/>
        </p:nvSpPr>
        <p:spPr>
          <a:xfrm>
            <a:off x="5617541" y="3122279"/>
            <a:ext cx="360040" cy="327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28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FB4FD-329C-9845-950B-242C32A0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Esamino la soluzione grafica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7A300AEC-7A29-1C46-B30C-F9A3F04B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620216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5E734-8C68-2642-9CA2-67097C2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EB1A1-F8FC-3549-B1D4-027EDE03173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D070CE4-9ED5-1349-9F0A-2B2B761BB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74025"/>
            <a:ext cx="2975248" cy="389810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8F9B1A1-6D8E-DC4F-8FB0-E7401916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75363"/>
            <a:ext cx="2438400" cy="1384300"/>
          </a:xfrm>
          <a:prstGeom prst="rect">
            <a:avLst/>
          </a:prstGeom>
          <a:ln w="28575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4B823A-59B1-B244-9691-C83C46FFA1AC}"/>
              </a:ext>
            </a:extLst>
          </p:cNvPr>
          <p:cNvSpPr txBox="1"/>
          <p:nvPr/>
        </p:nvSpPr>
        <p:spPr>
          <a:xfrm>
            <a:off x="28599" y="2339412"/>
            <a:ext cx="5760640" cy="461665"/>
          </a:xfrm>
          <a:prstGeom prst="rect">
            <a:avLst/>
          </a:prstGeom>
          <a:solidFill>
            <a:srgbClr val="CD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A7B53"/>
                </a:solidFill>
              </a:rPr>
              <a:t>(</a:t>
            </a:r>
            <a:r>
              <a:rPr lang="it-IT" sz="2400" b="1" dirty="0">
                <a:solidFill>
                  <a:srgbClr val="FF0000"/>
                </a:solidFill>
              </a:rPr>
              <a:t>2,4</a:t>
            </a:r>
            <a:r>
              <a:rPr lang="it-IT" sz="2400" b="1" dirty="0">
                <a:solidFill>
                  <a:srgbClr val="3A7B53"/>
                </a:solidFill>
              </a:rPr>
              <a:t> , 14,4</a:t>
            </a:r>
            <a:r>
              <a:rPr lang="it-IT" sz="2400" b="1" dirty="0"/>
              <a:t>) è la soluzione del sistema? </a:t>
            </a:r>
            <a:r>
              <a:rPr lang="it-IT" sz="2400" b="1" dirty="0">
                <a:solidFill>
                  <a:srgbClr val="3A7B53"/>
                </a:solidFill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19283A-D649-5041-897D-E734A9056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4786"/>
            <a:ext cx="5355599" cy="246068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47C9055-CA9A-2E48-8D23-9D3A8CEA9299}"/>
              </a:ext>
            </a:extLst>
          </p:cNvPr>
          <p:cNvSpPr/>
          <p:nvPr/>
        </p:nvSpPr>
        <p:spPr>
          <a:xfrm>
            <a:off x="6932047" y="4408601"/>
            <a:ext cx="360040" cy="327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699B172-119F-9B41-844D-F4E65A8D6738}"/>
              </a:ext>
            </a:extLst>
          </p:cNvPr>
          <p:cNvSpPr/>
          <p:nvPr/>
        </p:nvSpPr>
        <p:spPr>
          <a:xfrm>
            <a:off x="6089566" y="1340768"/>
            <a:ext cx="360040" cy="327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907BF3-76A6-4842-925D-1E42525F4001}"/>
              </a:ext>
            </a:extLst>
          </p:cNvPr>
          <p:cNvSpPr txBox="1"/>
          <p:nvPr/>
        </p:nvSpPr>
        <p:spPr>
          <a:xfrm>
            <a:off x="251520" y="5738703"/>
            <a:ext cx="7920880" cy="461665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A7B53"/>
                </a:solidFill>
              </a:rPr>
              <a:t>(</a:t>
            </a:r>
            <a:r>
              <a:rPr lang="it-IT" sz="2400" b="1" dirty="0">
                <a:solidFill>
                  <a:srgbClr val="FF0000"/>
                </a:solidFill>
              </a:rPr>
              <a:t>2,4</a:t>
            </a:r>
            <a:r>
              <a:rPr lang="it-IT" sz="2400" b="1" dirty="0">
                <a:solidFill>
                  <a:srgbClr val="3A7B53"/>
                </a:solidFill>
              </a:rPr>
              <a:t> , 14,4</a:t>
            </a:r>
            <a:r>
              <a:rPr lang="it-IT" sz="2400" b="1" dirty="0"/>
              <a:t>) è una soluzione </a:t>
            </a:r>
            <a:r>
              <a:rPr lang="it-IT" sz="2400" b="1" dirty="0">
                <a:solidFill>
                  <a:srgbClr val="FF0000"/>
                </a:solidFill>
              </a:rPr>
              <a:t>approssimata</a:t>
            </a:r>
            <a:r>
              <a:rPr lang="it-IT" sz="2400" b="1" dirty="0"/>
              <a:t> del sistema</a:t>
            </a:r>
            <a:endParaRPr lang="it-IT" sz="2400" b="1" dirty="0">
              <a:solidFill>
                <a:srgbClr val="3A7B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4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FB4FD-329C-9845-950B-242C32A0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soluzione grafica è approssimata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7A300AEC-7A29-1C46-B30C-F9A3F04B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620216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5E734-8C68-2642-9CA2-67097C2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EB1A1-F8FC-3549-B1D4-027EDE03173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D070CE4-9ED5-1349-9F0A-2B2B761BB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74025"/>
            <a:ext cx="2975248" cy="389810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8F9B1A1-6D8E-DC4F-8FB0-E7401916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75363"/>
            <a:ext cx="2438400" cy="1384300"/>
          </a:xfrm>
          <a:prstGeom prst="rect">
            <a:avLst/>
          </a:prstGeom>
          <a:ln w="28575">
            <a:noFill/>
          </a:ln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47C9055-CA9A-2E48-8D23-9D3A8CEA9299}"/>
              </a:ext>
            </a:extLst>
          </p:cNvPr>
          <p:cNvSpPr/>
          <p:nvPr/>
        </p:nvSpPr>
        <p:spPr>
          <a:xfrm>
            <a:off x="6932047" y="4408601"/>
            <a:ext cx="360040" cy="327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699B172-119F-9B41-844D-F4E65A8D6738}"/>
              </a:ext>
            </a:extLst>
          </p:cNvPr>
          <p:cNvSpPr/>
          <p:nvPr/>
        </p:nvSpPr>
        <p:spPr>
          <a:xfrm>
            <a:off x="6089566" y="1340768"/>
            <a:ext cx="360040" cy="327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713E67-1390-B44A-B9B0-C8B4DE599F66}"/>
              </a:ext>
            </a:extLst>
          </p:cNvPr>
          <p:cNvSpPr txBox="1"/>
          <p:nvPr/>
        </p:nvSpPr>
        <p:spPr>
          <a:xfrm>
            <a:off x="683568" y="25649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E la soluzione esatta?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92A130-66F7-4C49-B203-2D7A81124B68}"/>
              </a:ext>
            </a:extLst>
          </p:cNvPr>
          <p:cNvSpPr txBox="1"/>
          <p:nvPr/>
        </p:nvSpPr>
        <p:spPr>
          <a:xfrm>
            <a:off x="531225" y="3411209"/>
            <a:ext cx="4625166" cy="1815882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La soluzione esatta si trova con metodi algebrici che vedremo nella prossima lezione.</a:t>
            </a:r>
          </a:p>
        </p:txBody>
      </p:sp>
    </p:spTree>
    <p:extLst>
      <p:ext uri="{BB962C8B-B14F-4D97-AF65-F5344CB8AC3E}">
        <p14:creationId xmlns:p14="http://schemas.microsoft.com/office/powerpoint/2010/main" val="107677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4BB6CF69-8FF3-9744-B88E-9B13CD9F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AE6DDC35-19CF-D34E-9AD8-3DF607B36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20" y="208252"/>
            <a:ext cx="813048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 problema classico per cominciare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CDB0C-C365-7243-A35E-902F844A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8FB1A6-B846-344A-8946-4F0DBCCF4FA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71B832-8479-5649-A203-2FA45A4B4AEB}"/>
              </a:ext>
            </a:extLst>
          </p:cNvPr>
          <p:cNvSpPr txBox="1"/>
          <p:nvPr/>
        </p:nvSpPr>
        <p:spPr>
          <a:xfrm>
            <a:off x="3851920" y="636270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Video 1</a:t>
            </a:r>
          </a:p>
        </p:txBody>
      </p:sp>
      <p:pic>
        <p:nvPicPr>
          <p:cNvPr id="3" name="GeAnA6Video1.mp4">
            <a:hlinkClick r:id="" action="ppaction://media"/>
            <a:extLst>
              <a:ext uri="{FF2B5EF4-FFF2-40B4-BE49-F238E27FC236}">
                <a16:creationId xmlns:a16="http://schemas.microsoft.com/office/drawing/2014/main" id="{B1C20147-2824-0B45-B6F6-F0DF6D5612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077" y="841665"/>
            <a:ext cx="7342331" cy="550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>
            <a:extLst>
              <a:ext uri="{FF2B5EF4-FFF2-40B4-BE49-F238E27FC236}">
                <a16:creationId xmlns:a16="http://schemas.microsoft.com/office/drawing/2014/main" id="{D993DFFA-E3FE-D649-A750-E432743E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ACB304DD-5971-464F-8D1A-A6A4D6EC7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8077200" cy="762000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 ‘paradosso’</a:t>
            </a:r>
          </a:p>
        </p:txBody>
      </p:sp>
      <p:pic>
        <p:nvPicPr>
          <p:cNvPr id="17412" name="Picture 6" descr="Zenone.JPG">
            <a:extLst>
              <a:ext uri="{FF2B5EF4-FFF2-40B4-BE49-F238E27FC236}">
                <a16:creationId xmlns:a16="http://schemas.microsoft.com/office/drawing/2014/main" id="{5A454D21-2284-494A-8264-6275EFA6F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552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8">
            <a:extLst>
              <a:ext uri="{FF2B5EF4-FFF2-40B4-BE49-F238E27FC236}">
                <a16:creationId xmlns:a16="http://schemas.microsoft.com/office/drawing/2014/main" id="{BDD49889-906A-7745-BF89-C41487A1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19200"/>
            <a:ext cx="6019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Achille è dieci volte più veloce della tartaruga, perciò dà alla tartaruga un vantaggio. 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Achille raggiungerà la tartaruga?</a:t>
            </a:r>
          </a:p>
          <a:p>
            <a:pPr eaLnBrk="1" hangingPunct="1"/>
            <a:endParaRPr lang="it-IT" altLang="it-IT" b="1">
              <a:solidFill>
                <a:srgbClr val="0000FF"/>
              </a:solidFill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Il filosofo Zenone immaginava il movimento e rispondeva: </a:t>
            </a:r>
            <a:r>
              <a:rPr lang="it-IT" altLang="it-IT" b="1" i="1">
                <a:latin typeface="Arial Narrow" panose="020B0604020202020204" pitchFamily="34" charset="0"/>
              </a:rPr>
              <a:t>‘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No!</a:t>
            </a:r>
            <a:r>
              <a:rPr lang="it-IT" altLang="it-IT" b="1" i="1">
                <a:latin typeface="Arial Narrow" panose="020B0604020202020204" pitchFamily="34" charset="0"/>
              </a:rPr>
              <a:t> Quando Achille arriva al punto di partenza della tartaruga, non trova la tartaruga che si è spostata, anche se di poco. E così Achille continua ad avvicinarsi alla tartaruga senza riuscire a raggiungerla’. </a:t>
            </a:r>
          </a:p>
        </p:txBody>
      </p:sp>
      <p:sp>
        <p:nvSpPr>
          <p:cNvPr id="17414" name="TextBox 9">
            <a:extLst>
              <a:ext uri="{FF2B5EF4-FFF2-40B4-BE49-F238E27FC236}">
                <a16:creationId xmlns:a16="http://schemas.microsoft.com/office/drawing/2014/main" id="{4ABF1859-CA33-FA49-A439-C33F1B03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63033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L’esperienza e il buon senso si ribellano.</a:t>
            </a:r>
          </a:p>
          <a:p>
            <a:pPr eaLnBrk="1" hangingPunct="1"/>
            <a:r>
              <a:rPr lang="it-IT" altLang="it-IT" b="1"/>
              <a:t>Riflettiamo meglio sul movimento.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DFF1054-2808-C646-BE2A-CF3CC3C8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C8B2EF-E111-F241-ACB7-5156B53E771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>
            <a:extLst>
              <a:ext uri="{FF2B5EF4-FFF2-40B4-BE49-F238E27FC236}">
                <a16:creationId xmlns:a16="http://schemas.microsoft.com/office/drawing/2014/main" id="{7466237D-99FB-4C48-A645-473E89C2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18435" name="Title 5">
            <a:extLst>
              <a:ext uri="{FF2B5EF4-FFF2-40B4-BE49-F238E27FC236}">
                <a16:creationId xmlns:a16="http://schemas.microsoft.com/office/drawing/2014/main" id="{56E57C38-8512-3F40-AAD0-57381CF52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628800"/>
            <a:ext cx="61722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80783473-2291-9C43-BDFB-CDDD1463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80928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Completa la scheda di lavoro per riflettere sul ‘paradosso’ e trarre le tue conclusioni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A52DC7-F779-5846-B959-88CB3C20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814DDE-03FD-3C40-AED4-325CC94DCB4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978E7-8F75-3E47-A7AB-414AD413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7315200" cy="1143000"/>
          </a:xfrm>
        </p:spPr>
        <p:txBody>
          <a:bodyPr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cosa hai trovato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144658B3-61D8-F144-A2D7-AB188E62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6C3A7-CDEF-9842-88B8-0E8A0A09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31A578-B6A6-6B4C-A9B9-F360A558BFD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9F2ACC-8A27-3C4B-BA64-1214EC43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00" y="1556792"/>
            <a:ext cx="78486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Dal problema alla soluzione grafica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A40C87ED-3BD9-9D4C-961F-84CC301E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453A9134-4256-E54C-9CED-451EC895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000" y="2564904"/>
            <a:ext cx="7200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0" indent="-571500" eaLnBrk="1" hangingPunct="1">
              <a:buAutoNum type="romanUcPeriod"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Una simulazione aiuta a riflettere e precisare</a:t>
            </a:r>
          </a:p>
          <a:p>
            <a:pPr marL="755650" indent="-255588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 i dati del problema</a:t>
            </a:r>
          </a:p>
          <a:p>
            <a:pPr marL="755650" indent="-255588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la legge oraria di ogni moto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DB97E48-9C1B-F948-A7CE-4BA2505A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DE2C0D-4826-DC48-A13F-F8AF16D650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A40C87ED-3BD9-9D4C-961F-84CC301E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6D3D1-F8E3-FE48-A484-CC1C9B3A80D1}"/>
              </a:ext>
            </a:extLst>
          </p:cNvPr>
          <p:cNvSpPr txBox="1"/>
          <p:nvPr/>
        </p:nvSpPr>
        <p:spPr>
          <a:xfrm>
            <a:off x="1066800" y="3801823"/>
            <a:ext cx="2895600" cy="461665"/>
          </a:xfrm>
          <a:prstGeom prst="rect">
            <a:avLst/>
          </a:prstGeom>
          <a:solidFill>
            <a:srgbClr val="FFFEE9"/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>
            <a:lvl1pPr marL="271463" indent="-2714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>
                <a:latin typeface="Arial Narrow" panose="020B0604020202020204" pitchFamily="34" charset="0"/>
              </a:rPr>
              <a:t>I dati del problema</a:t>
            </a:r>
          </a:p>
        </p:txBody>
      </p:sp>
      <p:pic>
        <p:nvPicPr>
          <p:cNvPr id="20486" name="Picture 6" descr="Schermata 2014-09-02 alle 16.41.22.png">
            <a:extLst>
              <a:ext uri="{FF2B5EF4-FFF2-40B4-BE49-F238E27FC236}">
                <a16:creationId xmlns:a16="http://schemas.microsoft.com/office/drawing/2014/main" id="{92706EE1-DB01-184A-ACBC-13472FB3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0228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B79442-1655-FE4C-9331-0FEC7E986114}"/>
              </a:ext>
            </a:extLst>
          </p:cNvPr>
          <p:cNvSpPr/>
          <p:nvPr/>
        </p:nvSpPr>
        <p:spPr>
          <a:xfrm>
            <a:off x="4788024" y="3801823"/>
            <a:ext cx="3240360" cy="461665"/>
          </a:xfrm>
          <a:prstGeom prst="rect">
            <a:avLst/>
          </a:prstGeom>
          <a:solidFill>
            <a:srgbClr val="FFFEE9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marL="457200" indent="-2714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2. La legge di ogni moto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A3D5CB-BAB6-3C47-A557-3126DDBA48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672" y="4256940"/>
            <a:ext cx="432048" cy="559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2FF8A1-6FE4-3941-BFE2-9A3AE577AB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4256940"/>
            <a:ext cx="609600" cy="483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42298A-3AD9-7446-AB27-AE9A8BAAE3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53200" y="4256940"/>
            <a:ext cx="304800" cy="559488"/>
          </a:xfrm>
          <a:prstGeom prst="line">
            <a:avLst/>
          </a:prstGeom>
          <a:noFill/>
          <a:ln w="28575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DB97E48-9C1B-F948-A7CE-4BA2505A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DE2C0D-4826-DC48-A13F-F8AF16D650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769C376-C353-DA40-9795-B398C326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simulazione per riflettere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F86E51-1EEB-0C4C-983C-2CEB3B60C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7" y="913537"/>
            <a:ext cx="8181865" cy="260782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54990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9F2ACC-8A27-3C4B-BA64-1214EC43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00" y="1556792"/>
            <a:ext cx="7848600" cy="762000"/>
          </a:xfrm>
        </p:spPr>
        <p:txBody>
          <a:bodyPr anchor="t"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Dal problema alla soluzione grafica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A40C87ED-3BD9-9D4C-961F-84CC301E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453A9134-4256-E54C-9CED-451EC895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000" y="2564904"/>
            <a:ext cx="7581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0" indent="-571500" eaLnBrk="1" hangingPunct="1">
              <a:buFont typeface="+mj-lt"/>
              <a:buAutoNum type="romanUcPeriod" startAt="2"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Disegno sul piano cartesiano le leggi del moto </a:t>
            </a:r>
          </a:p>
          <a:p>
            <a:pPr marL="571500" indent="-571500" eaLnBrk="1" hangingPunct="1">
              <a:buFont typeface="+mj-lt"/>
              <a:buAutoNum type="romanUcPeriod" startAt="2"/>
            </a:pPr>
            <a:endParaRPr lang="it-IT" altLang="it-IT" sz="1000" b="1" dirty="0">
              <a:solidFill>
                <a:srgbClr val="0000FF"/>
              </a:solidFill>
              <a:latin typeface="Arial Narrow Bold" panose="020B0606020202030204" pitchFamily="34" charset="0"/>
            </a:endParaRPr>
          </a:p>
          <a:p>
            <a:pPr marL="571500" indent="-571500" eaLnBrk="1" hangingPunct="1">
              <a:buFont typeface="+mj-lt"/>
              <a:buAutoNum type="romanUcPeriod" startAt="2"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Risolvo il problema con un procedimento grafico</a:t>
            </a:r>
          </a:p>
          <a:p>
            <a:pPr marL="500062" eaLnBrk="1" hangingPunct="1"/>
            <a:endParaRPr lang="it-IT" altLang="it-IT" sz="2800" b="1" dirty="0">
              <a:solidFill>
                <a:srgbClr val="0000FF"/>
              </a:solidFill>
              <a:latin typeface="Arial Narrow Bold" panose="020B060602020203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DB97E48-9C1B-F948-A7CE-4BA2505A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DE2C0D-4826-DC48-A13F-F8AF16D650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9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63037-4F70-B940-BA98-FFBC0FF0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762000"/>
          </a:xfrm>
        </p:spPr>
        <p:txBody>
          <a:bodyPr anchor="t">
            <a:normAutofit fontScale="90000"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Grafico delle leggi e procedimento grafico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55327E7C-9F1E-3145-978E-7C6AD808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0DB1F-AE1B-2847-A18A-769CBB4F8053}"/>
              </a:ext>
            </a:extLst>
          </p:cNvPr>
          <p:cNvSpPr txBox="1"/>
          <p:nvPr/>
        </p:nvSpPr>
        <p:spPr>
          <a:xfrm>
            <a:off x="228600" y="762000"/>
            <a:ext cx="85344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85738" indent="-1730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Rappresento le due equazioni su un piano cartesiano</a:t>
            </a: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</p:txBody>
      </p:sp>
      <p:pic>
        <p:nvPicPr>
          <p:cNvPr id="21509" name="Picture 6" descr="Schermata 2014-09-02 alle 18.37.22.png">
            <a:extLst>
              <a:ext uri="{FF2B5EF4-FFF2-40B4-BE49-F238E27FC236}">
                <a16:creationId xmlns:a16="http://schemas.microsoft.com/office/drawing/2014/main" id="{6D80DF72-0C61-0E49-AFD6-8AD7EB6D4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/>
          <a:stretch>
            <a:fillRect/>
          </a:stretch>
        </p:blipFill>
        <p:spPr bwMode="auto">
          <a:xfrm>
            <a:off x="533400" y="1219200"/>
            <a:ext cx="78359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4ABEB-E642-2E46-80F8-F00A8F20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D09A77-CFC0-5A44-B459-6153B06BD35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11" name="TextBox 9">
            <a:extLst>
              <a:ext uri="{FF2B5EF4-FFF2-40B4-BE49-F238E27FC236}">
                <a16:creationId xmlns:a16="http://schemas.microsoft.com/office/drawing/2014/main" id="{57BD68FB-7EE3-AB4F-A59A-46B42F38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2170906"/>
            <a:ext cx="3124200" cy="1016000"/>
          </a:xfrm>
          <a:prstGeom prst="rect">
            <a:avLst/>
          </a:prstGeom>
          <a:solidFill>
            <a:srgbClr val="E4F1FE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Il punto A</a:t>
            </a:r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(</a:t>
            </a: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10</a:t>
            </a:r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, 20</a:t>
            </a:r>
            <a:r>
              <a:rPr lang="it-IT" altLang="it-IT" sz="2000" b="1" dirty="0">
                <a:latin typeface="Arial Narrow" panose="020B0604020202020204" pitchFamily="34" charset="0"/>
              </a:rPr>
              <a:t>) è il </a:t>
            </a: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punto di intersezione</a:t>
            </a:r>
            <a:r>
              <a:rPr lang="it-IT" altLang="it-IT" sz="2000" b="1" dirty="0">
                <a:latin typeface="Arial Narrow" panose="020B0604020202020204" pitchFamily="34" charset="0"/>
              </a:rPr>
              <a:t> delle due rette: </a:t>
            </a:r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si trova su entrambe le rette.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DDB37-B892-E043-A495-274B5D5BE500}"/>
              </a:ext>
            </a:extLst>
          </p:cNvPr>
          <p:cNvSpPr txBox="1"/>
          <p:nvPr/>
        </p:nvSpPr>
        <p:spPr>
          <a:xfrm>
            <a:off x="4886325" y="3933056"/>
            <a:ext cx="2895600" cy="1323975"/>
          </a:xfrm>
          <a:prstGeom prst="rect">
            <a:avLst/>
          </a:prstGeom>
          <a:solidFill>
            <a:srgbClr val="EEEEEE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Dopo </a:t>
            </a:r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10</a:t>
            </a:r>
            <a:r>
              <a:rPr lang="it-IT" altLang="it-IT" sz="2000" b="1">
                <a:latin typeface="Arial Narrow" panose="020B0604020202020204" pitchFamily="34" charset="0"/>
              </a:rPr>
              <a:t> secondi, Achille e la tartaruga si trovano entrambi a 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20</a:t>
            </a:r>
            <a:r>
              <a:rPr lang="it-IT" altLang="it-IT" sz="2000" b="1">
                <a:latin typeface="Arial Narrow" panose="020B0604020202020204" pitchFamily="34" charset="0"/>
              </a:rPr>
              <a:t> metri dal punto di partenza.</a:t>
            </a:r>
          </a:p>
        </p:txBody>
      </p:sp>
      <p:pic>
        <p:nvPicPr>
          <p:cNvPr id="10" name="Picture 9" descr="Schermata 2014-09-15 alle 09.45.55.png">
            <a:extLst>
              <a:ext uri="{FF2B5EF4-FFF2-40B4-BE49-F238E27FC236}">
                <a16:creationId xmlns:a16="http://schemas.microsoft.com/office/drawing/2014/main" id="{050AB948-565E-F34F-A1A2-36D346A6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3209925" cy="444817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27859</TotalTime>
  <Words>639</Words>
  <Application>Microsoft Macintosh PowerPoint</Application>
  <PresentationFormat>Presentazione su schermo (4:3)</PresentationFormat>
  <Paragraphs>98</Paragraphs>
  <Slides>18</Slides>
  <Notes>3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Arial Narrow</vt:lpstr>
      <vt:lpstr>Arial Narrow Bold</vt:lpstr>
      <vt:lpstr>Calibri</vt:lpstr>
      <vt:lpstr>Times New Roman</vt:lpstr>
      <vt:lpstr>Tema di Office</vt:lpstr>
      <vt:lpstr>Microsoft Equation</vt:lpstr>
      <vt:lpstr>Problemi descritti da rette e sistemi</vt:lpstr>
      <vt:lpstr>Un problema classico per cominciare</vt:lpstr>
      <vt:lpstr>Un ‘paradosso’</vt:lpstr>
      <vt:lpstr>Attività</vt:lpstr>
      <vt:lpstr>Che cosa hai trovato</vt:lpstr>
      <vt:lpstr>Dal problema alla soluzione grafica</vt:lpstr>
      <vt:lpstr>Una simulazione per riflettere</vt:lpstr>
      <vt:lpstr>Dal problema alla soluzione grafica</vt:lpstr>
      <vt:lpstr>Grafico delle leggi e procedimento grafico</vt:lpstr>
      <vt:lpstr>Soluzione grafica</vt:lpstr>
      <vt:lpstr>Un problema impossibile</vt:lpstr>
      <vt:lpstr>Un problema indeterminato</vt:lpstr>
      <vt:lpstr>Il linguaggio dell’algebra</vt:lpstr>
      <vt:lpstr>Sistema di due equazioni in due incognite</vt:lpstr>
      <vt:lpstr>La soluzione di un sistema lineare</vt:lpstr>
      <vt:lpstr>Cambio i dati del problema</vt:lpstr>
      <vt:lpstr>Esamino la soluzione grafica</vt:lpstr>
      <vt:lpstr>La soluzione grafica è approssimata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‘ parabola come grafico di una funzione’</dc:title>
  <dc:subject/>
  <dc:creator>Daniela Valenti</dc:creator>
  <cp:keywords/>
  <dc:description/>
  <cp:lastModifiedBy>Microsoft Office User</cp:lastModifiedBy>
  <cp:revision>623</cp:revision>
  <cp:lastPrinted>2020-12-03T10:52:46Z</cp:lastPrinted>
  <dcterms:created xsi:type="dcterms:W3CDTF">2014-09-15T06:51:43Z</dcterms:created>
  <dcterms:modified xsi:type="dcterms:W3CDTF">2023-09-14T18:09:20Z</dcterms:modified>
  <cp:category/>
</cp:coreProperties>
</file>