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9" r:id="rId3"/>
    <p:sldId id="316" r:id="rId4"/>
    <p:sldId id="328" r:id="rId5"/>
    <p:sldId id="297" r:id="rId6"/>
    <p:sldId id="315" r:id="rId7"/>
    <p:sldId id="310" r:id="rId8"/>
    <p:sldId id="311" r:id="rId9"/>
    <p:sldId id="317" r:id="rId10"/>
    <p:sldId id="324" r:id="rId11"/>
    <p:sldId id="313" r:id="rId12"/>
    <p:sldId id="329" r:id="rId13"/>
    <p:sldId id="325" r:id="rId14"/>
    <p:sldId id="326" r:id="rId15"/>
    <p:sldId id="327" r:id="rId16"/>
    <p:sldId id="323" r:id="rId17"/>
    <p:sldId id="330" r:id="rId18"/>
    <p:sldId id="319" r:id="rId19"/>
    <p:sldId id="331" r:id="rId20"/>
    <p:sldId id="321" r:id="rId21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660066"/>
    <a:srgbClr val="FF0000"/>
    <a:srgbClr val="006600"/>
    <a:srgbClr val="FF3300"/>
    <a:srgbClr val="003300"/>
    <a:srgbClr val="CAF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>
      <p:cViewPr varScale="1">
        <p:scale>
          <a:sx n="120" d="100"/>
          <a:sy n="120" d="100"/>
        </p:scale>
        <p:origin x="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fld id="{F23C7C7D-E2BF-1D47-8AC5-70A5E5195C06}" type="datetimeFigureOut">
              <a:rPr lang="it-IT"/>
              <a:pPr>
                <a:defRPr/>
              </a:pPr>
              <a:t>24/09/20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fld id="{3A9DBF59-96E6-AB48-B7ED-3BD6520416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BB48931-EE04-904E-8505-A6E8622AB80E}" type="datetime1">
              <a:rPr lang="it-IT"/>
              <a:pPr>
                <a:defRPr/>
              </a:pPr>
              <a:t>24/09/20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694405-0FE4-C543-B81C-ECD3508CE1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BAE1C3-BFF8-8F45-8150-45C28E5D4450}" type="slidenum">
              <a:rPr lang="it-IT" smtClean="0">
                <a:ea typeface="ＭＳ Ｐゴシック" charset="-128"/>
                <a:cs typeface="ＭＳ Ｐゴシック" charset="-128"/>
              </a:rPr>
              <a:pPr/>
              <a:t>2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BEF7FD-E2C9-9940-8A16-4A38F8479D50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16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EC0721-515F-4647-BFE6-41D6BD288CE7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17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A4589D-4648-0144-8253-AEA19BF229C5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18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5BCBB7-EDB5-E74C-BBF5-4151D15A0EBF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19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3172A-1A01-884B-80A9-33C9E7A26010}" type="slidenum">
              <a:rPr lang="it-IT" smtClean="0">
                <a:ea typeface="ＭＳ Ｐゴシック" charset="-128"/>
                <a:cs typeface="ＭＳ Ｐゴシック" charset="-128"/>
              </a:rPr>
              <a:pPr/>
              <a:t>20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C119BA-B62C-1148-A7A6-E5F16914D5E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511A8B-7898-384C-A1F9-E290D5E07FA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D27E35-D5A0-9542-A182-798F8963383B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10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E0F1E9-18D6-3945-B128-05F1DE9306E0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11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61E8A-22F1-7F48-8309-2659A93FB81B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12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CC6A33-D82A-1B47-A730-8A3F25D47163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13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3937C7-D103-5E40-A314-B2D9FA3430BA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14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FE1B32-6AD1-AD44-A25A-F2DA64559EC2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15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9AFF-3EA2-5444-912B-6F6907C68C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DA311-B0D2-8741-AF0C-A754AB52DF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1251C-6A36-1244-A520-E34625B8A5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D06A5-09C4-9445-8760-5D083E260C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85BD8-1685-4945-ABCE-8B4F5D27DC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86804-BA92-8C42-832A-BC57DD42A4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BD52F-AF84-4845-A361-77A520DD88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1FA22-67D0-CB44-A3FB-22FDA09D27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59D59-DF70-304C-86B1-34FFC45C97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5095-C42B-9740-B8F7-613C0EB698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32F99-2AAF-5A40-9973-9352747F2E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CF11-1AF1-9643-8E1E-190B46BA34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5B2D-8FF1-3B47-B6BF-2D7F1495A8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A0324-7A60-6443-B976-7A8193D8FF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D77E37D-3843-B345-9D03-C8A0A9FCEC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524000"/>
            <a:ext cx="7162800" cy="2160588"/>
          </a:xfrm>
        </p:spPr>
        <p:txBody>
          <a:bodyPr/>
          <a:lstStyle/>
          <a:p>
            <a:pPr eaLnBrk="1" hangingPunct="1"/>
            <a:r>
              <a:rPr lang="it-IT" b="1">
                <a:solidFill>
                  <a:srgbClr val="FF0000"/>
                </a:solidFill>
              </a:rPr>
              <a:t>Tabelle e </a:t>
            </a:r>
            <a:br>
              <a:rPr lang="it-IT" b="1">
                <a:solidFill>
                  <a:srgbClr val="FF0000"/>
                </a:solidFill>
              </a:rPr>
            </a:br>
            <a:r>
              <a:rPr lang="it-IT" b="1">
                <a:solidFill>
                  <a:srgbClr val="FF0000"/>
                </a:solidFill>
              </a:rPr>
              <a:t>diagrammi a colonna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</p:spPr>
        <p:txBody>
          <a:bodyPr/>
          <a:lstStyle/>
          <a:p>
            <a:r>
              <a:rPr lang="it-IT" sz="1200" i="1" dirty="0"/>
              <a:t>Daniela Valenti 2020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73B770-ADCF-9546-A310-99D18446CC5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C01115-7B6A-544E-971D-9FC8D49341D4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10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1905000" cy="396875"/>
          </a:xfrm>
          <a:noFill/>
        </p:spPr>
        <p:txBody>
          <a:bodyPr/>
          <a:lstStyle/>
          <a:p>
            <a:r>
              <a:rPr lang="it-IT">
                <a:ea typeface="Times New Roman" charset="0"/>
                <a:cs typeface="Times New Roman" charset="0"/>
              </a:rPr>
              <a:t>Daniela Valenti 2020</a:t>
            </a:r>
          </a:p>
        </p:txBody>
      </p:sp>
      <p:sp>
        <p:nvSpPr>
          <p:cNvPr id="30724" name="Title 12"/>
          <p:cNvSpPr>
            <a:spLocks noGrp="1"/>
          </p:cNvSpPr>
          <p:nvPr>
            <p:ph type="title"/>
          </p:nvPr>
        </p:nvSpPr>
        <p:spPr>
          <a:xfrm>
            <a:off x="327884" y="91190"/>
            <a:ext cx="8382000" cy="990600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Attenzione quando leggi i grafici!</a:t>
            </a:r>
          </a:p>
        </p:txBody>
      </p:sp>
      <p:sp>
        <p:nvSpPr>
          <p:cNvPr id="30725" name="TextBox 14"/>
          <p:cNvSpPr txBox="1">
            <a:spLocks noChangeArrowheads="1"/>
          </p:cNvSpPr>
          <p:nvPr/>
        </p:nvSpPr>
        <p:spPr bwMode="auto">
          <a:xfrm>
            <a:off x="457200" y="1828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 sz="2000" b="1"/>
          </a:p>
          <a:p>
            <a:pPr>
              <a:buFontTx/>
              <a:buChar char="-"/>
            </a:pPr>
            <a:endParaRPr lang="it-IT" sz="2000" b="1"/>
          </a:p>
        </p:txBody>
      </p:sp>
      <p:sp>
        <p:nvSpPr>
          <p:cNvPr id="30726" name="TextBox 14"/>
          <p:cNvSpPr txBox="1">
            <a:spLocks noChangeArrowheads="1"/>
          </p:cNvSpPr>
          <p:nvPr/>
        </p:nvSpPr>
        <p:spPr bwMode="auto">
          <a:xfrm>
            <a:off x="533400" y="12192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600" b="1"/>
              <a:t> </a:t>
            </a:r>
          </a:p>
        </p:txBody>
      </p:sp>
      <p:pic>
        <p:nvPicPr>
          <p:cNvPr id="30727" name="Picture 10" descr="Graficobugi -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428999"/>
            <a:ext cx="3979664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533400" y="1066800"/>
            <a:ext cx="8077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/>
              <a:t>Un’agenzia ha lanciato una campagna pubblicitaria di una nuova moto a gennaio.</a:t>
            </a:r>
          </a:p>
          <a:p>
            <a:r>
              <a:rPr lang="it-IT" sz="2400" b="1"/>
              <a:t>A marzo, il responsabile della pubblicità mostra il grafico qui sotto e commenta: ‘</a:t>
            </a:r>
            <a:r>
              <a:rPr lang="it-IT" sz="2400" b="1" i="1"/>
              <a:t>La nostra campagna pubblicitaria ha avuto un ottimo successo! La vendite sono notevolmente aumentate!</a:t>
            </a:r>
            <a:r>
              <a:rPr lang="it-IT" sz="2400" b="1"/>
              <a:t>’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3E7DFE-94E7-7646-B206-076479B896BD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11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1905000" cy="396875"/>
          </a:xfrm>
          <a:noFill/>
        </p:spPr>
        <p:txBody>
          <a:bodyPr/>
          <a:lstStyle/>
          <a:p>
            <a:r>
              <a:rPr lang="it-IT">
                <a:ea typeface="Times New Roman" charset="0"/>
                <a:cs typeface="Times New Roman" charset="0"/>
              </a:rPr>
              <a:t>Daniela Valenti 2020</a:t>
            </a:r>
          </a:p>
        </p:txBody>
      </p:sp>
      <p:sp>
        <p:nvSpPr>
          <p:cNvPr id="32772" name="Title 12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90600"/>
          </a:xfrm>
        </p:spPr>
        <p:txBody>
          <a:bodyPr/>
          <a:lstStyle/>
          <a:p>
            <a:r>
              <a:rPr lang="it-IT" sz="4000" b="1">
                <a:solidFill>
                  <a:srgbClr val="FF0000"/>
                </a:solidFill>
              </a:rPr>
              <a:t>Attenzione quando leggi i grafici!</a:t>
            </a:r>
          </a:p>
        </p:txBody>
      </p:sp>
      <p:sp>
        <p:nvSpPr>
          <p:cNvPr id="32773" name="TextBox 14"/>
          <p:cNvSpPr txBox="1">
            <a:spLocks noChangeArrowheads="1"/>
          </p:cNvSpPr>
          <p:nvPr/>
        </p:nvSpPr>
        <p:spPr bwMode="auto">
          <a:xfrm>
            <a:off x="457200" y="1828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 sz="2000" b="1"/>
          </a:p>
          <a:p>
            <a:pPr>
              <a:buFontTx/>
              <a:buChar char="-"/>
            </a:pPr>
            <a:endParaRPr lang="it-IT" sz="2000" b="1"/>
          </a:p>
        </p:txBody>
      </p:sp>
      <p:sp>
        <p:nvSpPr>
          <p:cNvPr id="32774" name="TextBox 14"/>
          <p:cNvSpPr txBox="1">
            <a:spLocks noChangeArrowheads="1"/>
          </p:cNvSpPr>
          <p:nvPr/>
        </p:nvSpPr>
        <p:spPr bwMode="auto">
          <a:xfrm>
            <a:off x="304800" y="9906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600" b="1"/>
              <a:t> </a:t>
            </a:r>
          </a:p>
        </p:txBody>
      </p:sp>
      <p:pic>
        <p:nvPicPr>
          <p:cNvPr id="32775" name="Picture 11" descr="Graficobugi -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980531"/>
            <a:ext cx="3935122" cy="326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13"/>
          <p:cNvSpPr txBox="1">
            <a:spLocks noChangeArrowheads="1"/>
          </p:cNvSpPr>
          <p:nvPr/>
        </p:nvSpPr>
        <p:spPr bwMode="auto">
          <a:xfrm>
            <a:off x="850067" y="990600"/>
            <a:ext cx="7058744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400" b="1" dirty="0"/>
              <a:t>Il venditore di moto deve pagare la pubblicità e mostra i dati qui sotto con il commento: </a:t>
            </a:r>
            <a:r>
              <a:rPr lang="it-IT" sz="2400" b="1" i="1" dirty="0"/>
              <a:t>‘La campagna pubblicitaria è stata inefficace. L’aumento delle vendite è molto modesto!’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B4E644-250F-944E-81BA-3F6D1C41D248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12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1905000" cy="396875"/>
          </a:xfrm>
          <a:noFill/>
        </p:spPr>
        <p:txBody>
          <a:bodyPr/>
          <a:lstStyle/>
          <a:p>
            <a:r>
              <a:rPr lang="it-IT">
                <a:ea typeface="Times New Roman" charset="0"/>
                <a:cs typeface="Times New Roman" charset="0"/>
              </a:rPr>
              <a:t>Daniela Valenti 2020</a:t>
            </a:r>
          </a:p>
        </p:txBody>
      </p:sp>
      <p:sp>
        <p:nvSpPr>
          <p:cNvPr id="34820" name="Title 12"/>
          <p:cNvSpPr>
            <a:spLocks noGrp="1"/>
          </p:cNvSpPr>
          <p:nvPr>
            <p:ph type="title"/>
          </p:nvPr>
        </p:nvSpPr>
        <p:spPr>
          <a:xfrm>
            <a:off x="315561" y="333011"/>
            <a:ext cx="8382000" cy="990600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Attenzione quando leggi i grafici!</a:t>
            </a:r>
          </a:p>
        </p:txBody>
      </p:sp>
      <p:sp>
        <p:nvSpPr>
          <p:cNvPr id="34821" name="TextBox 14"/>
          <p:cNvSpPr txBox="1">
            <a:spLocks noChangeArrowheads="1"/>
          </p:cNvSpPr>
          <p:nvPr/>
        </p:nvSpPr>
        <p:spPr bwMode="auto">
          <a:xfrm>
            <a:off x="457200" y="1828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 sz="2000" b="1"/>
          </a:p>
          <a:p>
            <a:pPr>
              <a:buFontTx/>
              <a:buChar char="-"/>
            </a:pPr>
            <a:endParaRPr lang="it-IT" sz="2000" b="1"/>
          </a:p>
        </p:txBody>
      </p:sp>
      <p:sp>
        <p:nvSpPr>
          <p:cNvPr id="34822" name="TextBox 14"/>
          <p:cNvSpPr txBox="1">
            <a:spLocks noChangeArrowheads="1"/>
          </p:cNvSpPr>
          <p:nvPr/>
        </p:nvSpPr>
        <p:spPr bwMode="auto">
          <a:xfrm>
            <a:off x="304800" y="9906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600" b="1"/>
              <a:t> </a:t>
            </a:r>
          </a:p>
        </p:txBody>
      </p:sp>
      <p:pic>
        <p:nvPicPr>
          <p:cNvPr id="34823" name="Picture 11" descr="Graficobugi -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9209" y="1848579"/>
            <a:ext cx="3429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0" descr="Graficobugi -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16100"/>
            <a:ext cx="3733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457200" y="1439862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 dirty="0"/>
              <a:t>Chi ha organizzato la pubblicità</a:t>
            </a:r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5026809" y="1458912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 dirty="0"/>
              <a:t>Chi deve pagare la pubblicità</a:t>
            </a:r>
          </a:p>
        </p:txBody>
      </p:sp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2411061" y="5235288"/>
            <a:ext cx="4191000" cy="523875"/>
          </a:xfrm>
          <a:prstGeom prst="rect">
            <a:avLst/>
          </a:prstGeom>
          <a:solidFill>
            <a:srgbClr val="CAFCC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b="1" dirty="0"/>
              <a:t>Chi ti convince di più?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410721-E759-544A-AE71-A43BC1E6B0DC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13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1905000" cy="396875"/>
          </a:xfrm>
          <a:noFill/>
        </p:spPr>
        <p:txBody>
          <a:bodyPr/>
          <a:lstStyle/>
          <a:p>
            <a:r>
              <a:rPr lang="it-IT">
                <a:ea typeface="Times New Roman" charset="0"/>
                <a:cs typeface="Times New Roman" charset="0"/>
              </a:rPr>
              <a:t>Daniela Valenti 2020</a:t>
            </a:r>
          </a:p>
        </p:txBody>
      </p:sp>
      <p:sp>
        <p:nvSpPr>
          <p:cNvPr id="36868" name="Title 12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90600"/>
          </a:xfrm>
        </p:spPr>
        <p:txBody>
          <a:bodyPr/>
          <a:lstStyle/>
          <a:p>
            <a:r>
              <a:rPr lang="it-IT" sz="4000" b="1">
                <a:solidFill>
                  <a:srgbClr val="FF0000"/>
                </a:solidFill>
              </a:rPr>
              <a:t>Attenzione quando leggi i grafici!</a:t>
            </a:r>
          </a:p>
        </p:txBody>
      </p:sp>
      <p:sp>
        <p:nvSpPr>
          <p:cNvPr id="36869" name="TextBox 14"/>
          <p:cNvSpPr txBox="1">
            <a:spLocks noChangeArrowheads="1"/>
          </p:cNvSpPr>
          <p:nvPr/>
        </p:nvSpPr>
        <p:spPr bwMode="auto">
          <a:xfrm>
            <a:off x="457200" y="1828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 sz="2000" b="1"/>
          </a:p>
          <a:p>
            <a:pPr>
              <a:buFontTx/>
              <a:buChar char="-"/>
            </a:pPr>
            <a:endParaRPr lang="it-IT" sz="2000" b="1"/>
          </a:p>
        </p:txBody>
      </p:sp>
      <p:sp>
        <p:nvSpPr>
          <p:cNvPr id="36870" name="TextBox 14"/>
          <p:cNvSpPr txBox="1">
            <a:spLocks noChangeArrowheads="1"/>
          </p:cNvSpPr>
          <p:nvPr/>
        </p:nvSpPr>
        <p:spPr bwMode="auto">
          <a:xfrm>
            <a:off x="304800" y="9906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600" b="1"/>
              <a:t> </a:t>
            </a:r>
          </a:p>
        </p:txBody>
      </p:sp>
      <p:pic>
        <p:nvPicPr>
          <p:cNvPr id="36871" name="Picture 11" descr="Graficobugi -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990600"/>
            <a:ext cx="3214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9" descr="Graficobugi -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66800"/>
            <a:ext cx="3400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Box 10"/>
          <p:cNvSpPr txBox="1">
            <a:spLocks noChangeArrowheads="1"/>
          </p:cNvSpPr>
          <p:nvPr/>
        </p:nvSpPr>
        <p:spPr bwMode="auto">
          <a:xfrm>
            <a:off x="381000" y="56388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/>
              <a:t>I due grafici rappresentano la stessa tabella, ma ... </a:t>
            </a:r>
          </a:p>
        </p:txBody>
      </p:sp>
      <p:pic>
        <p:nvPicPr>
          <p:cNvPr id="36874" name="Picture 14" descr="Schermata 2018-07-15 alle 14.18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810000"/>
            <a:ext cx="3810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2788F8-6ADC-B34E-ADB5-16D47D337217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14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1905000" cy="396875"/>
          </a:xfrm>
          <a:noFill/>
        </p:spPr>
        <p:txBody>
          <a:bodyPr/>
          <a:lstStyle/>
          <a:p>
            <a:r>
              <a:rPr lang="it-IT">
                <a:ea typeface="Times New Roman" charset="0"/>
                <a:cs typeface="Times New Roman" charset="0"/>
              </a:rPr>
              <a:t>Daniela Valenti 2020</a:t>
            </a:r>
          </a:p>
        </p:txBody>
      </p:sp>
      <p:sp>
        <p:nvSpPr>
          <p:cNvPr id="38916" name="Title 12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90600"/>
          </a:xfrm>
        </p:spPr>
        <p:txBody>
          <a:bodyPr/>
          <a:lstStyle/>
          <a:p>
            <a:r>
              <a:rPr lang="it-IT" sz="4000" b="1">
                <a:solidFill>
                  <a:srgbClr val="FF0000"/>
                </a:solidFill>
              </a:rPr>
              <a:t>Attenzione quando leggi i grafici!</a:t>
            </a:r>
          </a:p>
        </p:txBody>
      </p:sp>
      <p:sp>
        <p:nvSpPr>
          <p:cNvPr id="38917" name="TextBox 14"/>
          <p:cNvSpPr txBox="1">
            <a:spLocks noChangeArrowheads="1"/>
          </p:cNvSpPr>
          <p:nvPr/>
        </p:nvSpPr>
        <p:spPr bwMode="auto">
          <a:xfrm>
            <a:off x="457200" y="1828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 sz="2000" b="1"/>
          </a:p>
          <a:p>
            <a:pPr>
              <a:buFontTx/>
              <a:buChar char="-"/>
            </a:pPr>
            <a:endParaRPr lang="it-IT" sz="2000" b="1"/>
          </a:p>
        </p:txBody>
      </p:sp>
      <p:sp>
        <p:nvSpPr>
          <p:cNvPr id="38918" name="TextBox 14"/>
          <p:cNvSpPr txBox="1">
            <a:spLocks noChangeArrowheads="1"/>
          </p:cNvSpPr>
          <p:nvPr/>
        </p:nvSpPr>
        <p:spPr bwMode="auto">
          <a:xfrm>
            <a:off x="304800" y="9906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600" b="1"/>
              <a:t> </a:t>
            </a:r>
          </a:p>
        </p:txBody>
      </p:sp>
      <p:pic>
        <p:nvPicPr>
          <p:cNvPr id="38919" name="Picture 11" descr="Graficobugi -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990600"/>
            <a:ext cx="3214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 descr="Graficobugi -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87975"/>
            <a:ext cx="3400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533400" y="4212175"/>
            <a:ext cx="3505200" cy="1200150"/>
          </a:xfrm>
          <a:prstGeom prst="rect">
            <a:avLst/>
          </a:prstGeom>
          <a:solidFill>
            <a:srgbClr val="CAFCC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>
                <a:latin typeface="Arial Narrow" charset="0"/>
                <a:ea typeface="Arial Narrow" charset="0"/>
                <a:cs typeface="Arial Narrow" charset="0"/>
              </a:rPr>
              <a:t>Qui la scala numerica comincia da 150 e questo esalta l’aumento dei numeri 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685800" y="3657600"/>
            <a:ext cx="7620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3" name="TextBox 15"/>
          <p:cNvSpPr txBox="1">
            <a:spLocks noChangeArrowheads="1"/>
          </p:cNvSpPr>
          <p:nvPr/>
        </p:nvSpPr>
        <p:spPr bwMode="auto">
          <a:xfrm>
            <a:off x="4572000" y="4191000"/>
            <a:ext cx="4343400" cy="1200150"/>
          </a:xfrm>
          <a:prstGeom prst="rect">
            <a:avLst/>
          </a:prstGeom>
          <a:solidFill>
            <a:srgbClr val="CAFCCA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>
                <a:latin typeface="Arial Narrow" charset="0"/>
                <a:ea typeface="Arial Narrow" charset="0"/>
                <a:cs typeface="Arial Narrow" charset="0"/>
              </a:rPr>
              <a:t>Qui la scala numerica comincia da 0 e questo mostra l’aumento meglio collegato al valore iniziale.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638800" y="3505200"/>
            <a:ext cx="762000" cy="6096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B7472-B8D4-2744-8F47-7513248D9F88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15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1905000" cy="396875"/>
          </a:xfrm>
          <a:noFill/>
        </p:spPr>
        <p:txBody>
          <a:bodyPr/>
          <a:lstStyle/>
          <a:p>
            <a:r>
              <a:rPr lang="it-IT">
                <a:ea typeface="Times New Roman" charset="0"/>
                <a:cs typeface="Times New Roman" charset="0"/>
              </a:rPr>
              <a:t>Daniela Valenti 2020</a:t>
            </a:r>
          </a:p>
        </p:txBody>
      </p:sp>
      <p:sp>
        <p:nvSpPr>
          <p:cNvPr id="40964" name="Title 12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382000" cy="990600"/>
          </a:xfrm>
        </p:spPr>
        <p:txBody>
          <a:bodyPr/>
          <a:lstStyle/>
          <a:p>
            <a:r>
              <a:rPr lang="it-IT" sz="4000" b="1">
                <a:solidFill>
                  <a:srgbClr val="FF0000"/>
                </a:solidFill>
              </a:rPr>
              <a:t>Tracciare grafici con Excel</a:t>
            </a:r>
          </a:p>
        </p:txBody>
      </p:sp>
      <p:sp>
        <p:nvSpPr>
          <p:cNvPr id="40965" name="TextBox 14"/>
          <p:cNvSpPr txBox="1">
            <a:spLocks noChangeArrowheads="1"/>
          </p:cNvSpPr>
          <p:nvPr/>
        </p:nvSpPr>
        <p:spPr bwMode="auto">
          <a:xfrm>
            <a:off x="4724400" y="19812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 sz="2000" b="1"/>
          </a:p>
          <a:p>
            <a:pPr>
              <a:buFontTx/>
              <a:buChar char="-"/>
            </a:pPr>
            <a:endParaRPr lang="it-IT" sz="2000" b="1"/>
          </a:p>
        </p:txBody>
      </p:sp>
      <p:sp>
        <p:nvSpPr>
          <p:cNvPr id="40966" name="TextBox 14"/>
          <p:cNvSpPr txBox="1">
            <a:spLocks noChangeArrowheads="1"/>
          </p:cNvSpPr>
          <p:nvPr/>
        </p:nvSpPr>
        <p:spPr bwMode="auto">
          <a:xfrm>
            <a:off x="304800" y="9906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600" b="1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198AF5-C4FD-2F47-811C-36DCD1F2DDD7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16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1905000" cy="396875"/>
          </a:xfrm>
          <a:noFill/>
        </p:spPr>
        <p:txBody>
          <a:bodyPr/>
          <a:lstStyle/>
          <a:p>
            <a:r>
              <a:rPr lang="it-IT">
                <a:ea typeface="Times New Roman" charset="0"/>
                <a:cs typeface="Times New Roman" charset="0"/>
              </a:rPr>
              <a:t>Daniela Valenti 2020</a:t>
            </a:r>
          </a:p>
        </p:txBody>
      </p:sp>
      <p:sp>
        <p:nvSpPr>
          <p:cNvPr id="43012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96200" cy="639763"/>
          </a:xfrm>
        </p:spPr>
        <p:txBody>
          <a:bodyPr/>
          <a:lstStyle/>
          <a:p>
            <a:r>
              <a:rPr lang="it-IT" sz="4000" b="1">
                <a:solidFill>
                  <a:srgbClr val="FF0000"/>
                </a:solidFill>
              </a:rPr>
              <a:t>Il software Excel</a:t>
            </a:r>
          </a:p>
        </p:txBody>
      </p:sp>
      <p:sp>
        <p:nvSpPr>
          <p:cNvPr id="43013" name="TextBox 14"/>
          <p:cNvSpPr txBox="1">
            <a:spLocks noChangeArrowheads="1"/>
          </p:cNvSpPr>
          <p:nvPr/>
        </p:nvSpPr>
        <p:spPr bwMode="auto">
          <a:xfrm>
            <a:off x="457200" y="1828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 sz="2000" b="1"/>
          </a:p>
          <a:p>
            <a:pPr>
              <a:buFontTx/>
              <a:buChar char="-"/>
            </a:pPr>
            <a:endParaRPr lang="it-IT" sz="2000" b="1"/>
          </a:p>
        </p:txBody>
      </p:sp>
      <p:sp>
        <p:nvSpPr>
          <p:cNvPr id="43014" name="TextBox 14"/>
          <p:cNvSpPr txBox="1">
            <a:spLocks noChangeArrowheads="1"/>
          </p:cNvSpPr>
          <p:nvPr/>
        </p:nvSpPr>
        <p:spPr bwMode="auto">
          <a:xfrm>
            <a:off x="533400" y="12192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600" b="1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6400800" cy="28003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  <a:defRPr/>
            </a:pPr>
            <a:r>
              <a:rPr lang="it-IT" b="1" dirty="0">
                <a:latin typeface="Arial Narrow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it-IT" sz="3200" b="1" dirty="0">
                <a:latin typeface="Arial Narrow"/>
                <a:ea typeface="ＭＳ Ｐゴシック" pitchFamily="-105" charset="-128"/>
                <a:cs typeface="Arial Narrow"/>
              </a:rPr>
              <a:t>È </a:t>
            </a:r>
            <a:r>
              <a:rPr lang="it-IT" sz="3200" b="1" dirty="0">
                <a:solidFill>
                  <a:srgbClr val="FF0000"/>
                </a:solidFill>
                <a:latin typeface="Arial Narrow"/>
                <a:ea typeface="ＭＳ Ｐゴシック" pitchFamily="-105" charset="-128"/>
                <a:cs typeface="Arial Narrow"/>
              </a:rPr>
              <a:t>commerciale</a:t>
            </a:r>
            <a:r>
              <a:rPr lang="it-IT" sz="3200" b="1" dirty="0">
                <a:solidFill>
                  <a:srgbClr val="000000"/>
                </a:solidFill>
                <a:latin typeface="Arial Narrow"/>
                <a:ea typeface="ＭＳ Ｐゴシック" pitchFamily="-105" charset="-128"/>
                <a:cs typeface="Arial Narrow"/>
              </a:rPr>
              <a:t> e proprietario.</a:t>
            </a:r>
            <a:endParaRPr lang="it-IT" sz="3200" b="1" dirty="0">
              <a:latin typeface="Arial Narrow"/>
              <a:ea typeface="ＭＳ Ｐゴシック" pitchFamily="-105" charset="-128"/>
              <a:cs typeface="Arial Narrow"/>
            </a:endParaRPr>
          </a:p>
          <a:p>
            <a:pPr>
              <a:defRPr/>
            </a:pPr>
            <a:endParaRPr lang="it-IT" sz="800" b="1" dirty="0">
              <a:latin typeface="Arial Narrow"/>
              <a:ea typeface="ＭＳ Ｐゴシック" pitchFamily="-105" charset="-128"/>
              <a:cs typeface="Arial Narrow"/>
            </a:endParaRPr>
          </a:p>
          <a:p>
            <a:pPr marL="174625" indent="-174625">
              <a:buFontTx/>
              <a:buChar char="-"/>
              <a:defRPr/>
            </a:pPr>
            <a:r>
              <a:rPr lang="it-IT" sz="3200" b="1" dirty="0">
                <a:latin typeface="Arial Narrow"/>
                <a:ea typeface="ＭＳ Ｐゴシック" pitchFamily="-105" charset="-128"/>
                <a:cs typeface="Arial Narrow"/>
              </a:rPr>
              <a:t>È sviluppato dalla Microsoft, a partire dal 1985 e continuamente aggiornato.</a:t>
            </a:r>
          </a:p>
          <a:p>
            <a:pPr marL="174625" indent="-174625">
              <a:defRPr/>
            </a:pPr>
            <a:endParaRPr lang="it-IT" sz="800" b="1" dirty="0">
              <a:latin typeface="Arial Narrow"/>
              <a:ea typeface="ＭＳ Ｐゴシック" pitchFamily="-105" charset="-128"/>
              <a:cs typeface="Arial Narrow"/>
            </a:endParaRPr>
          </a:p>
          <a:p>
            <a:pPr marL="174625" indent="-174625">
              <a:buFontTx/>
              <a:buChar char="-"/>
              <a:defRPr/>
            </a:pPr>
            <a:r>
              <a:rPr lang="it-IT" sz="3200" b="1" dirty="0">
                <a:latin typeface="Arial Narrow"/>
                <a:ea typeface="ＭＳ Ｐゴシック" pitchFamily="-105" charset="-128"/>
                <a:cs typeface="Arial Narrow"/>
              </a:rPr>
              <a:t>È pensato per la pianificazione finanziaria personale e/o aziendale.</a:t>
            </a:r>
          </a:p>
          <a:p>
            <a:pPr marL="174625" indent="-174625">
              <a:defRPr/>
            </a:pPr>
            <a:endParaRPr lang="it-IT" sz="800" b="1" dirty="0">
              <a:latin typeface="Arial Narrow"/>
              <a:ea typeface="ＭＳ Ｐゴシック" pitchFamily="-105" charset="-128"/>
              <a:cs typeface="Arial Narrow"/>
            </a:endParaRPr>
          </a:p>
        </p:txBody>
      </p:sp>
      <p:pic>
        <p:nvPicPr>
          <p:cNvPr id="43016" name="Picture 7" descr="Exce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81200"/>
            <a:ext cx="2305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4038600"/>
            <a:ext cx="57912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 algn="just">
              <a:buFontTx/>
              <a:buChar char="-"/>
              <a:defRPr/>
            </a:pPr>
            <a:r>
              <a:rPr lang="it-IT" sz="3200" b="1" dirty="0">
                <a:latin typeface="Arial Narrow"/>
                <a:ea typeface="ＭＳ Ｐゴシック" pitchFamily="-105" charset="-128"/>
                <a:cs typeface="Arial Narrow"/>
              </a:rPr>
              <a:t>Si trovano anche altri software analoghi, ad esempio </a:t>
            </a:r>
            <a:r>
              <a:rPr lang="it-IT" sz="3200" b="1" i="1" dirty="0">
                <a:solidFill>
                  <a:srgbClr val="0000FF"/>
                </a:solidFill>
                <a:latin typeface="Arial Narrow"/>
                <a:ea typeface="ＭＳ Ｐゴシック" pitchFamily="-105" charset="-128"/>
                <a:cs typeface="Arial Narrow"/>
              </a:rPr>
              <a:t>Libre Office </a:t>
            </a:r>
            <a:r>
              <a:rPr lang="it-IT" sz="3200" b="1" i="1" dirty="0" err="1">
                <a:solidFill>
                  <a:srgbClr val="0000FF"/>
                </a:solidFill>
                <a:latin typeface="Arial Narrow"/>
                <a:ea typeface="ＭＳ Ｐゴシック" pitchFamily="-105" charset="-128"/>
                <a:cs typeface="Arial Narrow"/>
              </a:rPr>
              <a:t>Calc</a:t>
            </a:r>
            <a:r>
              <a:rPr lang="it-IT" sz="3200" b="1" i="1" dirty="0">
                <a:solidFill>
                  <a:srgbClr val="0000FF"/>
                </a:solidFill>
                <a:latin typeface="Arial Narrow"/>
                <a:ea typeface="ＭＳ Ｐゴシック" pitchFamily="-105" charset="-128"/>
                <a:cs typeface="Arial Narrow"/>
              </a:rPr>
              <a:t> </a:t>
            </a:r>
            <a:r>
              <a:rPr lang="it-IT" sz="3200" b="1" dirty="0">
                <a:solidFill>
                  <a:schemeClr val="accent4"/>
                </a:solidFill>
                <a:latin typeface="Arial Narrow"/>
                <a:ea typeface="ＭＳ Ｐゴシック" pitchFamily="-105" charset="-128"/>
                <a:cs typeface="Arial Narrow"/>
              </a:rPr>
              <a:t>che è </a:t>
            </a:r>
            <a:r>
              <a:rPr lang="it-IT" sz="3200" b="1" dirty="0">
                <a:solidFill>
                  <a:srgbClr val="FF0000"/>
                </a:solidFill>
                <a:latin typeface="Arial Narrow"/>
                <a:ea typeface="ＭＳ Ｐゴシック" pitchFamily="-105" charset="-128"/>
                <a:cs typeface="Arial Narrow"/>
              </a:rPr>
              <a:t>libero</a:t>
            </a:r>
            <a:r>
              <a:rPr lang="it-IT" sz="3200" b="1" dirty="0">
                <a:latin typeface="Arial Narrow"/>
                <a:ea typeface="ＭＳ Ｐゴシック" pitchFamily="-105" charset="-128"/>
                <a:cs typeface="Arial Narrow"/>
              </a:rPr>
              <a:t> e open source.</a:t>
            </a:r>
            <a:endParaRPr lang="it-IT" sz="3200" b="1" i="1" dirty="0">
              <a:solidFill>
                <a:srgbClr val="0000FF"/>
              </a:solidFill>
              <a:latin typeface="Arial Narrow"/>
              <a:ea typeface="ＭＳ Ｐゴシック" pitchFamily="-105" charset="-128"/>
              <a:cs typeface="Arial Narrow"/>
            </a:endParaRPr>
          </a:p>
          <a:p>
            <a:pPr marL="174625" indent="-174625">
              <a:defRPr/>
            </a:pPr>
            <a:endParaRPr lang="it-IT" sz="400" b="1" dirty="0">
              <a:latin typeface="Arial Narrow"/>
              <a:ea typeface="ＭＳ Ｐゴシック" pitchFamily="-105" charset="-128"/>
              <a:cs typeface="Arial Narrow"/>
            </a:endParaRPr>
          </a:p>
          <a:p>
            <a:pPr>
              <a:defRPr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80469C-7FCE-F64F-84DB-61FCBD785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525184"/>
            <a:ext cx="2864296" cy="6961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650643-328F-F541-95D4-7F9E253E8181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17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1905000" cy="396875"/>
          </a:xfrm>
          <a:noFill/>
        </p:spPr>
        <p:txBody>
          <a:bodyPr/>
          <a:lstStyle/>
          <a:p>
            <a:r>
              <a:rPr lang="it-IT">
                <a:ea typeface="Times New Roman" charset="0"/>
                <a:cs typeface="Times New Roman" charset="0"/>
              </a:rPr>
              <a:t>Daniela Valenti 2020</a:t>
            </a:r>
          </a:p>
        </p:txBody>
      </p:sp>
      <p:sp>
        <p:nvSpPr>
          <p:cNvPr id="47108" name="Title 1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39763"/>
          </a:xfrm>
        </p:spPr>
        <p:txBody>
          <a:bodyPr/>
          <a:lstStyle/>
          <a:p>
            <a:r>
              <a:rPr lang="it-IT" sz="4000" b="1">
                <a:solidFill>
                  <a:srgbClr val="FF0000"/>
                </a:solidFill>
              </a:rPr>
              <a:t>Diagramma a colonne con Excel</a:t>
            </a:r>
          </a:p>
        </p:txBody>
      </p:sp>
      <p:sp>
        <p:nvSpPr>
          <p:cNvPr id="47109" name="TextBox 14"/>
          <p:cNvSpPr txBox="1">
            <a:spLocks noChangeArrowheads="1"/>
          </p:cNvSpPr>
          <p:nvPr/>
        </p:nvSpPr>
        <p:spPr bwMode="auto">
          <a:xfrm>
            <a:off x="457200" y="1828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 sz="2000" b="1"/>
          </a:p>
          <a:p>
            <a:pPr>
              <a:buFontTx/>
              <a:buChar char="-"/>
            </a:pPr>
            <a:endParaRPr lang="it-IT" sz="2000" b="1"/>
          </a:p>
        </p:txBody>
      </p:sp>
      <p:sp>
        <p:nvSpPr>
          <p:cNvPr id="47110" name="TextBox 14"/>
          <p:cNvSpPr txBox="1">
            <a:spLocks noChangeArrowheads="1"/>
          </p:cNvSpPr>
          <p:nvPr/>
        </p:nvSpPr>
        <p:spPr bwMode="auto">
          <a:xfrm>
            <a:off x="533400" y="12192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600" b="1"/>
              <a:t> </a:t>
            </a:r>
          </a:p>
        </p:txBody>
      </p:sp>
      <p:sp>
        <p:nvSpPr>
          <p:cNvPr id="47111" name="TextBox 10"/>
          <p:cNvSpPr txBox="1">
            <a:spLocks noChangeArrowheads="1"/>
          </p:cNvSpPr>
          <p:nvPr/>
        </p:nvSpPr>
        <p:spPr bwMode="auto">
          <a:xfrm>
            <a:off x="914400" y="990600"/>
            <a:ext cx="624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b="1"/>
              <a:t>Ecco il primo diagramma a colonne realizzato con Excel </a:t>
            </a:r>
          </a:p>
        </p:txBody>
      </p:sp>
      <p:sp>
        <p:nvSpPr>
          <p:cNvPr id="47113" name="TextBox 11"/>
          <p:cNvSpPr txBox="1">
            <a:spLocks noChangeArrowheads="1"/>
          </p:cNvSpPr>
          <p:nvPr/>
        </p:nvSpPr>
        <p:spPr bwMode="auto">
          <a:xfrm>
            <a:off x="1066800" y="58674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/>
              <a:t>Che cosa succede se cambio i dati?</a:t>
            </a:r>
          </a:p>
        </p:txBody>
      </p:sp>
      <p:pic>
        <p:nvPicPr>
          <p:cNvPr id="47114" name="Picture 13" descr="Schermata 2018-07-14 alle 15.50.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57400"/>
            <a:ext cx="38862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CFD82-1697-354D-8600-FA30BA525A40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18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1905000" cy="396875"/>
          </a:xfrm>
          <a:noFill/>
        </p:spPr>
        <p:txBody>
          <a:bodyPr/>
          <a:lstStyle/>
          <a:p>
            <a:r>
              <a:rPr lang="it-IT">
                <a:ea typeface="Times New Roman" charset="0"/>
                <a:cs typeface="Times New Roman" charset="0"/>
              </a:rPr>
              <a:t>Daniela Valenti 2020</a:t>
            </a:r>
          </a:p>
        </p:txBody>
      </p:sp>
      <p:sp>
        <p:nvSpPr>
          <p:cNvPr id="49156" name="Title 1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39763"/>
          </a:xfrm>
        </p:spPr>
        <p:txBody>
          <a:bodyPr/>
          <a:lstStyle/>
          <a:p>
            <a:r>
              <a:rPr lang="it-IT" sz="4000" b="1">
                <a:solidFill>
                  <a:srgbClr val="FF0000"/>
                </a:solidFill>
              </a:rPr>
              <a:t>Diagrammi a colonne con Excel</a:t>
            </a:r>
          </a:p>
        </p:txBody>
      </p:sp>
      <p:sp>
        <p:nvSpPr>
          <p:cNvPr id="49157" name="TextBox 14"/>
          <p:cNvSpPr txBox="1">
            <a:spLocks noChangeArrowheads="1"/>
          </p:cNvSpPr>
          <p:nvPr/>
        </p:nvSpPr>
        <p:spPr bwMode="auto">
          <a:xfrm>
            <a:off x="457200" y="1828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 sz="2000" b="1"/>
          </a:p>
          <a:p>
            <a:pPr>
              <a:buFontTx/>
              <a:buChar char="-"/>
            </a:pPr>
            <a:endParaRPr lang="it-IT" sz="2000" b="1"/>
          </a:p>
        </p:txBody>
      </p:sp>
      <p:sp>
        <p:nvSpPr>
          <p:cNvPr id="49158" name="TextBox 14"/>
          <p:cNvSpPr txBox="1">
            <a:spLocks noChangeArrowheads="1"/>
          </p:cNvSpPr>
          <p:nvPr/>
        </p:nvSpPr>
        <p:spPr bwMode="auto">
          <a:xfrm>
            <a:off x="533400" y="12192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600" b="1"/>
              <a:t> </a:t>
            </a:r>
          </a:p>
        </p:txBody>
      </p:sp>
      <p:sp>
        <p:nvSpPr>
          <p:cNvPr id="49159" name="TextBox 12"/>
          <p:cNvSpPr txBox="1">
            <a:spLocks noChangeArrowheads="1"/>
          </p:cNvSpPr>
          <p:nvPr/>
        </p:nvSpPr>
        <p:spPr bwMode="auto">
          <a:xfrm>
            <a:off x="838200" y="9144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/>
              <a:t>Che cosa succede se cambio i dati?</a:t>
            </a:r>
          </a:p>
        </p:txBody>
      </p:sp>
      <p:sp>
        <p:nvSpPr>
          <p:cNvPr id="49160" name="TextBox 13"/>
          <p:cNvSpPr txBox="1">
            <a:spLocks noChangeArrowheads="1"/>
          </p:cNvSpPr>
          <p:nvPr/>
        </p:nvSpPr>
        <p:spPr bwMode="auto">
          <a:xfrm>
            <a:off x="685800" y="57150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/>
              <a:t>Cambia immediatamente il diagramma</a:t>
            </a:r>
          </a:p>
        </p:txBody>
      </p:sp>
      <p:pic>
        <p:nvPicPr>
          <p:cNvPr id="49161" name="Picture 17" descr="Schermata 2018-07-14 alle 15.50.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40894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3505200" y="2133600"/>
            <a:ext cx="1447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163" name="Picture 20" descr="Schermata 2018-07-14 alle 15.53.4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0"/>
            <a:ext cx="37465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D0321C-5663-464A-A31A-4A01607BDFAC}" type="slidenum">
              <a:rPr lang="it-IT" smtClean="0">
                <a:ea typeface="ＭＳ Ｐゴシック" charset="-128"/>
                <a:cs typeface="ＭＳ Ｐゴシック" charset="-128"/>
              </a:rPr>
              <a:pPr/>
              <a:t>19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1905000" cy="396875"/>
          </a:xfrm>
          <a:noFill/>
        </p:spPr>
        <p:txBody>
          <a:bodyPr/>
          <a:lstStyle/>
          <a:p>
            <a:r>
              <a:rPr lang="it-IT">
                <a:ea typeface="Times New Roman" charset="0"/>
                <a:cs typeface="Times New Roman" charset="0"/>
              </a:rPr>
              <a:t>Daniela Valenti 2020</a:t>
            </a:r>
          </a:p>
        </p:txBody>
      </p:sp>
      <p:sp>
        <p:nvSpPr>
          <p:cNvPr id="53252" name="Title 1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639763"/>
          </a:xfrm>
        </p:spPr>
        <p:txBody>
          <a:bodyPr/>
          <a:lstStyle/>
          <a:p>
            <a:r>
              <a:rPr lang="it-IT" sz="4000" b="1">
                <a:solidFill>
                  <a:srgbClr val="FF0000"/>
                </a:solidFill>
              </a:rPr>
              <a:t>Tabelle con Excel</a:t>
            </a:r>
          </a:p>
        </p:txBody>
      </p:sp>
      <p:sp>
        <p:nvSpPr>
          <p:cNvPr id="53253" name="TextBox 14"/>
          <p:cNvSpPr txBox="1">
            <a:spLocks noChangeArrowheads="1"/>
          </p:cNvSpPr>
          <p:nvPr/>
        </p:nvSpPr>
        <p:spPr bwMode="auto">
          <a:xfrm>
            <a:off x="457200" y="1828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 sz="2000" b="1"/>
          </a:p>
          <a:p>
            <a:pPr>
              <a:buFontTx/>
              <a:buChar char="-"/>
            </a:pPr>
            <a:endParaRPr lang="it-IT" sz="2000" b="1"/>
          </a:p>
        </p:txBody>
      </p:sp>
      <p:sp>
        <p:nvSpPr>
          <p:cNvPr id="53254" name="TextBox 14"/>
          <p:cNvSpPr txBox="1">
            <a:spLocks noChangeArrowheads="1"/>
          </p:cNvSpPr>
          <p:nvPr/>
        </p:nvSpPr>
        <p:spPr bwMode="auto">
          <a:xfrm>
            <a:off x="533400" y="12192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600" b="1"/>
              <a:t> </a:t>
            </a:r>
          </a:p>
        </p:txBody>
      </p:sp>
      <p:sp>
        <p:nvSpPr>
          <p:cNvPr id="53255" name="TextBox 10"/>
          <p:cNvSpPr txBox="1">
            <a:spLocks noChangeArrowheads="1"/>
          </p:cNvSpPr>
          <p:nvPr/>
        </p:nvSpPr>
        <p:spPr bwMode="auto">
          <a:xfrm>
            <a:off x="838200" y="990600"/>
            <a:ext cx="739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b="1"/>
              <a:t>Come far comparire una casella con la somma dei dati?</a:t>
            </a:r>
          </a:p>
        </p:txBody>
      </p:sp>
      <p:pic>
        <p:nvPicPr>
          <p:cNvPr id="53257" name="Picture 9" descr="Schermata 2018-07-14 alle 15.59.5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733800"/>
            <a:ext cx="99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TextBox 11"/>
          <p:cNvSpPr txBox="1">
            <a:spLocks noChangeArrowheads="1"/>
          </p:cNvSpPr>
          <p:nvPr/>
        </p:nvSpPr>
        <p:spPr bwMode="auto">
          <a:xfrm>
            <a:off x="381000" y="29718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>
                <a:latin typeface="Arial Narrow" charset="0"/>
                <a:ea typeface="Arial Narrow" charset="0"/>
                <a:cs typeface="Arial Narrow" charset="0"/>
              </a:rPr>
              <a:t>1. Seleziona la colonna dei dati</a:t>
            </a:r>
          </a:p>
        </p:txBody>
      </p:sp>
      <p:sp>
        <p:nvSpPr>
          <p:cNvPr id="53259" name="TextBox 12"/>
          <p:cNvSpPr txBox="1">
            <a:spLocks noChangeArrowheads="1"/>
          </p:cNvSpPr>
          <p:nvPr/>
        </p:nvSpPr>
        <p:spPr bwMode="auto">
          <a:xfrm>
            <a:off x="3733800" y="29718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>
                <a:latin typeface="Arial Narrow" charset="0"/>
                <a:ea typeface="Arial Narrow" charset="0"/>
                <a:cs typeface="Arial Narrow" charset="0"/>
              </a:rPr>
              <a:t>2. Utilizza il pulsante</a:t>
            </a:r>
          </a:p>
        </p:txBody>
      </p:sp>
      <p:pic>
        <p:nvPicPr>
          <p:cNvPr id="53260" name="Picture 13" descr="Schermata 2018-07-14 alle 16.10.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4290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4" descr="Schermata 2018-07-14 alle 16.11.0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505200"/>
            <a:ext cx="2997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772400" y="4495800"/>
            <a:ext cx="1143000" cy="2286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3263" name="TextBox 17"/>
          <p:cNvSpPr txBox="1">
            <a:spLocks noChangeArrowheads="1"/>
          </p:cNvSpPr>
          <p:nvPr/>
        </p:nvSpPr>
        <p:spPr bwMode="auto">
          <a:xfrm>
            <a:off x="6172200" y="29718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>
                <a:latin typeface="Arial Narrow" charset="0"/>
                <a:ea typeface="Arial Narrow" charset="0"/>
                <a:cs typeface="Arial Narrow" charset="0"/>
              </a:rPr>
              <a:t>3. Compare la somma</a:t>
            </a:r>
          </a:p>
        </p:txBody>
      </p:sp>
      <p:sp>
        <p:nvSpPr>
          <p:cNvPr id="53264" name="TextBox 18"/>
          <p:cNvSpPr txBox="1">
            <a:spLocks noChangeArrowheads="1"/>
          </p:cNvSpPr>
          <p:nvPr/>
        </p:nvSpPr>
        <p:spPr bwMode="auto">
          <a:xfrm>
            <a:off x="1295400" y="5334000"/>
            <a:ext cx="6248400" cy="461963"/>
          </a:xfrm>
          <a:prstGeom prst="rect">
            <a:avLst/>
          </a:prstGeom>
          <a:solidFill>
            <a:srgbClr val="CAFCC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/>
              <a:t>E la somma cambia quando cambio i dati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553200"/>
            <a:ext cx="2590800" cy="304800"/>
          </a:xfrm>
          <a:noFill/>
        </p:spPr>
        <p:txBody>
          <a:bodyPr/>
          <a:lstStyle/>
          <a:p>
            <a:r>
              <a:rPr lang="it-IT" sz="1200" i="1"/>
              <a:t>Daniela Valenti 2020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537325"/>
            <a:ext cx="228600" cy="320675"/>
          </a:xfrm>
          <a:noFill/>
        </p:spPr>
        <p:txBody>
          <a:bodyPr/>
          <a:lstStyle/>
          <a:p>
            <a:fld id="{9E1066E6-9419-2644-B266-CB32EA113F3B}" type="slidenum">
              <a:rPr lang="it-IT" smtClean="0">
                <a:ea typeface="ＭＳ Ｐゴシック" charset="-128"/>
                <a:cs typeface="ＭＳ Ｐゴシック" charset="-128"/>
              </a:rPr>
              <a:pPr/>
              <a:t>2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0" name="Title 6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762000"/>
          </a:xfrm>
        </p:spPr>
        <p:txBody>
          <a:bodyPr anchor="t"/>
          <a:lstStyle/>
          <a:p>
            <a:r>
              <a:rPr lang="it-IT" b="1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La statistica ieri e oggi</a:t>
            </a:r>
            <a:endParaRPr lang="it-IT" b="1">
              <a:solidFill>
                <a:srgbClr val="0000FF"/>
              </a:solidFill>
            </a:endParaRP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1371600" y="685800"/>
            <a:ext cx="6629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200" b="1">
                <a:latin typeface="Arial Narrow" charset="0"/>
                <a:ea typeface="Arial Narrow" charset="0"/>
                <a:cs typeface="Arial Narrow" charset="0"/>
              </a:rPr>
              <a:t>Fin dall’antichità la statistica è</a:t>
            </a:r>
            <a:r>
              <a:rPr lang="it-IT" sz="3200" b="1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it-IT" sz="3200" b="1">
                <a:latin typeface="Arial Narrow" charset="0"/>
                <a:ea typeface="Arial Narrow" charset="0"/>
                <a:cs typeface="Arial Narrow" charset="0"/>
              </a:rPr>
              <a:t>presente nella società e nelle scienze.  </a:t>
            </a:r>
          </a:p>
        </p:txBody>
      </p:sp>
      <p:pic>
        <p:nvPicPr>
          <p:cNvPr id="19462" name="Picture 7" descr="Schermata 2017-05-07 alle 19.54.5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05000"/>
            <a:ext cx="27432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Censiment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28800"/>
            <a:ext cx="3235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609600" y="37338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>
                <a:latin typeface="Arial Narrow" charset="0"/>
                <a:ea typeface="Arial Narrow" charset="0"/>
                <a:cs typeface="Arial Narrow" charset="0"/>
              </a:rPr>
              <a:t>Dagli antichi censimenti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5867400" y="5867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>
                <a:latin typeface="Arial Narrow" charset="0"/>
                <a:ea typeface="Arial Narrow" charset="0"/>
                <a:cs typeface="Arial Narrow" charset="0"/>
              </a:rPr>
              <a:t>Alla statistica metodologica</a:t>
            </a:r>
          </a:p>
        </p:txBody>
      </p:sp>
      <p:pic>
        <p:nvPicPr>
          <p:cNvPr id="19466" name="Picture 11" descr="Statistica_computer.jpg"/>
          <p:cNvPicPr>
            <a:picLocks noChangeAspect="1"/>
          </p:cNvPicPr>
          <p:nvPr/>
        </p:nvPicPr>
        <p:blipFill>
          <a:blip r:embed="rId5"/>
          <a:srcRect r="19823"/>
          <a:stretch>
            <a:fillRect/>
          </a:stretch>
        </p:blipFill>
        <p:spPr bwMode="auto">
          <a:xfrm>
            <a:off x="914400" y="4267200"/>
            <a:ext cx="24384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228600" y="6396038"/>
            <a:ext cx="396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>
                <a:latin typeface="Arial Narrow" charset="0"/>
                <a:ea typeface="Arial Narrow" charset="0"/>
                <a:cs typeface="Arial Narrow" charset="0"/>
              </a:rPr>
              <a:t>All’analisi di dati con computer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9C4D1F-BEA8-9D48-97EA-48C51E9E1834}" type="slidenum">
              <a:rPr lang="it-IT" smtClean="0">
                <a:ea typeface="ＭＳ Ｐゴシック" charset="-128"/>
                <a:cs typeface="ＭＳ Ｐゴシック" charset="-128"/>
              </a:rPr>
              <a:pPr/>
              <a:t>20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1905000" cy="396875"/>
          </a:xfrm>
          <a:noFill/>
        </p:spPr>
        <p:txBody>
          <a:bodyPr/>
          <a:lstStyle/>
          <a:p>
            <a:r>
              <a:rPr lang="it-IT">
                <a:ea typeface="Times New Roman" charset="0"/>
                <a:cs typeface="Times New Roman" charset="0"/>
              </a:rPr>
              <a:t>Daniela Valenti 2020</a:t>
            </a:r>
          </a:p>
        </p:txBody>
      </p:sp>
      <p:sp>
        <p:nvSpPr>
          <p:cNvPr id="55300" name="Title 12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39763"/>
          </a:xfrm>
        </p:spPr>
        <p:txBody>
          <a:bodyPr/>
          <a:lstStyle/>
          <a:p>
            <a:r>
              <a:rPr lang="it-IT" sz="4000" b="1">
                <a:solidFill>
                  <a:srgbClr val="FF0000"/>
                </a:solidFill>
              </a:rPr>
              <a:t>Diagrammi a colonne con Excel</a:t>
            </a:r>
          </a:p>
        </p:txBody>
      </p:sp>
      <p:sp>
        <p:nvSpPr>
          <p:cNvPr id="55301" name="TextBox 14"/>
          <p:cNvSpPr txBox="1">
            <a:spLocks noChangeArrowheads="1"/>
          </p:cNvSpPr>
          <p:nvPr/>
        </p:nvSpPr>
        <p:spPr bwMode="auto">
          <a:xfrm>
            <a:off x="457200" y="1828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 sz="2000" b="1"/>
          </a:p>
          <a:p>
            <a:pPr>
              <a:buFontTx/>
              <a:buChar char="-"/>
            </a:pPr>
            <a:endParaRPr lang="it-IT" sz="2000" b="1"/>
          </a:p>
        </p:txBody>
      </p:sp>
      <p:sp>
        <p:nvSpPr>
          <p:cNvPr id="55302" name="TextBox 14"/>
          <p:cNvSpPr txBox="1">
            <a:spLocks noChangeArrowheads="1"/>
          </p:cNvSpPr>
          <p:nvPr/>
        </p:nvSpPr>
        <p:spPr bwMode="auto">
          <a:xfrm>
            <a:off x="533400" y="12192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600" b="1"/>
              <a:t> </a:t>
            </a:r>
          </a:p>
        </p:txBody>
      </p:sp>
      <p:sp>
        <p:nvSpPr>
          <p:cNvPr id="55303" name="TextBox 10"/>
          <p:cNvSpPr txBox="1">
            <a:spLocks noChangeArrowheads="1"/>
          </p:cNvSpPr>
          <p:nvPr/>
        </p:nvSpPr>
        <p:spPr bwMode="auto">
          <a:xfrm>
            <a:off x="838200" y="609600"/>
            <a:ext cx="624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b="1"/>
              <a:t>Ecco anche il diagramma a barre realizzato con Excel </a:t>
            </a:r>
          </a:p>
        </p:txBody>
      </p:sp>
      <p:pic>
        <p:nvPicPr>
          <p:cNvPr id="55305" name="Picture 10" descr="Schermata 2018-07-14 alle 14.53.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41475"/>
            <a:ext cx="422433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</p:spPr>
        <p:txBody>
          <a:bodyPr/>
          <a:lstStyle/>
          <a:p>
            <a:r>
              <a:rPr lang="it-IT" sz="1200" i="1"/>
              <a:t>Daniela Valenti 2020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381750"/>
            <a:ext cx="381000" cy="476250"/>
          </a:xfrm>
          <a:noFill/>
        </p:spPr>
        <p:txBody>
          <a:bodyPr/>
          <a:lstStyle/>
          <a:p>
            <a:fld id="{63BD17A5-6AFF-1042-818A-820EC6DE0584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21508" name="Title 6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295400"/>
          </a:xfrm>
        </p:spPr>
        <p:txBody>
          <a:bodyPr anchor="t"/>
          <a:lstStyle/>
          <a:p>
            <a:r>
              <a:rPr lang="it-IT" sz="4000" b="1">
                <a:latin typeface="Arial Narrow" charset="0"/>
                <a:ea typeface="Arial Black" charset="0"/>
                <a:cs typeface="Arial Black" charset="0"/>
              </a:rPr>
              <a:t>È importante saper leggere e interpretare grafici statistici.</a:t>
            </a:r>
          </a:p>
        </p:txBody>
      </p:sp>
      <p:pic>
        <p:nvPicPr>
          <p:cNvPr id="21509" name="Picture 6" descr="Statistica1_fig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76400"/>
            <a:ext cx="27432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Statistica1_fig2.jpg"/>
          <p:cNvPicPr>
            <a:picLocks noChangeAspect="1"/>
          </p:cNvPicPr>
          <p:nvPr/>
        </p:nvPicPr>
        <p:blipFill>
          <a:blip r:embed="rId4"/>
          <a:srcRect l="2440" r="4820"/>
          <a:stretch>
            <a:fillRect/>
          </a:stretch>
        </p:blipFill>
        <p:spPr bwMode="auto">
          <a:xfrm>
            <a:off x="5562600" y="1828800"/>
            <a:ext cx="19812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c8.53x25.pyrami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657600"/>
            <a:ext cx="51196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1905000" cy="323850"/>
          </a:xfrm>
          <a:noFill/>
        </p:spPr>
        <p:txBody>
          <a:bodyPr/>
          <a:lstStyle/>
          <a:p>
            <a:r>
              <a:rPr lang="it-IT" sz="1200" i="1"/>
              <a:t>Daniela Valenti 2020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381750"/>
            <a:ext cx="381000" cy="476250"/>
          </a:xfrm>
          <a:noFill/>
        </p:spPr>
        <p:txBody>
          <a:bodyPr/>
          <a:lstStyle/>
          <a:p>
            <a:fld id="{58C87054-2770-E845-BF6E-3ECC85DB1957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23556" name="Title 6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 anchor="t"/>
          <a:lstStyle/>
          <a:p>
            <a:r>
              <a:rPr lang="it-IT" sz="4000" b="1">
                <a:solidFill>
                  <a:srgbClr val="FF0000"/>
                </a:solidFill>
                <a:latin typeface="Arial Narrow" charset="0"/>
                <a:ea typeface="Arial Black" charset="0"/>
                <a:cs typeface="Arial Black" charset="0"/>
              </a:rPr>
              <a:t>Un’indagine in classe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1905000" y="796925"/>
            <a:ext cx="5110336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latin typeface="Arial Narrow" charset="0"/>
                <a:ea typeface="Arial Narrow" charset="0"/>
                <a:cs typeface="Arial Narrow" charset="0"/>
              </a:rPr>
              <a:t>Quale mezzo di trasporto preferisci per arrivare a scuola?</a:t>
            </a:r>
          </a:p>
          <a:p>
            <a:r>
              <a:rPr lang="it-IT" sz="2800" b="1" dirty="0">
                <a:latin typeface="Arial Narrow" charset="0"/>
                <a:ea typeface="Arial Narrow" charset="0"/>
                <a:cs typeface="Arial Narrow" charset="0"/>
              </a:rPr>
              <a:t>Scegli fra:</a:t>
            </a:r>
          </a:p>
          <a:p>
            <a:pPr>
              <a:buFontTx/>
              <a:buChar char="-"/>
            </a:pPr>
            <a:r>
              <a:rPr lang="it-IT" sz="2800" b="1" dirty="0">
                <a:latin typeface="Arial Narrow" charset="0"/>
                <a:ea typeface="Arial Narrow" charset="0"/>
                <a:cs typeface="Arial Narrow" charset="0"/>
              </a:rPr>
              <a:t> a piedi</a:t>
            </a:r>
          </a:p>
          <a:p>
            <a:pPr>
              <a:buFontTx/>
              <a:buChar char="-"/>
            </a:pPr>
            <a:r>
              <a:rPr lang="it-IT" sz="2800" b="1" dirty="0">
                <a:latin typeface="Arial Narrow" charset="0"/>
                <a:ea typeface="Arial Narrow" charset="0"/>
                <a:cs typeface="Arial Narrow" charset="0"/>
              </a:rPr>
              <a:t> bicicletta o motorino;</a:t>
            </a:r>
          </a:p>
          <a:p>
            <a:pPr>
              <a:buFontTx/>
              <a:buChar char="-"/>
            </a:pPr>
            <a:r>
              <a:rPr lang="it-IT" sz="2800" b="1" dirty="0">
                <a:latin typeface="Arial Narrow" charset="0"/>
                <a:ea typeface="Arial Narrow" charset="0"/>
                <a:cs typeface="Arial Narrow" charset="0"/>
              </a:rPr>
              <a:t> automobile;</a:t>
            </a:r>
          </a:p>
          <a:p>
            <a:pPr>
              <a:buFontTx/>
              <a:buChar char="-"/>
            </a:pPr>
            <a:r>
              <a:rPr lang="it-IT" sz="2800" b="1" dirty="0">
                <a:latin typeface="Arial Narrow" charset="0"/>
                <a:ea typeface="Arial Narrow" charset="0"/>
                <a:cs typeface="Arial Narrow" charset="0"/>
              </a:rPr>
              <a:t> altro (autobus, moto, treno, ...)   </a:t>
            </a:r>
          </a:p>
        </p:txBody>
      </p:sp>
      <p:pic>
        <p:nvPicPr>
          <p:cNvPr id="23558" name="Picture 10" descr="ragazzi_esconoda scuola.jpg"/>
          <p:cNvPicPr>
            <a:picLocks noChangeAspect="1"/>
          </p:cNvPicPr>
          <p:nvPr/>
        </p:nvPicPr>
        <p:blipFill>
          <a:blip r:embed="rId3"/>
          <a:srcRect l="22414"/>
          <a:stretch>
            <a:fillRect/>
          </a:stretch>
        </p:blipFill>
        <p:spPr bwMode="auto">
          <a:xfrm>
            <a:off x="5410200" y="3962400"/>
            <a:ext cx="32004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alunni-pendolari.jpg"/>
          <p:cNvPicPr>
            <a:picLocks noChangeAspect="1"/>
          </p:cNvPicPr>
          <p:nvPr/>
        </p:nvPicPr>
        <p:blipFill>
          <a:blip r:embed="rId4"/>
          <a:srcRect r="12903"/>
          <a:stretch>
            <a:fillRect/>
          </a:stretch>
        </p:blipFill>
        <p:spPr bwMode="auto">
          <a:xfrm>
            <a:off x="990600" y="3962400"/>
            <a:ext cx="38973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695" y="719550"/>
            <a:ext cx="8153400" cy="914400"/>
          </a:xfrm>
        </p:spPr>
        <p:txBody>
          <a:bodyPr/>
          <a:lstStyle/>
          <a:p>
            <a:pPr marL="6350" indent="-6350" eaLnBrk="1" hangingPunct="1"/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Attività </a:t>
            </a:r>
            <a:b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</a:br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Tabelle e diagrammi a colonna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</p:spPr>
        <p:txBody>
          <a:bodyPr/>
          <a:lstStyle/>
          <a:p>
            <a:r>
              <a:rPr lang="it-IT" sz="1200" i="1"/>
              <a:t>Daniela Valenti 2020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92495" y="2780928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Completa la scheda di lavoro per descrivere con tabelle e grafici gli esiti dell’indagine statistica proposta in una classe.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90CF40-6023-0148-B27B-D3F67F53E0D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153400" cy="914400"/>
          </a:xfrm>
        </p:spPr>
        <p:txBody>
          <a:bodyPr/>
          <a:lstStyle/>
          <a:p>
            <a:pPr marL="6350" indent="-6350" eaLnBrk="1" hangingPunct="1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Che cosa hai ottenuto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</p:spPr>
        <p:txBody>
          <a:bodyPr/>
          <a:lstStyle/>
          <a:p>
            <a:r>
              <a:rPr lang="it-IT" sz="1200" i="1"/>
              <a:t>Daniela Valenti 2020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578FC8-AD82-5C4A-8285-7443E94EC7E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848600" cy="914400"/>
          </a:xfrm>
        </p:spPr>
        <p:txBody>
          <a:bodyPr/>
          <a:lstStyle/>
          <a:p>
            <a:pPr marL="1978025" indent="-1978025" eaLnBrk="1" hangingPunct="1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Dai dati alla tabella di frequenza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352800" cy="381000"/>
          </a:xfrm>
          <a:noFill/>
        </p:spPr>
        <p:txBody>
          <a:bodyPr/>
          <a:lstStyle/>
          <a:p>
            <a:r>
              <a:rPr lang="it-IT" sz="1200" i="1"/>
              <a:t>Daniela Valenti 2020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74BACD-A669-8D4F-8357-A178923B9483}" type="slidenum">
              <a:rPr lang="it-IT" smtClean="0">
                <a:ea typeface="ＭＳ Ｐゴシック" charset="-128"/>
                <a:cs typeface="ＭＳ Ｐゴシック" charset="-128"/>
              </a:rPr>
              <a:pPr/>
              <a:t>7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457200" y="914400"/>
            <a:ext cx="8458200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200" b="1"/>
              <a:t>Le risposte alla domanda</a:t>
            </a:r>
            <a:r>
              <a:rPr lang="it-IT" sz="2200" b="1" i="1"/>
              <a:t>: </a:t>
            </a:r>
          </a:p>
          <a:p>
            <a:pPr algn="ctr"/>
            <a:r>
              <a:rPr lang="it-IT" sz="2200" b="1" i="1"/>
              <a:t>‘quale mezzo di trasporto preferisci per arrivare a scuola?’</a:t>
            </a: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381000" y="1828800"/>
            <a:ext cx="822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200" b="1">
                <a:solidFill>
                  <a:srgbClr val="0000FF"/>
                </a:solidFill>
              </a:rPr>
              <a:t>Parte importante di un’indagine statistica: </a:t>
            </a:r>
          </a:p>
          <a:p>
            <a:pPr algn="ctr"/>
            <a:r>
              <a:rPr lang="it-IT" sz="2200" b="1">
                <a:solidFill>
                  <a:srgbClr val="0000FF"/>
                </a:solidFill>
              </a:rPr>
              <a:t>organizzare le risposte in una tabella di frequenza 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838200" y="5562600"/>
            <a:ext cx="6858000" cy="830263"/>
          </a:xfrm>
          <a:prstGeom prst="rect">
            <a:avLst/>
          </a:prstGeom>
          <a:solidFill>
            <a:srgbClr val="FFFFD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>
                <a:latin typeface="Arial Narrow" charset="0"/>
                <a:ea typeface="Arial Narrow" charset="0"/>
                <a:cs typeface="Arial Narrow" charset="0"/>
              </a:rPr>
              <a:t>La </a:t>
            </a:r>
            <a:r>
              <a:rPr lang="it-IT" sz="2400" b="1" i="1">
                <a:latin typeface="Arial Narrow" charset="0"/>
                <a:ea typeface="Arial Narrow" charset="0"/>
                <a:cs typeface="Arial Narrow" charset="0"/>
              </a:rPr>
              <a:t>Frequenza F</a:t>
            </a:r>
            <a:r>
              <a:rPr lang="it-IT" sz="240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it-IT" sz="2400" b="1">
                <a:latin typeface="Arial Narrow" charset="0"/>
                <a:ea typeface="Arial Narrow" charset="0"/>
                <a:cs typeface="Arial Narrow" charset="0"/>
              </a:rPr>
              <a:t>della risposta ‘Altro’ è:</a:t>
            </a:r>
          </a:p>
          <a:p>
            <a:r>
              <a:rPr lang="it-IT" sz="2400" b="1">
                <a:latin typeface="Arial Narrow" charset="0"/>
                <a:ea typeface="Arial Narrow" charset="0"/>
                <a:cs typeface="Arial Narrow" charset="0"/>
              </a:rPr>
              <a:t>il numero di volte che trovo ripetuta la risposta ‘Altro’. </a:t>
            </a:r>
          </a:p>
        </p:txBody>
      </p:sp>
      <p:pic>
        <p:nvPicPr>
          <p:cNvPr id="27656" name="Picture 10" descr="Schermata 2018-05-21 alle 17.21.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733675"/>
            <a:ext cx="31242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Schermata 2018-05-21 alle 17.09.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47386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8720" y="484770"/>
            <a:ext cx="7126560" cy="914400"/>
          </a:xfrm>
        </p:spPr>
        <p:txBody>
          <a:bodyPr/>
          <a:lstStyle/>
          <a:p>
            <a:pPr marL="9525" indent="-9525" eaLnBrk="1" hangingPunct="1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Dalla tabella di frequenza al diagramma a colonne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381000"/>
          </a:xfrm>
          <a:noFill/>
        </p:spPr>
        <p:txBody>
          <a:bodyPr/>
          <a:lstStyle/>
          <a:p>
            <a:r>
              <a:rPr lang="it-IT" sz="1200" i="1"/>
              <a:t>Daniela Valenti 2020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7374F2-F937-B049-BC61-03C4E3F36CAA}" type="slidenum">
              <a:rPr lang="it-IT" smtClean="0">
                <a:ea typeface="ＭＳ Ｐゴシック" charset="-128"/>
                <a:cs typeface="ＭＳ Ｐゴシック" charset="-128"/>
              </a:rPr>
              <a:pPr/>
              <a:t>8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677" name="Picture 11" descr="Schermata 2018-05-21 alle 17.14.2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288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Schermata 2018-05-21 alle 17.21.0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35163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3352800" y="2057400"/>
            <a:ext cx="1219200" cy="762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153400" cy="914400"/>
          </a:xfrm>
        </p:spPr>
        <p:txBody>
          <a:bodyPr/>
          <a:lstStyle/>
          <a:p>
            <a:pPr marL="9525" indent="-9525" eaLnBrk="1" hangingPunct="1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Un altro diagramma a </a:t>
            </a: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colonne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381000"/>
          </a:xfrm>
          <a:noFill/>
        </p:spPr>
        <p:txBody>
          <a:bodyPr/>
          <a:lstStyle/>
          <a:p>
            <a:r>
              <a:rPr lang="it-IT" sz="1200" i="1"/>
              <a:t>Daniela Valenti 2020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9A1DDC-96DB-6040-8051-EABBE08DF006}" type="slidenum">
              <a:rPr lang="it-IT" smtClean="0">
                <a:ea typeface="ＭＳ Ｐゴシック" charset="-128"/>
                <a:cs typeface="ＭＳ Ｐゴシック" charset="-128"/>
              </a:rPr>
              <a:pPr/>
              <a:t>9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1" name="TextBox 14"/>
          <p:cNvSpPr txBox="1">
            <a:spLocks noChangeArrowheads="1"/>
          </p:cNvSpPr>
          <p:nvPr/>
        </p:nvSpPr>
        <p:spPr bwMode="auto">
          <a:xfrm>
            <a:off x="381000" y="5410200"/>
            <a:ext cx="8382000" cy="830263"/>
          </a:xfrm>
          <a:prstGeom prst="rect">
            <a:avLst/>
          </a:prstGeom>
          <a:solidFill>
            <a:srgbClr val="FFFFD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/>
              <a:t>Questo diagramma prende in vari testi altri nomi: ‘</a:t>
            </a:r>
            <a:r>
              <a:rPr lang="it-IT" sz="2400" b="1" i="1"/>
              <a:t>diagramma a barre</a:t>
            </a:r>
            <a:r>
              <a:rPr lang="it-IT" sz="2400" b="1"/>
              <a:t>’ o ‘</a:t>
            </a:r>
            <a:r>
              <a:rPr lang="it-IT" sz="2400" b="1" i="1"/>
              <a:t>a strisce</a:t>
            </a:r>
            <a:r>
              <a:rPr lang="it-IT" sz="2400" b="1"/>
              <a:t>’, …</a:t>
            </a:r>
          </a:p>
        </p:txBody>
      </p:sp>
      <p:pic>
        <p:nvPicPr>
          <p:cNvPr id="29702" name="Picture 17" descr="Schermata 2018-05-21 alle 17.21.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5163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 descr="Schermata 2018-05-27 alle 11.02.18.png"/>
          <p:cNvPicPr>
            <a:picLocks noChangeAspect="1"/>
          </p:cNvPicPr>
          <p:nvPr/>
        </p:nvPicPr>
        <p:blipFill>
          <a:blip r:embed="rId3"/>
          <a:srcRect t="13333"/>
          <a:stretch>
            <a:fillRect/>
          </a:stretch>
        </p:blipFill>
        <p:spPr bwMode="auto">
          <a:xfrm>
            <a:off x="4648200" y="1447800"/>
            <a:ext cx="4000500" cy="293052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352800" y="37338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505994" y="43426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4800" y="4953000"/>
            <a:ext cx="3276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7088188" y="4648200"/>
            <a:ext cx="608012" cy="1588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8423</TotalTime>
  <Words>610</Words>
  <Application>Microsoft Macintosh PowerPoint</Application>
  <PresentationFormat>Presentazione su schermo (4:3)</PresentationFormat>
  <Paragraphs>128</Paragraphs>
  <Slides>20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Calibri</vt:lpstr>
      <vt:lpstr>Struttura predefinita</vt:lpstr>
      <vt:lpstr>Tabelle e  diagrammi a colonna</vt:lpstr>
      <vt:lpstr>La statistica ieri e oggi</vt:lpstr>
      <vt:lpstr>È importante saper leggere e interpretare grafici statistici.</vt:lpstr>
      <vt:lpstr>Un’indagine in classe</vt:lpstr>
      <vt:lpstr>Attività  Tabelle e diagrammi a colonna</vt:lpstr>
      <vt:lpstr>Che cosa hai ottenuto</vt:lpstr>
      <vt:lpstr>Dai dati alla tabella di frequenza</vt:lpstr>
      <vt:lpstr>Dalla tabella di frequenza al diagramma a colonne</vt:lpstr>
      <vt:lpstr>Un altro diagramma a colonne</vt:lpstr>
      <vt:lpstr>Attenzione quando leggi i grafici!</vt:lpstr>
      <vt:lpstr>Attenzione quando leggi i grafici!</vt:lpstr>
      <vt:lpstr>Attenzione quando leggi i grafici!</vt:lpstr>
      <vt:lpstr>Attenzione quando leggi i grafici!</vt:lpstr>
      <vt:lpstr>Attenzione quando leggi i grafici!</vt:lpstr>
      <vt:lpstr>Tracciare grafici con Excel</vt:lpstr>
      <vt:lpstr>Il software Excel</vt:lpstr>
      <vt:lpstr>Diagramma a colonne con Excel</vt:lpstr>
      <vt:lpstr>Diagrammi a colonne con Excel</vt:lpstr>
      <vt:lpstr>Tabelle con Excel</vt:lpstr>
      <vt:lpstr>Diagrammi a colonne con Excel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Tabelle e grafici</dc:title>
  <dc:subject/>
  <dc:creator>Io</dc:creator>
  <cp:keywords/>
  <dc:description/>
  <cp:lastModifiedBy>Microsoft Office User</cp:lastModifiedBy>
  <cp:revision>503</cp:revision>
  <dcterms:created xsi:type="dcterms:W3CDTF">2018-07-17T18:11:12Z</dcterms:created>
  <dcterms:modified xsi:type="dcterms:W3CDTF">2020-09-24T08:00:56Z</dcterms:modified>
  <cp:category/>
</cp:coreProperties>
</file>