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6" r:id="rId3"/>
    <p:sldId id="317" r:id="rId4"/>
    <p:sldId id="319" r:id="rId5"/>
    <p:sldId id="320" r:id="rId6"/>
    <p:sldId id="321" r:id="rId7"/>
    <p:sldId id="297" r:id="rId8"/>
    <p:sldId id="298" r:id="rId9"/>
    <p:sldId id="322" r:id="rId10"/>
    <p:sldId id="323" r:id="rId11"/>
    <p:sldId id="324" r:id="rId12"/>
    <p:sldId id="325" r:id="rId13"/>
    <p:sldId id="329" r:id="rId14"/>
    <p:sldId id="327" r:id="rId15"/>
    <p:sldId id="328" r:id="rId16"/>
    <p:sldId id="330" r:id="rId17"/>
    <p:sldId id="331" r:id="rId18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/>
    <p:restoredTop sz="94633"/>
  </p:normalViewPr>
  <p:slideViewPr>
    <p:cSldViewPr>
      <p:cViewPr varScale="1">
        <p:scale>
          <a:sx n="86" d="100"/>
          <a:sy n="86" d="100"/>
        </p:scale>
        <p:origin x="17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8E808C-4C16-734F-A065-526C73263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C6D91-994D-B348-928B-72F14AC12B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DD1630-645A-BE49-AFBE-33D40C2BD0D9}" type="datetime1">
              <a:rPr lang="it-IT" altLang="it-IT"/>
              <a:pPr/>
              <a:t>12/11/20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78558-1978-7A4A-BC5B-746E8D5D89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16DEF-171F-5541-83F2-6879A341A1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3E2F44-51B2-174C-BACA-3D94759099A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2FAC20-AFB5-7247-80AD-F64AA90A44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22D09-8ABB-384B-8757-35052C509D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F78C3C-D8BD-A94C-9595-8B4EEED8E16F}" type="datetime1">
              <a:rPr lang="it-IT" altLang="it-IT"/>
              <a:pPr/>
              <a:t>12/11/20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621390-75D5-EC45-85AD-17A47A5114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D80294-71D5-2E40-8FD8-16B00D94E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2E2C8-CAC4-FA44-A57F-F07F1BF6C5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14F88-C032-F746-AE12-6DF5DC30B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7EDFFE-BA3B-EC43-AAD5-1996F69ED84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49D0324D-72DD-0843-B3D5-905E3A666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D53E932-4210-FB48-AC98-EAFD974169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32A1035-6F71-7C4A-88C7-91C36AAA4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A4E2CA-B844-224D-B681-D64D18C25E0E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B5D63-D761-4446-AE99-879961603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6404F-D17D-A944-95E9-509AD3910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263EA7-2286-894D-88DE-BDF783A2E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D04D1-2568-A140-B815-62E99795A4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382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A6BB50-86CE-2D45-B74C-50E5327AC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FF981F-8F6E-AE45-A6CB-B7E25C62B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A436E-247D-DE44-AFC3-2D5533DB6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ECB2C-98A6-A443-998E-814D0FA5AD6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911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3847F0-D61E-124B-83D3-16A7CF875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F32BD2-23F3-2F45-86A9-ABA1E4E22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79719-4611-4D48-AB72-ACB957AE8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5F70F-E6C0-F94C-97CB-E09A0CBB4F3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341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CF33B1-6EA3-6744-9B75-C802E3A0B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CC001E-B3BD-C64C-BC82-C6F240FA9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58DB36-7A8F-034D-BBE9-D479FCDB8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773E6-D4F1-DD46-96DC-4D72DC59007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72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DE20575-54A1-724B-9402-F926F3C17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D5D734-EA77-AA4C-8D3B-322A1844B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31C665A-50B4-264A-9BD9-A5E2E7D6C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75841-DD3D-E149-A234-3DFE85E811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15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619DD1-89B5-1645-B4CD-E7B75EE25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2CB109-9901-E743-9E66-D1376EEF9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4D7C0E-4D1A-2E43-8638-4A7569707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14385-9E9C-D642-9B44-07A11ABC40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34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634756-AF3B-CC4B-B446-725FBE07D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8BA204-17E8-D146-81DE-3B8CA3C5F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3F5967-1B47-E849-AF0E-D83827305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C6CBD-C268-4A4E-955E-67F0B05168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90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80E9BD-BB3B-9D4A-9F8E-D2CE8C97B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B3D467-8A61-C34B-84F6-1B7021637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5BE10B-1480-1B43-852B-30C5FAD62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ED776-A7D3-1146-96BC-797E6BA78E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204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55325-54CC-BD4E-9E7D-0AB6F436B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E0281-8347-7447-90C7-91E3539F2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CF295-6AAD-7344-859A-7DA6A0D98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AA359-CCE7-A740-9B32-50E9D53FAA6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343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FD534A-D7A6-7C42-A787-126D0CC20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E0B1E2-A7CB-0743-ACA9-42DFFA780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81B95E-253F-7F4D-9976-80FA9E325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610BF-EE9F-7444-BAD2-DE252C3A8C6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328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55194C-A9B3-0741-88DA-A347D800CA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FB7D9C-88BC-CE47-B3C8-083813AFC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251A3A-47C9-B042-8534-4790DC358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22A35-CCCC-3C45-A2C0-A2CA50D05C4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622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A3B587-8328-D740-BF5F-5FE95E160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C397F8-CBBD-6A40-AFCD-3E5ED38D2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132D6E-AA28-8C43-92F5-6D3A38251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7953B-DDB0-0641-85F3-9C2134B05A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653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54F7C-A301-4741-8401-37EB0E78E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B0F7B-C2F3-4440-9E89-309864CD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32682-CCD0-E744-B8FE-5582408ED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AC320-08B8-4446-9432-7FBD8D2C4C0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031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FF1A64-EAE8-6149-8055-19F6F3C3B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32925-5E57-E845-B6F3-DD3745C3B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48184-88F5-7F4B-96DD-7FDE90A3A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A3DCB-A0E2-4C45-BDEC-D57872A2926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625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2A053C-B1FC-0444-AF8C-9288A3E0E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5D683C-CE3F-7B4B-9D0F-D98DF9443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4C17E8-B66E-0A4E-A146-BC1763BF0B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7893C7-32B4-CC4B-A0BB-465030F32B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E08D2B-B294-014D-9A76-DBDEA6B04F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44C24A-A53A-F944-98D4-2F29FDCD06F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7C3E7A0-5D9C-2A4A-9298-9A74181171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371600"/>
            <a:ext cx="7239000" cy="2160588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Altri indici di variabilità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40BB0BEE-8803-3144-A5BC-66E18AB6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  <a:endParaRPr lang="it-IT" altLang="it-IT" sz="1200" i="1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B5856AF-F0E3-A746-874E-F67A42B5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74C653-BDDA-1E42-9905-2D06BBCF2873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DEA64E5-A5C2-5649-AC22-97719F2C06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7664" y="152400"/>
            <a:ext cx="6986736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 Tre serie di dati ‘insoliti’</a:t>
            </a: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A552A94E-5C3C-534F-976C-C8A6B38A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82063647-649E-1440-A92E-96CF7D09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DCB8C1-D0E9-EA48-86F6-AF9354D61F1C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7653" name="TextBox 9">
            <a:extLst>
              <a:ext uri="{FF2B5EF4-FFF2-40B4-BE49-F238E27FC236}">
                <a16:creationId xmlns:a16="http://schemas.microsoft.com/office/drawing/2014/main" id="{A38D427A-40EE-5F42-8BC0-9BDB9743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69" y="1000780"/>
            <a:ext cx="2258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Quesito 2</a:t>
            </a:r>
          </a:p>
        </p:txBody>
      </p:sp>
      <p:pic>
        <p:nvPicPr>
          <p:cNvPr id="27654" name="Picture 10" descr="Schermata 2015-09-28 alle 19.13.56.png">
            <a:extLst>
              <a:ext uri="{FF2B5EF4-FFF2-40B4-BE49-F238E27FC236}">
                <a16:creationId xmlns:a16="http://schemas.microsoft.com/office/drawing/2014/main" id="{7D257FB7-E60C-544B-8FBD-E9F414D9E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5562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Schermata 2015-09-28 alle 19.20.41.png">
            <a:extLst>
              <a:ext uri="{FF2B5EF4-FFF2-40B4-BE49-F238E27FC236}">
                <a16:creationId xmlns:a16="http://schemas.microsoft.com/office/drawing/2014/main" id="{B0FB37E8-3C4C-474A-8A6E-094000794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962400" cy="259873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7263728-5BCB-714D-9FD4-646E779878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763000" cy="914400"/>
          </a:xfrm>
        </p:spPr>
        <p:txBody>
          <a:bodyPr anchor="t"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C. Due gruppi di dati a confronto</a:t>
            </a: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AA31B0D3-6B0E-6A45-AEC4-D9C4559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C3F312A2-1146-5246-8CCD-37EFE86F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6DBEA6-F505-A74C-85DE-86BF2DD1FA5E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8677" name="TextBox 9">
            <a:extLst>
              <a:ext uri="{FF2B5EF4-FFF2-40B4-BE49-F238E27FC236}">
                <a16:creationId xmlns:a16="http://schemas.microsoft.com/office/drawing/2014/main" id="{41D97255-0AF2-D24C-A723-37B8CB9BE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021830"/>
            <a:ext cx="1962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Quesito 3</a:t>
            </a:r>
          </a:p>
        </p:txBody>
      </p:sp>
      <p:pic>
        <p:nvPicPr>
          <p:cNvPr id="28678" name="Picture 7" descr="Schermata 2015-09-28 alle 19.24.29.png">
            <a:extLst>
              <a:ext uri="{FF2B5EF4-FFF2-40B4-BE49-F238E27FC236}">
                <a16:creationId xmlns:a16="http://schemas.microsoft.com/office/drawing/2014/main" id="{A033E92C-FED6-2D46-9EE1-032CF26B6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581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Schermata 2015-09-28 alle 19.52.02.png">
            <a:extLst>
              <a:ext uri="{FF2B5EF4-FFF2-40B4-BE49-F238E27FC236}">
                <a16:creationId xmlns:a16="http://schemas.microsoft.com/office/drawing/2014/main" id="{3EAC36AD-0CD1-9B4C-BD45-B837F09EF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679950" cy="2590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047C614-4587-124E-BDC9-D7EE745492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763000" cy="755650"/>
          </a:xfrm>
        </p:spPr>
        <p:txBody>
          <a:bodyPr anchor="t"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C. Determinare i quartili</a:t>
            </a:r>
          </a:p>
        </p:txBody>
      </p:sp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CE244708-F411-F94C-A3BF-7BC5F0B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58642468-994B-5043-A3D9-585C70B2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06E64E-01A5-0644-84C0-5FE83F3B9F55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29701" name="TextBox 9">
            <a:extLst>
              <a:ext uri="{FF2B5EF4-FFF2-40B4-BE49-F238E27FC236}">
                <a16:creationId xmlns:a16="http://schemas.microsoft.com/office/drawing/2014/main" id="{BEEBBE00-EBAF-B94B-9077-8F174426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924" y="797580"/>
            <a:ext cx="2034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Quesito 3c</a:t>
            </a:r>
          </a:p>
        </p:txBody>
      </p:sp>
      <p:pic>
        <p:nvPicPr>
          <p:cNvPr id="29702" name="Picture 10" descr="Quartili_Presenta2.jpg">
            <a:extLst>
              <a:ext uri="{FF2B5EF4-FFF2-40B4-BE49-F238E27FC236}">
                <a16:creationId xmlns:a16="http://schemas.microsoft.com/office/drawing/2014/main" id="{63BD476D-DDE0-7941-9440-3D2B7F0B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623175" cy="146843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TextBox 11">
            <a:extLst>
              <a:ext uri="{FF2B5EF4-FFF2-40B4-BE49-F238E27FC236}">
                <a16:creationId xmlns:a16="http://schemas.microsoft.com/office/drawing/2014/main" id="{C7D3D2DF-F85E-3A41-A113-91D4495C3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8229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660066"/>
                </a:solidFill>
                <a:latin typeface="Arial Narrow" panose="020B0604020202020204" pitchFamily="34" charset="0"/>
              </a:rPr>
              <a:t>                        </a:t>
            </a:r>
            <a:r>
              <a:rPr lang="it-IT" altLang="it-IT" sz="3200" b="1">
                <a:solidFill>
                  <a:srgbClr val="660066"/>
                </a:solidFill>
                <a:latin typeface="Arial Narrow" panose="020B0604020202020204" pitchFamily="34" charset="0"/>
              </a:rPr>
              <a:t>Il numero dei dati (10) è pari.</a:t>
            </a:r>
          </a:p>
          <a:p>
            <a:pPr eaLnBrk="1" hangingPunct="1"/>
            <a:endParaRPr lang="it-IT" altLang="it-IT" sz="800" b="1">
              <a:solidFill>
                <a:srgbClr val="660066"/>
              </a:solidFill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 </a:t>
            </a:r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La mediana è la media dei due dati centrali</a:t>
            </a:r>
            <a:r>
              <a:rPr lang="it-IT" altLang="it-IT" sz="2800" b="1">
                <a:latin typeface="Arial Narrow" panose="020B0604020202020204" pitchFamily="34" charset="0"/>
              </a:rPr>
              <a:t>.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Per determinare i quartili: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it-IT" sz="2800" b="1">
                <a:latin typeface="Arial Narrow" panose="020B0604020202020204" pitchFamily="34" charset="0"/>
              </a:rPr>
              <a:t> Q</a:t>
            </a:r>
            <a:r>
              <a:rPr lang="it-IT" altLang="it-IT" sz="2800" b="1" baseline="-25000">
                <a:latin typeface="Arial Narrow" panose="020B0604020202020204" pitchFamily="34" charset="0"/>
              </a:rPr>
              <a:t>1</a:t>
            </a:r>
            <a:r>
              <a:rPr lang="it-IT" altLang="it-IT" sz="2800" b="1">
                <a:latin typeface="Arial Narrow" panose="020B0604020202020204" pitchFamily="34" charset="0"/>
              </a:rPr>
              <a:t> è la mediana dei primi 5 dati;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it-IT" sz="2800" b="1">
                <a:latin typeface="Arial Narrow" panose="020B0604020202020204" pitchFamily="34" charset="0"/>
              </a:rPr>
              <a:t> Q</a:t>
            </a:r>
            <a:r>
              <a:rPr lang="it-IT" altLang="it-IT" sz="2800" b="1" baseline="-25000">
                <a:latin typeface="Arial Narrow" panose="020B0604020202020204" pitchFamily="34" charset="0"/>
              </a:rPr>
              <a:t>2</a:t>
            </a:r>
            <a:r>
              <a:rPr lang="it-IT" altLang="it-IT" sz="2800" b="1">
                <a:latin typeface="Arial Narrow" panose="020B0604020202020204" pitchFamily="34" charset="0"/>
              </a:rPr>
              <a:t> è la mediana degli ultimi 5 dati.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5D04890-8AFF-AC42-9C6A-A373F0A730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7800" y="2286000"/>
            <a:ext cx="6705600" cy="609600"/>
          </a:xfrm>
        </p:spPr>
        <p:txBody>
          <a:bodyPr anchor="t"/>
          <a:lstStyle/>
          <a:p>
            <a:pPr marL="1978025" indent="-19780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Uno sguardo alla storia</a:t>
            </a:r>
          </a:p>
        </p:txBody>
      </p:sp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C6226ED1-506B-AE42-9DF3-8787A012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782BE9D4-57DD-4546-B897-F7505432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F9C9F3-3E2C-224A-ACEF-6EF108A475AC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E19C3C5E-799D-2D43-93F2-8805B11D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B41E1476-6220-AA43-802A-CB3F2109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7783B8-0029-7642-B5E1-D90557D9046C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31748" name="TextBox 10">
            <a:extLst>
              <a:ext uri="{FF2B5EF4-FFF2-40B4-BE49-F238E27FC236}">
                <a16:creationId xmlns:a16="http://schemas.microsoft.com/office/drawing/2014/main" id="{2462714E-425C-5648-9CBB-C8A10BFEA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/>
              <a:t>I censimenti </a:t>
            </a:r>
            <a:r>
              <a:rPr lang="it-IT" altLang="it-IT" sz="2800" b="1"/>
              <a:t>per contare la popolazione, gli animali, le abitazioni, …</a:t>
            </a:r>
          </a:p>
        </p:txBody>
      </p:sp>
      <p:pic>
        <p:nvPicPr>
          <p:cNvPr id="31749" name="Picture 12" descr="Censimento.jpg">
            <a:extLst>
              <a:ext uri="{FF2B5EF4-FFF2-40B4-BE49-F238E27FC236}">
                <a16:creationId xmlns:a16="http://schemas.microsoft.com/office/drawing/2014/main" id="{AF7C8156-8A89-5843-B5C9-7B97BD1F8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978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16">
            <a:extLst>
              <a:ext uri="{FF2B5EF4-FFF2-40B4-BE49-F238E27FC236}">
                <a16:creationId xmlns:a16="http://schemas.microsoft.com/office/drawing/2014/main" id="{B3D3BB53-BD73-1848-82F0-7D20A56F2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15000"/>
            <a:ext cx="2133600" cy="646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Censimento a Roma II secolo a.C</a:t>
            </a:r>
            <a:r>
              <a:rPr lang="it-IT" altLang="it-IT" sz="1800">
                <a:latin typeface="Arial Narrow" panose="020B0604020202020204" pitchFamily="34" charset="0"/>
              </a:rPr>
              <a:t>.</a:t>
            </a:r>
          </a:p>
        </p:txBody>
      </p:sp>
      <p:pic>
        <p:nvPicPr>
          <p:cNvPr id="31751" name="Picture 17" descr="Cesimento_Egitto.JPG">
            <a:extLst>
              <a:ext uri="{FF2B5EF4-FFF2-40B4-BE49-F238E27FC236}">
                <a16:creationId xmlns:a16="http://schemas.microsoft.com/office/drawing/2014/main" id="{9017C1F3-4EC3-9340-BA25-104FECC9A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41735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8">
            <a:extLst>
              <a:ext uri="{FF2B5EF4-FFF2-40B4-BE49-F238E27FC236}">
                <a16:creationId xmlns:a16="http://schemas.microsoft.com/office/drawing/2014/main" id="{61A6ECB9-ED2B-2D41-B991-64055DEF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3810000" cy="646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Censimento di bovini nell’Antico Egitto</a:t>
            </a:r>
          </a:p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circa 1350 a.C</a:t>
            </a:r>
            <a:r>
              <a:rPr lang="it-IT" altLang="it-IT" sz="1800">
                <a:latin typeface="Arial Narrow" panose="020B0604020202020204" pitchFamily="34" charset="0"/>
              </a:rPr>
              <a:t>.</a:t>
            </a:r>
          </a:p>
        </p:txBody>
      </p:sp>
      <p:sp>
        <p:nvSpPr>
          <p:cNvPr id="31753" name="Title 20">
            <a:extLst>
              <a:ext uri="{FF2B5EF4-FFF2-40B4-BE49-F238E27FC236}">
                <a16:creationId xmlns:a16="http://schemas.microsoft.com/office/drawing/2014/main" id="{64B03431-6AEA-574B-A659-99D3DE28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685800"/>
          </a:xfrm>
        </p:spPr>
        <p:txBody>
          <a:bodyPr anchor="t"/>
          <a:lstStyle/>
          <a:p>
            <a:r>
              <a:rPr lang="it-IT" altLang="it-IT" b="1">
                <a:solidFill>
                  <a:srgbClr val="0000FF"/>
                </a:solidFill>
                <a:ea typeface="ＭＳ Ｐゴシック" panose="020B0600070205080204" pitchFamily="34" charset="-128"/>
              </a:rPr>
              <a:t>Le antiche civiltà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CABA82-4162-334F-AC5C-77CCDCD3B4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772400" cy="6096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0000FF"/>
                </a:solidFill>
                <a:ea typeface="ＭＳ Ｐゴシック" panose="020B0600070205080204" pitchFamily="34" charset="-128"/>
              </a:rPr>
              <a:t>Dal Medio Evo al Rinascimento</a:t>
            </a:r>
          </a:p>
        </p:txBody>
      </p:sp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9F8D1279-651B-DE46-A6E8-CFC59884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43C3729D-DC2E-014A-BF20-E975510D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CA7761-1886-D340-9EFF-00B5D67E28D2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32773" name="TextBox 10">
            <a:extLst>
              <a:ext uri="{FF2B5EF4-FFF2-40B4-BE49-F238E27FC236}">
                <a16:creationId xmlns:a16="http://schemas.microsoft.com/office/drawing/2014/main" id="{16022EEE-7B78-714B-901C-522815128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Censimenti, registri di matrimoni, battesimi e morti, … </a:t>
            </a:r>
          </a:p>
        </p:txBody>
      </p:sp>
      <p:pic>
        <p:nvPicPr>
          <p:cNvPr id="32774" name="Picture 5" descr="CarloMgno2.jpg">
            <a:extLst>
              <a:ext uri="{FF2B5EF4-FFF2-40B4-BE49-F238E27FC236}">
                <a16:creationId xmlns:a16="http://schemas.microsoft.com/office/drawing/2014/main" id="{58C31195-5F26-EE42-A2A0-7E98113CD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5288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Censimento_Inglese">
            <a:extLst>
              <a:ext uri="{FF2B5EF4-FFF2-40B4-BE49-F238E27FC236}">
                <a16:creationId xmlns:a16="http://schemas.microsoft.com/office/drawing/2014/main" id="{CA4E22AB-06E5-0941-8DCE-69F7BDE09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2405" r="6136" b="50000"/>
          <a:stretch>
            <a:fillRect/>
          </a:stretch>
        </p:blipFill>
        <p:spPr bwMode="auto">
          <a:xfrm>
            <a:off x="4495800" y="1447800"/>
            <a:ext cx="28194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B16445-DCD6-7740-8108-E1E4A1B66C82}"/>
              </a:ext>
            </a:extLst>
          </p:cNvPr>
          <p:cNvSpPr txBox="1"/>
          <p:nvPr/>
        </p:nvSpPr>
        <p:spPr>
          <a:xfrm>
            <a:off x="152400" y="2362200"/>
            <a:ext cx="1371600" cy="923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Carlo Magno </a:t>
            </a:r>
          </a:p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Censimento</a:t>
            </a:r>
          </a:p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808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92C1C-0C3E-6149-9437-83AD365DB612}"/>
              </a:ext>
            </a:extLst>
          </p:cNvPr>
          <p:cNvSpPr txBox="1"/>
          <p:nvPr/>
        </p:nvSpPr>
        <p:spPr>
          <a:xfrm>
            <a:off x="7467600" y="2057400"/>
            <a:ext cx="1524000" cy="1200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Guglielmo il Conquistatore</a:t>
            </a:r>
          </a:p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Censimento</a:t>
            </a:r>
          </a:p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1086 </a:t>
            </a:r>
          </a:p>
        </p:txBody>
      </p:sp>
      <p:pic>
        <p:nvPicPr>
          <p:cNvPr id="32778" name="Picture 14" descr="Archivio_battesimi.jpg">
            <a:extLst>
              <a:ext uri="{FF2B5EF4-FFF2-40B4-BE49-F238E27FC236}">
                <a16:creationId xmlns:a16="http://schemas.microsoft.com/office/drawing/2014/main" id="{779A2E69-3845-D640-8FCF-2783B940B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343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C57AE6-37AE-9644-B584-C821AD129285}"/>
              </a:ext>
            </a:extLst>
          </p:cNvPr>
          <p:cNvSpPr txBox="1"/>
          <p:nvPr/>
        </p:nvSpPr>
        <p:spPr>
          <a:xfrm>
            <a:off x="5638800" y="6019800"/>
            <a:ext cx="2590800" cy="646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Registro dei battesimi introdotto dal 1565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10C9F-F849-5D4D-B07C-53F27D5C5576}"/>
              </a:ext>
            </a:extLst>
          </p:cNvPr>
          <p:cNvSpPr txBox="1"/>
          <p:nvPr/>
        </p:nvSpPr>
        <p:spPr>
          <a:xfrm>
            <a:off x="304800" y="4572000"/>
            <a:ext cx="2971800" cy="9540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Elenchi di nascite, matrimoni, morti,…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B804A35-CC16-8146-848F-0475D0AB71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6096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Nel secolo di Galileo</a:t>
            </a:r>
          </a:p>
        </p:txBody>
      </p:sp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CDE36E55-9A43-AE40-9893-DF30CC59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92979CA1-5E8B-2945-8E25-822E401A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A90099-6172-A44F-95C4-29962CE31925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33797" name="TextBox 10">
            <a:extLst>
              <a:ext uri="{FF2B5EF4-FFF2-40B4-BE49-F238E27FC236}">
                <a16:creationId xmlns:a16="http://schemas.microsoft.com/office/drawing/2014/main" id="{688F4A79-FE20-614B-ABF8-5C4220391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677863"/>
            <a:ext cx="63367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Origini della statistica come scienza</a:t>
            </a:r>
          </a:p>
        </p:txBody>
      </p:sp>
      <p:pic>
        <p:nvPicPr>
          <p:cNvPr id="7" name="Picture 6" descr="Schermata 2015-10-01 alle 17.05.28.png">
            <a:extLst>
              <a:ext uri="{FF2B5EF4-FFF2-40B4-BE49-F238E27FC236}">
                <a16:creationId xmlns:a16="http://schemas.microsoft.com/office/drawing/2014/main" id="{0DFED683-1041-894D-B1A3-EABA9609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95400"/>
            <a:ext cx="5289550" cy="38862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FC4CC-8811-304E-B253-55D4601E1AF6}"/>
              </a:ext>
            </a:extLst>
          </p:cNvPr>
          <p:cNvSpPr txBox="1"/>
          <p:nvPr/>
        </p:nvSpPr>
        <p:spPr>
          <a:xfrm>
            <a:off x="1295400" y="5334000"/>
            <a:ext cx="7467600" cy="9540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Non si limita a contare nascite e morti, ma applica metodi scientifici per scoprire regolarità nei dati.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C0C80FE-589E-024E-9AF3-FEAE34B08C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6096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0000FF"/>
                </a:solidFill>
                <a:ea typeface="ＭＳ Ｐゴシック" panose="020B0600070205080204" pitchFamily="34" charset="-128"/>
              </a:rPr>
              <a:t>Dal 1700 a oggi</a:t>
            </a:r>
          </a:p>
        </p:txBody>
      </p:sp>
      <p:sp>
        <p:nvSpPr>
          <p:cNvPr id="34819" name="Footer Placeholder 4">
            <a:extLst>
              <a:ext uri="{FF2B5EF4-FFF2-40B4-BE49-F238E27FC236}">
                <a16:creationId xmlns:a16="http://schemas.microsoft.com/office/drawing/2014/main" id="{485437A9-B622-9D4E-9C8D-AB44F718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D9558880-A199-BB43-866F-BD1DD7D7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5EFC8B-8E4C-D74C-9508-C737571340FF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pic>
        <p:nvPicPr>
          <p:cNvPr id="34821" name="Picture 9" descr="Fisher_5.jpeg">
            <a:extLst>
              <a:ext uri="{FF2B5EF4-FFF2-40B4-BE49-F238E27FC236}">
                <a16:creationId xmlns:a16="http://schemas.microsoft.com/office/drawing/2014/main" id="{DA01D345-2106-F84B-B5FE-CBC6E04F4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4280" b="19019"/>
          <a:stretch>
            <a:fillRect/>
          </a:stretch>
        </p:blipFill>
        <p:spPr bwMode="auto">
          <a:xfrm>
            <a:off x="5486400" y="2362200"/>
            <a:ext cx="23622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A1CCD8-0D81-C944-88F3-71E1E87BA04B}"/>
              </a:ext>
            </a:extLst>
          </p:cNvPr>
          <p:cNvSpPr txBox="1"/>
          <p:nvPr/>
        </p:nvSpPr>
        <p:spPr>
          <a:xfrm>
            <a:off x="5334000" y="5334000"/>
            <a:ext cx="2895600" cy="646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R. Fischer (1890 – 1962 ) </a:t>
            </a:r>
          </a:p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Introduce la varianza nel 1920</a:t>
            </a:r>
          </a:p>
        </p:txBody>
      </p:sp>
      <p:pic>
        <p:nvPicPr>
          <p:cNvPr id="34823" name="Picture 11" descr="Mw160883.jpg">
            <a:extLst>
              <a:ext uri="{FF2B5EF4-FFF2-40B4-BE49-F238E27FC236}">
                <a16:creationId xmlns:a16="http://schemas.microsoft.com/office/drawing/2014/main" id="{F0D83F42-219E-9248-A504-FB8578C8D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21671" r="37276" b="24287"/>
          <a:stretch>
            <a:fillRect/>
          </a:stretch>
        </p:blipFill>
        <p:spPr bwMode="auto">
          <a:xfrm>
            <a:off x="1066800" y="2362200"/>
            <a:ext cx="274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58E446-C366-E449-8820-4FDC686293AB}"/>
              </a:ext>
            </a:extLst>
          </p:cNvPr>
          <p:cNvSpPr txBox="1"/>
          <p:nvPr/>
        </p:nvSpPr>
        <p:spPr>
          <a:xfrm>
            <a:off x="381000" y="5334000"/>
            <a:ext cx="3962400" cy="646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K. Pearson (1857 – 1936 ) </a:t>
            </a:r>
          </a:p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Introduce la deviazione standard nel 1893</a:t>
            </a:r>
          </a:p>
        </p:txBody>
      </p:sp>
      <p:sp>
        <p:nvSpPr>
          <p:cNvPr id="34825" name="TextBox 15">
            <a:extLst>
              <a:ext uri="{FF2B5EF4-FFF2-40B4-BE49-F238E27FC236}">
                <a16:creationId xmlns:a16="http://schemas.microsoft.com/office/drawing/2014/main" id="{DCF379B6-8A3A-214E-8929-4C534B0C9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77724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b="1"/>
              <a:t>La statistica studia </a:t>
            </a:r>
            <a:r>
              <a:rPr lang="en-US" altLang="it-IT" b="1" i="1"/>
              <a:t>con metodi matematici </a:t>
            </a:r>
            <a:r>
              <a:rPr lang="en-US" altLang="it-IT" b="1"/>
              <a:t>fenomeni dotati di variabilità in qualsiasi campo del sapere:  botanica, agricoltura, zoologia, medicina, fisica....</a:t>
            </a:r>
            <a:endParaRPr lang="it-IT" altLang="it-IT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2A32318-7A3F-4545-833F-CADABA141F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692696"/>
            <a:ext cx="6347048" cy="990600"/>
          </a:xfrm>
        </p:spPr>
        <p:txBody>
          <a:bodyPr/>
          <a:lstStyle/>
          <a:p>
            <a:pPr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cercare altri indici di variabilità?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FDCB96EC-BCCA-714E-BEC9-CFB496DD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664F475F-0C30-4446-B95E-9C137E8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14D15-2BEF-384C-8CA7-73DFCD3AECCC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id="{6339B8C4-2D8A-CA4F-A71B-AFB46F92F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8001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+mj-lt"/>
              <a:buAutoNum type="alphaUcPeriod"/>
            </a:pPr>
            <a:r>
              <a:rPr lang="it-IT" altLang="it-IT" sz="2800" b="1" dirty="0"/>
              <a:t>Perché varianza e deviazione standard sono legate alla media e sono fortemente influenzate anche da un solo dato anomalo.</a:t>
            </a:r>
          </a:p>
          <a:p>
            <a:pPr eaLnBrk="1" hangingPunct="1">
              <a:buFont typeface="+mj-lt"/>
              <a:buAutoNum type="alphaUcPeriod"/>
            </a:pPr>
            <a:endParaRPr lang="it-IT" altLang="it-IT" sz="2800" b="1" dirty="0"/>
          </a:p>
          <a:p>
            <a:pPr eaLnBrk="1" hangingPunct="1">
              <a:buFont typeface="+mj-lt"/>
              <a:buAutoNum type="alphaUcPeriod"/>
            </a:pPr>
            <a:r>
              <a:rPr lang="it-IT" altLang="it-IT" sz="2800" b="1" dirty="0"/>
              <a:t>Perché varianza e deviazione standard  richiedono calcoli lunghi, da eseguire con il computer se i dati sono numerosi.</a:t>
            </a:r>
          </a:p>
          <a:p>
            <a:pPr eaLnBrk="1" hangingPunct="1">
              <a:buFont typeface="+mj-lt"/>
              <a:buAutoNum type="alphaUcPeriod"/>
            </a:pPr>
            <a:endParaRPr lang="it-IT" altLang="it-IT" sz="1000" b="1" dirty="0"/>
          </a:p>
          <a:p>
            <a:pPr eaLnBrk="1" hangingPunct="1">
              <a:buFontTx/>
              <a:buChar char="-"/>
            </a:pPr>
            <a:r>
              <a:rPr lang="it-IT" altLang="it-IT" b="1" dirty="0"/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C6020E34-1CA9-7E45-A92E-574AC20E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AB1F8F71-4C8E-4246-81A6-A7D0DFA7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C737F4-D7D0-2A42-88F7-33FD65AF3E20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0484" name="Title 5">
            <a:extLst>
              <a:ext uri="{FF2B5EF4-FFF2-40B4-BE49-F238E27FC236}">
                <a16:creationId xmlns:a16="http://schemas.microsoft.com/office/drawing/2014/main" id="{4D73C6D1-8BF4-3045-BD03-1E5F59C76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200" cy="1371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3300"/>
                </a:solidFill>
                <a:ea typeface="ＭＳ Ｐゴシック" panose="020B0600070205080204" pitchFamily="34" charset="-128"/>
              </a:rPr>
              <a:t>A. Come superare l’influenza di un dato anomalo?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34C80560-1A69-4142-84C9-D40CEB965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8534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Un’idea per superare il primo problema: un dato anomalo non influenza la mediana.</a:t>
            </a:r>
          </a:p>
          <a:p>
            <a:pPr eaLnBrk="1" hangingPunct="1"/>
            <a:endParaRPr lang="it-IT" altLang="it-IT" sz="1000" b="1"/>
          </a:p>
          <a:p>
            <a:pPr eaLnBrk="1" hangingPunct="1"/>
            <a:r>
              <a:rPr lang="it-IT" altLang="it-IT" sz="2800" b="1"/>
              <a:t>La statistica propone perciò  un procedimento per valutare la dispersione attorno alla mediana.</a:t>
            </a:r>
          </a:p>
          <a:p>
            <a:pPr eaLnBrk="1" hangingPunct="1"/>
            <a:endParaRPr lang="it-IT" altLang="it-IT" sz="1000" b="1"/>
          </a:p>
          <a:p>
            <a:pPr eaLnBrk="1" hangingPunct="1"/>
            <a:r>
              <a:rPr lang="it-IT" altLang="it-IT" sz="2800" b="1"/>
              <a:t>Ecco il procedimento.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092F1F01-A35C-A047-8108-E67B7D87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78169259-3741-7F47-A946-53F24FE2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7B33EC-4DDF-474B-B841-D2C0E97E9366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21508" name="Title 5">
            <a:extLst>
              <a:ext uri="{FF2B5EF4-FFF2-40B4-BE49-F238E27FC236}">
                <a16:creationId xmlns:a16="http://schemas.microsoft.com/office/drawing/2014/main" id="{E287F4A8-17AC-DE45-BA94-45F3C8734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228600"/>
            <a:ext cx="4572000" cy="762000"/>
          </a:xfrm>
        </p:spPr>
        <p:txBody>
          <a:bodyPr anchor="t"/>
          <a:lstStyle/>
          <a:p>
            <a:pPr algn="l"/>
            <a:r>
              <a:rPr lang="it-IT" altLang="it-IT" sz="4000" b="1">
                <a:solidFill>
                  <a:srgbClr val="FF3300"/>
                </a:solidFill>
                <a:ea typeface="ＭＳ Ｐゴシック" panose="020B0600070205080204" pitchFamily="34" charset="-128"/>
              </a:rPr>
              <a:t>Mediana e quartili</a:t>
            </a:r>
          </a:p>
        </p:txBody>
      </p:sp>
      <p:pic>
        <p:nvPicPr>
          <p:cNvPr id="21509" name="Picture 5" descr="Voti_quartili2.jpg">
            <a:extLst>
              <a:ext uri="{FF2B5EF4-FFF2-40B4-BE49-F238E27FC236}">
                <a16:creationId xmlns:a16="http://schemas.microsoft.com/office/drawing/2014/main" id="{EE0351E3-B9D3-AA4F-ABF3-5302C6F77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35496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Box 6">
            <a:extLst>
              <a:ext uri="{FF2B5EF4-FFF2-40B4-BE49-F238E27FC236}">
                <a16:creationId xmlns:a16="http://schemas.microsoft.com/office/drawing/2014/main" id="{8B3A584D-C5BB-CB49-BB79-069B1EC7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30580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1. Determino il primo e il terzo quartile </a:t>
            </a:r>
          </a:p>
        </p:txBody>
      </p:sp>
      <p:sp>
        <p:nvSpPr>
          <p:cNvPr id="21511" name="TextBox 8">
            <a:extLst>
              <a:ext uri="{FF2B5EF4-FFF2-40B4-BE49-F238E27FC236}">
                <a16:creationId xmlns:a16="http://schemas.microsoft.com/office/drawing/2014/main" id="{7B48966C-047E-F94B-BEF5-097E59A8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Esamino i voti dei ragazzi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57992F8D-5A2B-044F-BAE5-782D56E4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0F0BE4CD-893C-3744-929D-4FDF0AB9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43BB2C-0C5B-FE4A-B6B9-3D768B427EFF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2532" name="Title 5">
            <a:extLst>
              <a:ext uri="{FF2B5EF4-FFF2-40B4-BE49-F238E27FC236}">
                <a16:creationId xmlns:a16="http://schemas.microsoft.com/office/drawing/2014/main" id="{4A3E9E3E-6E84-5E43-9AD6-0D08E546E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10600" cy="762000"/>
          </a:xfrm>
        </p:spPr>
        <p:txBody>
          <a:bodyPr anchor="t"/>
          <a:lstStyle/>
          <a:p>
            <a:pPr algn="l"/>
            <a:r>
              <a:rPr lang="it-IT" altLang="it-IT" sz="4000" b="1">
                <a:solidFill>
                  <a:srgbClr val="FF3300"/>
                </a:solidFill>
                <a:ea typeface="ＭＳ Ｐゴシック" panose="020B0600070205080204" pitchFamily="34" charset="-128"/>
              </a:rPr>
              <a:t>Mediana e differenza interquartile </a:t>
            </a:r>
          </a:p>
        </p:txBody>
      </p:sp>
      <p:pic>
        <p:nvPicPr>
          <p:cNvPr id="22533" name="Picture 5" descr="Voti_quartili2.jpg">
            <a:extLst>
              <a:ext uri="{FF2B5EF4-FFF2-40B4-BE49-F238E27FC236}">
                <a16:creationId xmlns:a16="http://schemas.microsoft.com/office/drawing/2014/main" id="{B118CDC3-45A8-0642-B165-A207BF99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35496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Box 6">
            <a:extLst>
              <a:ext uri="{FF2B5EF4-FFF2-40B4-BE49-F238E27FC236}">
                <a16:creationId xmlns:a16="http://schemas.microsoft.com/office/drawing/2014/main" id="{60A1CC34-5C67-1149-B886-9AF117B5D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8305800" cy="1384300"/>
          </a:xfrm>
          <a:prstGeom prst="rect">
            <a:avLst/>
          </a:prstGeom>
          <a:solidFill>
            <a:srgbClr val="F4FFEC"/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65125" indent="-3651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2. Valuto la variabilità attorno alla mediana con la </a:t>
            </a:r>
            <a:r>
              <a:rPr lang="it-IT" altLang="it-IT" sz="2800" b="1" i="1">
                <a:solidFill>
                  <a:srgbClr val="660066"/>
                </a:solidFill>
              </a:rPr>
              <a:t>differenza interquartile </a:t>
            </a:r>
            <a:r>
              <a:rPr lang="it-IT" altLang="it-IT" sz="2800" b="1"/>
              <a:t>data da</a:t>
            </a:r>
          </a:p>
          <a:p>
            <a:pPr eaLnBrk="1" hangingPunct="1"/>
            <a:r>
              <a:rPr lang="it-IT" altLang="it-IT" sz="2800" b="1"/>
              <a:t>                       </a:t>
            </a:r>
            <a:r>
              <a:rPr lang="it-IT" altLang="it-IT" sz="2800" b="1">
                <a:solidFill>
                  <a:srgbClr val="008000"/>
                </a:solidFill>
              </a:rPr>
              <a:t>Q</a:t>
            </a:r>
            <a:r>
              <a:rPr lang="it-IT" altLang="it-IT" sz="2800" b="1" baseline="-25000">
                <a:solidFill>
                  <a:srgbClr val="008000"/>
                </a:solidFill>
              </a:rPr>
              <a:t>3</a:t>
            </a:r>
            <a:r>
              <a:rPr lang="it-IT" altLang="it-IT" sz="2800" b="1">
                <a:solidFill>
                  <a:srgbClr val="FF3300"/>
                </a:solidFill>
              </a:rPr>
              <a:t> </a:t>
            </a:r>
            <a:r>
              <a:rPr lang="it-IT" altLang="it-IT" sz="2800" b="1">
                <a:solidFill>
                  <a:schemeClr val="tx2"/>
                </a:solidFill>
              </a:rPr>
              <a:t>–</a:t>
            </a:r>
            <a:r>
              <a:rPr lang="it-IT" altLang="it-IT" sz="2800" b="1">
                <a:solidFill>
                  <a:srgbClr val="FF3300"/>
                </a:solidFill>
              </a:rPr>
              <a:t> </a:t>
            </a:r>
            <a:r>
              <a:rPr lang="it-IT" altLang="it-IT" sz="2800" b="1">
                <a:solidFill>
                  <a:srgbClr val="0000FF"/>
                </a:solidFill>
              </a:rPr>
              <a:t>Q</a:t>
            </a:r>
            <a:r>
              <a:rPr lang="it-IT" altLang="it-IT" sz="2800" b="1" baseline="-25000">
                <a:solidFill>
                  <a:srgbClr val="0000FF"/>
                </a:solidFill>
              </a:rPr>
              <a:t>1</a:t>
            </a:r>
            <a:r>
              <a:rPr lang="it-IT" altLang="it-IT" sz="2800" b="1">
                <a:solidFill>
                  <a:srgbClr val="FF3300"/>
                </a:solidFill>
              </a:rPr>
              <a:t> </a:t>
            </a:r>
            <a:r>
              <a:rPr lang="it-IT" altLang="it-IT" sz="2800" b="1">
                <a:solidFill>
                  <a:srgbClr val="000000"/>
                </a:solidFill>
              </a:rPr>
              <a:t>=</a:t>
            </a:r>
            <a:r>
              <a:rPr lang="it-IT" altLang="it-IT" sz="2800" b="1">
                <a:solidFill>
                  <a:srgbClr val="FF3300"/>
                </a:solidFill>
              </a:rPr>
              <a:t> </a:t>
            </a:r>
            <a:r>
              <a:rPr lang="it-IT" altLang="it-IT" sz="2800" b="1">
                <a:solidFill>
                  <a:srgbClr val="008000"/>
                </a:solidFill>
              </a:rPr>
              <a:t>8</a:t>
            </a:r>
            <a:r>
              <a:rPr lang="it-IT" altLang="it-IT" sz="2800" b="1">
                <a:solidFill>
                  <a:srgbClr val="FF3300"/>
                </a:solidFill>
              </a:rPr>
              <a:t> </a:t>
            </a:r>
            <a:r>
              <a:rPr lang="it-IT" altLang="it-IT" sz="2800" b="1">
                <a:solidFill>
                  <a:srgbClr val="000000"/>
                </a:solidFill>
              </a:rPr>
              <a:t>–</a:t>
            </a:r>
            <a:r>
              <a:rPr lang="it-IT" altLang="it-IT" sz="2800" b="1">
                <a:solidFill>
                  <a:srgbClr val="FF3300"/>
                </a:solidFill>
              </a:rPr>
              <a:t> </a:t>
            </a:r>
            <a:r>
              <a:rPr lang="it-IT" altLang="it-IT" sz="2800" b="1">
                <a:solidFill>
                  <a:srgbClr val="0000FF"/>
                </a:solidFill>
              </a:rPr>
              <a:t>4 </a:t>
            </a:r>
            <a:r>
              <a:rPr lang="it-IT" altLang="it-IT" sz="2800" b="1">
                <a:solidFill>
                  <a:srgbClr val="000000"/>
                </a:solidFill>
              </a:rPr>
              <a:t>=</a:t>
            </a:r>
            <a:r>
              <a:rPr lang="it-IT" altLang="it-IT" sz="2800" b="1">
                <a:solidFill>
                  <a:srgbClr val="FF3300"/>
                </a:solidFill>
              </a:rPr>
              <a:t> </a:t>
            </a:r>
            <a:r>
              <a:rPr lang="it-IT" altLang="it-IT" sz="2800" b="1">
                <a:solidFill>
                  <a:srgbClr val="660066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E908E402-CA76-8849-A147-6B087711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75467003-4F46-5A42-8EF0-99F32FBA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2C1821-E7A4-6F4F-8A5E-0E86D6B7500A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23556" name="Title 5">
            <a:extLst>
              <a:ext uri="{FF2B5EF4-FFF2-40B4-BE49-F238E27FC236}">
                <a16:creationId xmlns:a16="http://schemas.microsoft.com/office/drawing/2014/main" id="{446C67D6-EDAE-5849-88D6-6E06C3E6A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9154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33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B. Come superare la lunghezza dei calcoli?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065B0777-604B-B343-8B7D-A13E19BA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Ecco un’idea per superare il secondo problema.</a:t>
            </a:r>
          </a:p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Esamino ancora i voti dei ragazzi </a:t>
            </a:r>
          </a:p>
        </p:txBody>
      </p:sp>
      <p:pic>
        <p:nvPicPr>
          <p:cNvPr id="23558" name="Picture 6" descr="Voti_Range.jpg">
            <a:extLst>
              <a:ext uri="{FF2B5EF4-FFF2-40B4-BE49-F238E27FC236}">
                <a16:creationId xmlns:a16="http://schemas.microsoft.com/office/drawing/2014/main" id="{9D1EB69B-9A73-4C42-94B7-02C22B4DA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305800" cy="16224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D275E6-6019-5E4D-AC21-81DDFB5C58A1}"/>
              </a:ext>
            </a:extLst>
          </p:cNvPr>
          <p:cNvSpPr txBox="1"/>
          <p:nvPr/>
        </p:nvSpPr>
        <p:spPr>
          <a:xfrm>
            <a:off x="381000" y="4572000"/>
            <a:ext cx="8305800" cy="954088"/>
          </a:xfrm>
          <a:prstGeom prst="rect">
            <a:avLst/>
          </a:prstGeom>
          <a:solidFill>
            <a:srgbClr val="F4FFEC"/>
          </a:solidFill>
          <a:ln w="25400">
            <a:solidFill>
              <a:srgbClr val="66006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Per valutare la variabilità calcolo il </a:t>
            </a:r>
            <a:r>
              <a:rPr lang="it-IT" altLang="it-IT" sz="2800" b="1" i="1">
                <a:solidFill>
                  <a:srgbClr val="660066"/>
                </a:solidFill>
              </a:rPr>
              <a:t>Range</a:t>
            </a:r>
          </a:p>
          <a:p>
            <a:pPr eaLnBrk="1" hangingPunct="1"/>
            <a:r>
              <a:rPr lang="it-IT" altLang="it-IT" sz="2800" b="1">
                <a:solidFill>
                  <a:srgbClr val="660066"/>
                </a:solidFill>
              </a:rPr>
              <a:t>      Dato massimo – Dato minimo = </a:t>
            </a:r>
            <a:r>
              <a:rPr lang="it-IT" altLang="it-IT" sz="2800" b="1">
                <a:solidFill>
                  <a:srgbClr val="FF0000"/>
                </a:solidFill>
              </a:rPr>
              <a:t>9</a:t>
            </a:r>
            <a:r>
              <a:rPr lang="it-IT" altLang="it-IT" sz="2800" b="1">
                <a:solidFill>
                  <a:srgbClr val="660066"/>
                </a:solidFill>
              </a:rPr>
              <a:t> </a:t>
            </a:r>
            <a:r>
              <a:rPr lang="it-IT" altLang="it-IT" sz="2800" b="1"/>
              <a:t>–</a:t>
            </a:r>
            <a:r>
              <a:rPr lang="it-IT" altLang="it-IT" sz="2800" b="1">
                <a:solidFill>
                  <a:srgbClr val="660066"/>
                </a:solidFill>
              </a:rPr>
              <a:t> </a:t>
            </a:r>
            <a:r>
              <a:rPr lang="it-IT" altLang="it-IT" sz="2800" b="1">
                <a:solidFill>
                  <a:srgbClr val="0000FF"/>
                </a:solidFill>
              </a:rPr>
              <a:t>3</a:t>
            </a:r>
            <a:r>
              <a:rPr lang="it-IT" altLang="it-IT" sz="2800" b="1">
                <a:solidFill>
                  <a:srgbClr val="660066"/>
                </a:solidFill>
              </a:rPr>
              <a:t> </a:t>
            </a:r>
            <a:r>
              <a:rPr lang="it-IT" altLang="it-IT" sz="2800" b="1">
                <a:solidFill>
                  <a:schemeClr val="tx2"/>
                </a:solidFill>
              </a:rPr>
              <a:t>=</a:t>
            </a:r>
            <a:r>
              <a:rPr lang="it-IT" altLang="it-IT" sz="2800" b="1">
                <a:solidFill>
                  <a:srgbClr val="660066"/>
                </a:solidFill>
              </a:rPr>
              <a:t> 6 </a:t>
            </a:r>
          </a:p>
        </p:txBody>
      </p:sp>
      <p:sp>
        <p:nvSpPr>
          <p:cNvPr id="23560" name="TextBox 8">
            <a:extLst>
              <a:ext uri="{FF2B5EF4-FFF2-40B4-BE49-F238E27FC236}">
                <a16:creationId xmlns:a16="http://schemas.microsoft.com/office/drawing/2014/main" id="{D034CD40-2A97-9644-BD03-6D03B461B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229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Il Range prende anche il nome di </a:t>
            </a:r>
            <a:r>
              <a:rPr lang="it-IT" altLang="it-IT" b="1" i="1"/>
              <a:t>‘Campo di variazione’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4A44A8D-1D6E-D440-AAAA-410307E86E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46512" y="764704"/>
            <a:ext cx="2098576" cy="838200"/>
          </a:xfrm>
        </p:spPr>
        <p:txBody>
          <a:bodyPr wrap="none"/>
          <a:lstStyle/>
          <a:p>
            <a:pPr marL="1603375" indent="-1576388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</a:t>
            </a: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0C5747A0-8ABB-8740-88CB-6CA00BCB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4580" name="TextBox 3">
            <a:extLst>
              <a:ext uri="{FF2B5EF4-FFF2-40B4-BE49-F238E27FC236}">
                <a16:creationId xmlns:a16="http://schemas.microsoft.com/office/drawing/2014/main" id="{BAC1B171-C2EF-C949-B6F9-33148E0F9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204864"/>
            <a:ext cx="7571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Completa la scheda di lavoro per confrontare i diversi indici di variabilità.</a:t>
            </a:r>
            <a:endParaRPr lang="it-IT" altLang="it-IT" sz="1800" b="1" dirty="0">
              <a:cs typeface="Arial" panose="020B0604020202020204" pitchFamily="34" charset="0"/>
            </a:endParaRPr>
          </a:p>
        </p:txBody>
      </p:sp>
      <p:sp>
        <p:nvSpPr>
          <p:cNvPr id="24582" name="Slide Number Placeholder 5">
            <a:extLst>
              <a:ext uri="{FF2B5EF4-FFF2-40B4-BE49-F238E27FC236}">
                <a16:creationId xmlns:a16="http://schemas.microsoft.com/office/drawing/2014/main" id="{D9C506AE-28C5-FC44-962B-A0A174AF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F0F4F2-BBA9-1B42-BE28-B7D5F1CF645C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8392DB3-1AFE-7547-8003-56E74FDBA5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79712" y="2348880"/>
            <a:ext cx="5538192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trovato?</a:t>
            </a: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5399A5FE-9734-1640-B311-DA0F2C6B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FC7F7136-7B84-7846-B210-5EE51A74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6240BE-FDCA-1C4E-B72B-E3E33A344194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B29B817-D0E7-4845-AD1F-71699EC662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87248"/>
            <a:ext cx="707132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Influenza di un dato anomalo</a:t>
            </a: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2C5AB0F3-AE44-954D-8FC0-67503D76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53BA8059-D9DE-9C4E-B0C5-BE0D3F89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418BE7-9752-AC4A-94EC-776532EA97CE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pic>
        <p:nvPicPr>
          <p:cNvPr id="26629" name="Picture 4" descr="Schermata 2015-09-28 alle 18.58.56.png">
            <a:extLst>
              <a:ext uri="{FF2B5EF4-FFF2-40B4-BE49-F238E27FC236}">
                <a16:creationId xmlns:a16="http://schemas.microsoft.com/office/drawing/2014/main" id="{9F52F5F6-EEB2-A94A-96A8-A47827B32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1973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B1B98C-E20C-744C-8443-B90E7206011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696200" y="3886200"/>
            <a:ext cx="762000" cy="762000"/>
          </a:xfrm>
          <a:prstGeom prst="straightConnector1">
            <a:avLst/>
          </a:prstGeom>
          <a:noFill/>
          <a:ln w="25400">
            <a:solidFill>
              <a:srgbClr val="FF33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TextBox 9">
            <a:extLst>
              <a:ext uri="{FF2B5EF4-FFF2-40B4-BE49-F238E27FC236}">
                <a16:creationId xmlns:a16="http://schemas.microsoft.com/office/drawing/2014/main" id="{3A319896-9668-8F43-B4BC-EB8A3CFA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83772"/>
            <a:ext cx="2178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Quesito 1</a:t>
            </a:r>
          </a:p>
        </p:txBody>
      </p:sp>
      <p:pic>
        <p:nvPicPr>
          <p:cNvPr id="26632" name="Picture 8" descr="Schermata 2015-10-01 alle 18.27.45.png">
            <a:extLst>
              <a:ext uri="{FF2B5EF4-FFF2-40B4-BE49-F238E27FC236}">
                <a16:creationId xmlns:a16="http://schemas.microsoft.com/office/drawing/2014/main" id="{0F0BB6CB-853B-4B45-B868-BCBD81A6E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393825"/>
            <a:ext cx="4441825" cy="2743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1">
            <a:extLst>
              <a:ext uri="{FF2B5EF4-FFF2-40B4-BE49-F238E27FC236}">
                <a16:creationId xmlns:a16="http://schemas.microsoft.com/office/drawing/2014/main" id="{05C2BCC0-3FB3-F34A-BC64-FBBCB4215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4343400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it-IT" altLang="it-IT" sz="2000" b="1">
                <a:solidFill>
                  <a:srgbClr val="0000FF"/>
                </a:solidFill>
              </a:rPr>
              <a:t>Con il foglio di calcolo</a:t>
            </a:r>
          </a:p>
          <a:p>
            <a:pPr eaLnBrk="1" hangingPunct="1">
              <a:spcAft>
                <a:spcPts val="600"/>
              </a:spcAft>
            </a:pPr>
            <a:r>
              <a:rPr lang="it-IT" altLang="it-IT" sz="2000" b="1">
                <a:solidFill>
                  <a:srgbClr val="0000FF"/>
                </a:solidFill>
              </a:rPr>
              <a:t>Mediana:</a:t>
            </a:r>
          </a:p>
          <a:p>
            <a:pPr eaLnBrk="1" hangingPunct="1">
              <a:spcAft>
                <a:spcPts val="600"/>
              </a:spcAft>
            </a:pPr>
            <a:r>
              <a:rPr lang="it-IT" altLang="it-IT" sz="2000" b="1">
                <a:solidFill>
                  <a:srgbClr val="0000FF"/>
                </a:solidFill>
              </a:rPr>
              <a:t>Range:  </a:t>
            </a:r>
          </a:p>
          <a:p>
            <a:pPr eaLnBrk="1" hangingPunct="1">
              <a:spcAft>
                <a:spcPts val="600"/>
              </a:spcAft>
            </a:pPr>
            <a:r>
              <a:rPr lang="it-IT" altLang="it-IT" sz="2000" b="1">
                <a:solidFill>
                  <a:srgbClr val="0000FF"/>
                </a:solidFill>
              </a:rPr>
              <a:t>Differenza interquartile:</a:t>
            </a:r>
          </a:p>
          <a:p>
            <a:pPr eaLnBrk="1" hangingPunct="1">
              <a:spcAft>
                <a:spcPts val="600"/>
              </a:spcAft>
            </a:pPr>
            <a:r>
              <a:rPr lang="it-IT" altLang="it-IT" sz="2000" b="1">
                <a:solidFill>
                  <a:srgbClr val="0000FF"/>
                </a:solidFill>
              </a:rPr>
              <a:t>   </a:t>
            </a:r>
          </a:p>
        </p:txBody>
      </p:sp>
      <p:pic>
        <p:nvPicPr>
          <p:cNvPr id="26634" name="Picture 13" descr="Schermata 2015-10-02 alle 16.57.32.png">
            <a:extLst>
              <a:ext uri="{FF2B5EF4-FFF2-40B4-BE49-F238E27FC236}">
                <a16:creationId xmlns:a16="http://schemas.microsoft.com/office/drawing/2014/main" id="{842C458E-3341-7E4A-8516-223C3D1C5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17049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5" descr="Schermata 2015-10-02 alle 16.58.42.png">
            <a:extLst>
              <a:ext uri="{FF2B5EF4-FFF2-40B4-BE49-F238E27FC236}">
                <a16:creationId xmlns:a16="http://schemas.microsoft.com/office/drawing/2014/main" id="{3122E8F7-94D9-5444-8D8A-DCC94F484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273843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7" descr="Schermata 2015-10-02 alle 17.00.44.png">
            <a:extLst>
              <a:ext uri="{FF2B5EF4-FFF2-40B4-BE49-F238E27FC236}">
                <a16:creationId xmlns:a16="http://schemas.microsoft.com/office/drawing/2014/main" id="{D7870511-77DE-6144-ACE2-E930D2BBF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67400"/>
            <a:ext cx="25288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19180</TotalTime>
  <Words>561</Words>
  <Application>Microsoft Macintosh PowerPoint</Application>
  <PresentationFormat>Presentazione su schermo (4:3)</PresentationFormat>
  <Paragraphs>107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Arial Narrow</vt:lpstr>
      <vt:lpstr>Calibri</vt:lpstr>
      <vt:lpstr>Wingdings</vt:lpstr>
      <vt:lpstr>Struttura predefinita</vt:lpstr>
      <vt:lpstr>Altri indici di variabilità</vt:lpstr>
      <vt:lpstr>Perché cercare altri indici di variabilità?</vt:lpstr>
      <vt:lpstr>A. Come superare l’influenza di un dato anomalo?</vt:lpstr>
      <vt:lpstr>Mediana e quartili</vt:lpstr>
      <vt:lpstr>Mediana e differenza interquartile </vt:lpstr>
      <vt:lpstr>B. Come superare la lunghezza dei calcoli?</vt:lpstr>
      <vt:lpstr>Attività</vt:lpstr>
      <vt:lpstr>Che cosa hai trovato?</vt:lpstr>
      <vt:lpstr>A. Influenza di un dato anomalo</vt:lpstr>
      <vt:lpstr>B. Tre serie di dati ‘insoliti’</vt:lpstr>
      <vt:lpstr>C. Due gruppi di dati a confronto</vt:lpstr>
      <vt:lpstr>C. Determinare i quartili</vt:lpstr>
      <vt:lpstr>Uno sguardo alla storia</vt:lpstr>
      <vt:lpstr>Le antiche civiltà</vt:lpstr>
      <vt:lpstr>Dal Medio Evo al Rinascimento</vt:lpstr>
      <vt:lpstr>Nel secolo di Galileo</vt:lpstr>
      <vt:lpstr>Dal 1700 a oggi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Tabelle e grafici</dc:title>
  <dc:subject/>
  <dc:creator>Io</dc:creator>
  <cp:keywords/>
  <dc:description/>
  <cp:lastModifiedBy>Microsoft Office User</cp:lastModifiedBy>
  <cp:revision>629</cp:revision>
  <dcterms:created xsi:type="dcterms:W3CDTF">2015-10-02T14:50:43Z</dcterms:created>
  <dcterms:modified xsi:type="dcterms:W3CDTF">2020-11-12T13:19:41Z</dcterms:modified>
  <cp:category/>
</cp:coreProperties>
</file>