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33" r:id="rId2"/>
    <p:sldId id="351" r:id="rId3"/>
    <p:sldId id="334" r:id="rId4"/>
    <p:sldId id="335" r:id="rId5"/>
    <p:sldId id="336" r:id="rId6"/>
    <p:sldId id="337" r:id="rId7"/>
    <p:sldId id="338" r:id="rId8"/>
    <p:sldId id="352" r:id="rId9"/>
    <p:sldId id="339" r:id="rId10"/>
    <p:sldId id="365" r:id="rId11"/>
    <p:sldId id="347" r:id="rId12"/>
    <p:sldId id="340" r:id="rId13"/>
    <p:sldId id="354" r:id="rId14"/>
    <p:sldId id="341" r:id="rId15"/>
    <p:sldId id="342" r:id="rId16"/>
    <p:sldId id="343" r:id="rId17"/>
    <p:sldId id="344" r:id="rId18"/>
    <p:sldId id="345" r:id="rId19"/>
    <p:sldId id="348" r:id="rId20"/>
    <p:sldId id="353" r:id="rId21"/>
    <p:sldId id="355" r:id="rId22"/>
    <p:sldId id="350" r:id="rId23"/>
    <p:sldId id="356" r:id="rId24"/>
    <p:sldId id="357" r:id="rId25"/>
    <p:sldId id="358" r:id="rId26"/>
    <p:sldId id="359" r:id="rId27"/>
    <p:sldId id="360" r:id="rId28"/>
    <p:sldId id="327" r:id="rId29"/>
    <p:sldId id="361" r:id="rId30"/>
    <p:sldId id="329" r:id="rId31"/>
    <p:sldId id="362" r:id="rId32"/>
    <p:sldId id="363" r:id="rId33"/>
    <p:sldId id="332" r:id="rId34"/>
  </p:sldIdLst>
  <p:sldSz cx="9144000" cy="6858000" type="screen4x3"/>
  <p:notesSz cx="6650038" cy="978376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1FF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25"/>
    <p:restoredTop sz="94633"/>
  </p:normalViewPr>
  <p:slideViewPr>
    <p:cSldViewPr>
      <p:cViewPr>
        <p:scale>
          <a:sx n="92" d="100"/>
          <a:sy n="92" d="100"/>
        </p:scale>
        <p:origin x="1152" y="1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AF5EFE4-B0D2-DF49-BD85-3EA87DB981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CFA737-7406-6741-810E-8306149DAD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7D94C69-BD5E-F246-A576-6EB1B7D60D78}" type="datetime1">
              <a:rPr lang="it-IT" altLang="it-IT"/>
              <a:pPr/>
              <a:t>23/09/20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4782DE-BCC5-3B4E-AC99-B86C6D9EDE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CCF8A4-F06D-794B-A224-0C8CA85B0A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21ED630-9E69-2A4A-BFD8-042BF445224B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E8BD8B7-FA0C-D841-A6BF-234FD4FA50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482758-FF42-C045-BE50-999AA82865A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16EA07-2616-3F45-8150-B0AF49C7A28E}" type="datetime1">
              <a:rPr lang="it-IT" altLang="it-IT"/>
              <a:pPr/>
              <a:t>23/09/20</a:t>
            </a:fld>
            <a:endParaRPr lang="it-IT" alt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300C2D3-AF2B-F74D-A0EE-F2F8180F5B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3425"/>
            <a:ext cx="4891088" cy="3668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00CC16F-0355-E74A-9C35-7F2733BCB5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5163" y="4646613"/>
            <a:ext cx="5319712" cy="4403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altLang="it-IT"/>
              <a:t>Click to edit Master text styles</a:t>
            </a:r>
          </a:p>
          <a:p>
            <a:pPr lvl="1"/>
            <a:r>
              <a:rPr lang="it-IT" altLang="it-IT"/>
              <a:t>Second level</a:t>
            </a:r>
          </a:p>
          <a:p>
            <a:pPr lvl="2"/>
            <a:r>
              <a:rPr lang="it-IT" altLang="it-IT"/>
              <a:t>Third level</a:t>
            </a:r>
          </a:p>
          <a:p>
            <a:pPr lvl="3"/>
            <a:r>
              <a:rPr lang="it-IT" altLang="it-IT"/>
              <a:t>Fourth level</a:t>
            </a:r>
          </a:p>
          <a:p>
            <a:pPr lvl="4"/>
            <a:r>
              <a:rPr lang="it-IT" altLang="it-IT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ACF53-BD85-174F-A809-CB212D9F784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BC606A-21BA-574A-BE00-BCB753B385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9B32D16-DF36-0941-AE35-10C62FE7B89F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AF5CF8-20F6-194E-9B03-BF801C61F9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AF5A64-14EA-8F46-AD75-85F0721A54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A70259-A9BB-A747-921C-EBD18A6FEA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119685-83D7-3841-B18F-3B6E8CB0270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96002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E30B2D-3ABA-414E-8B88-6EF46C67ED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CAF83B-4D91-AA46-B12D-EB9D249709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DF8873-A1F2-7A48-85C9-CF9EB5783B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1D6C1E-A871-D84A-9980-F6ED1C67372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80001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6E3688-208D-144B-8C56-A03E0BE819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CF49C5-0183-284D-A66E-855EE7CDAF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BFF925-B6C3-C148-911E-921580D674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263568-758E-9042-8A3F-537E2C7D3C0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15947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857FE8-3C89-4D47-BC68-CC68EA759C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69287D-1DD9-C544-B22A-E04CAA1D9B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9A948D-89CF-0E4E-B99B-8A7E47EFFF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1602AC-240C-F84E-941C-2B4D9F7EDD7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71379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B91BBF3-1443-9E46-B09A-E76C405644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ACE5788-D2F7-524F-A969-C39BD808BB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79E191E-E1D0-9649-90C3-65BF875698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87DD8-E31F-B04A-8711-4CB9E741D66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04164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527085F-7588-B843-9003-6030D91AFB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B7078B7-10BC-1C44-BBCF-2A4CD2F5B2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2F30BBD-6A2D-8645-A4B2-3B0AA1192A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E06E97-5996-4D4B-B745-D4AA5A0242C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51930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ECA707-6F93-DE41-9C55-7A3454AA9C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CA3847-5CE4-E748-BF48-3566E5DFC2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6D73AC-8FEE-1645-B2DF-6DF7E40989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15B149-9852-1E48-BA92-C13A55582C3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11742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F61CB0-A550-AD4F-9456-73D5CDBFE2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7846C9-C735-3C4A-92EA-CFD4FD7096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7CB8D5-11C0-614F-8CAF-4AC2490D9A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26135D-B30B-3F4C-967F-2B397C0D4FF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28158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C179F4-7E1C-0E42-B9E4-F8625DF32D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10005D-E677-5D4F-8A1C-7BC40C1C3B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34F667-0308-A448-B07B-781BBFF897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B93BFB-D57A-9140-8185-27AEB35DE58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53900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CEFEF09-F5A5-DD48-ACD0-0E21664D67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336E7F5-FB57-3E4F-A299-FA69B9D29F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ABADAB0-CF3A-0245-B9A2-2028CBB576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8301B0-262B-8B45-A15A-2F86059C01F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91620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A0E3AA5-D3B4-824A-ABD7-2812FCE4DA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DC10A0C-892F-4141-8C01-5838DA45C4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E80911F-CBBC-9F48-A369-042FDB9FF4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23996C-36A8-DF46-A305-70C2B4AD7C1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9709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9691569-9934-C141-8ECE-6D8219581C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A925F47-84CB-C54F-8850-CC96F982EE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279A0A1-B173-244C-8C43-D16AF5C097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F8342D-517E-4C4D-BEB3-9EACE527D92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01110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7B429E-A4CA-F941-B640-3600EC25D8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67D50D-DEB6-AF49-BF6A-84FAB85251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B2F66B-F606-5D41-9295-F4B3137DEB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7561D9-8C32-9A40-8B53-12A8FFCF7C7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875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613D0B-0A10-3E44-80DD-40F6DF7DA6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3EFDAD-26AC-3947-9AC5-4679FCAF76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03C595-81B2-AC46-BE37-97D7C326B5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433F14-D9DD-1841-8EC7-BA8FF5EDD64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97272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8C161E3-36C5-8A4A-8EE3-66B7C6B7EB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10B9A28-7D56-7549-A452-8D3B4EFA71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918EC65-ABF5-B747-A707-0F42C0BB2E6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A083C04-6C86-074C-95F9-66FA8E81C48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331F987-D42F-364D-80CC-2239BE01993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17662C0-837F-814B-8DFE-D68D5F006596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7.png"/><Relationship Id="rId9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9.png"/><Relationship Id="rId5" Type="http://schemas.openxmlformats.org/officeDocument/2006/relationships/image" Target="../media/image37.png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D01BF148-5F3B-1843-82C3-343CA99EE1A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66800" y="1412428"/>
            <a:ext cx="7543800" cy="2160588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Proprietà dei logaritmi</a:t>
            </a:r>
          </a:p>
        </p:txBody>
      </p:sp>
      <p:sp>
        <p:nvSpPr>
          <p:cNvPr id="18435" name="Footer Placeholder 4">
            <a:extLst>
              <a:ext uri="{FF2B5EF4-FFF2-40B4-BE49-F238E27FC236}">
                <a16:creationId xmlns:a16="http://schemas.microsoft.com/office/drawing/2014/main" id="{489E09AB-401A-AF43-A176-3AF604E75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A40CC5E4-EB02-994F-9CAC-003CA2D12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AFF59C6-FCC1-2549-B468-3D222F2326A2}" type="slidenum">
              <a:rPr lang="it-IT" altLang="it-IT" sz="1400"/>
              <a:pPr eaLnBrk="1" hangingPunct="1"/>
              <a:t>1</a:t>
            </a:fld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1866695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3A1AF07C-E0C5-BA48-8E66-F13FF4D7997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835696" y="2060848"/>
            <a:ext cx="5400600" cy="914400"/>
          </a:xfrm>
        </p:spPr>
        <p:txBody>
          <a:bodyPr/>
          <a:lstStyle/>
          <a:p>
            <a:pPr marL="2244725" indent="-2244725" algn="l"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Che cosa hai trovato</a:t>
            </a:r>
          </a:p>
        </p:txBody>
      </p:sp>
      <p:sp>
        <p:nvSpPr>
          <p:cNvPr id="22531" name="Footer Placeholder 4">
            <a:extLst>
              <a:ext uri="{FF2B5EF4-FFF2-40B4-BE49-F238E27FC236}">
                <a16:creationId xmlns:a16="http://schemas.microsoft.com/office/drawing/2014/main" id="{C356DDBB-2B1D-5847-B997-F3844BE67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22534" name="Slide Number Placeholder 5">
            <a:extLst>
              <a:ext uri="{FF2B5EF4-FFF2-40B4-BE49-F238E27FC236}">
                <a16:creationId xmlns:a16="http://schemas.microsoft.com/office/drawing/2014/main" id="{87EC5E20-3F6E-5345-993C-FDAF75B48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3C23500-3FF1-3649-9586-E744A3ED8183}" type="slidenum">
              <a:rPr lang="it-IT" altLang="it-IT" sz="1400"/>
              <a:pPr eaLnBrk="1" hangingPunct="1"/>
              <a:t>10</a:t>
            </a:fld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3741625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Footer Placeholder 4">
            <a:extLst>
              <a:ext uri="{FF2B5EF4-FFF2-40B4-BE49-F238E27FC236}">
                <a16:creationId xmlns:a16="http://schemas.microsoft.com/office/drawing/2014/main" id="{0EC04CD6-CA15-8D43-9861-F5E0584C7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22532" name="Title 5">
            <a:extLst>
              <a:ext uri="{FF2B5EF4-FFF2-40B4-BE49-F238E27FC236}">
                <a16:creationId xmlns:a16="http://schemas.microsoft.com/office/drawing/2014/main" id="{F233705D-87BA-AA42-8A26-D17352331A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229600" cy="533400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Le proprietà dei logaritmi</a:t>
            </a:r>
            <a:endParaRPr lang="it-IT" altLang="it-IT" sz="3600" b="1" baseline="30000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2533" name="Slide Number Placeholder 9">
            <a:extLst>
              <a:ext uri="{FF2B5EF4-FFF2-40B4-BE49-F238E27FC236}">
                <a16:creationId xmlns:a16="http://schemas.microsoft.com/office/drawing/2014/main" id="{B630CB09-B365-0D4F-A7D0-618969D34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2885B31-D5F5-FF4E-A09A-2C988F0CFFC2}" type="slidenum">
              <a:rPr lang="it-IT" altLang="it-IT" sz="1400"/>
              <a:pPr eaLnBrk="1" hangingPunct="1"/>
              <a:t>11</a:t>
            </a:fld>
            <a:endParaRPr lang="it-IT" altLang="it-IT" sz="1400"/>
          </a:p>
        </p:txBody>
      </p:sp>
      <p:sp>
        <p:nvSpPr>
          <p:cNvPr id="22535" name="TextBox 3">
            <a:extLst>
              <a:ext uri="{FF2B5EF4-FFF2-40B4-BE49-F238E27FC236}">
                <a16:creationId xmlns:a16="http://schemas.microsoft.com/office/drawing/2014/main" id="{242992D5-5412-534E-B21B-E526981F7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467438"/>
            <a:ext cx="561439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0000FF"/>
                </a:solidFill>
                <a:cs typeface="Arial" panose="020B0604020202020204" pitchFamily="34" charset="0"/>
              </a:rPr>
              <a:t>2. Logaritmo di un prodotto</a:t>
            </a:r>
          </a:p>
          <a:p>
            <a:pPr eaLnBrk="1" hangingPunct="1"/>
            <a:r>
              <a:rPr lang="it-IT" altLang="it-IT" b="1" dirty="0">
                <a:latin typeface="Arial Black" panose="020B0604020202020204" pitchFamily="34" charset="0"/>
              </a:rPr>
              <a:t>    </a:t>
            </a:r>
            <a:r>
              <a:rPr lang="it-IT" alt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it-IT" altLang="it-IT" sz="3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t-IT" alt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it-IT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it-IT" alt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it-IT" altLang="it-IT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alt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it-IT" altLang="it-IT" sz="3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t-IT" altLang="it-IT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it-IT" altLang="it-IT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it-IT" altLang="it-IT" sz="3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t-IT" altLang="it-IT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it-IT" altLang="it-IT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6" name="TextBox 6">
            <a:extLst>
              <a:ext uri="{FF2B5EF4-FFF2-40B4-BE49-F238E27FC236}">
                <a16:creationId xmlns:a16="http://schemas.microsoft.com/office/drawing/2014/main" id="{C865F711-F666-5E49-9EF2-1E0FD11ED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530264"/>
            <a:ext cx="561439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0000FF"/>
                </a:solidFill>
                <a:cs typeface="Arial" panose="020B0604020202020204" pitchFamily="34" charset="0"/>
              </a:rPr>
              <a:t>3. Logaritmo di un quoziente</a:t>
            </a:r>
          </a:p>
          <a:p>
            <a:pPr eaLnBrk="1" hangingPunct="1"/>
            <a:r>
              <a:rPr lang="it-IT" altLang="it-IT" b="1" dirty="0">
                <a:latin typeface="Arial Black" panose="020B0604020202020204" pitchFamily="34" charset="0"/>
              </a:rPr>
              <a:t>    </a:t>
            </a:r>
            <a:r>
              <a:rPr lang="it-IT" alt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it-IT" altLang="it-IT" sz="3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t-IT" alt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it-IT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it-IT" alt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it-IT" altLang="it-IT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r>
              <a:rPr lang="it-IT" alt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it-IT" altLang="it-IT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alt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it-IT" altLang="it-IT" sz="3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t-IT" altLang="it-IT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3200" b="1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−</a:t>
            </a:r>
            <a:r>
              <a:rPr lang="it-IT" altLang="it-IT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it-IT" altLang="it-IT" sz="3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t-IT" altLang="it-IT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it-IT" altLang="it-IT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7" name="TextBox 7">
            <a:extLst>
              <a:ext uri="{FF2B5EF4-FFF2-40B4-BE49-F238E27FC236}">
                <a16:creationId xmlns:a16="http://schemas.microsoft.com/office/drawing/2014/main" id="{9732ED86-5307-AF45-A2AF-CFB6C0370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877" y="1255692"/>
            <a:ext cx="4953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0000FF"/>
                </a:solidFill>
                <a:cs typeface="Arial" panose="020B0604020202020204" pitchFamily="34" charset="0"/>
              </a:rPr>
              <a:t>1. Logaritmo di una potenza</a:t>
            </a:r>
          </a:p>
          <a:p>
            <a:pPr eaLnBrk="1" hangingPunct="1"/>
            <a:r>
              <a:rPr lang="it-IT" altLang="it-IT" b="1" dirty="0">
                <a:latin typeface="Arial Black" panose="020B0604020202020204" pitchFamily="34" charset="0"/>
              </a:rPr>
              <a:t>    </a:t>
            </a:r>
            <a:r>
              <a:rPr lang="it-IT" alt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it-IT" altLang="it-IT" sz="3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t-IT" altLang="it-IT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3200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altLang="it-IT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altLang="it-IT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alt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it-IT" altLang="it-IT" sz="3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t-IT" altLang="it-IT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it-IT" altLang="it-IT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8" name="TextBox 6">
            <a:extLst>
              <a:ext uri="{FF2B5EF4-FFF2-40B4-BE49-F238E27FC236}">
                <a16:creationId xmlns:a16="http://schemas.microsoft.com/office/drawing/2014/main" id="{B58550D8-0063-8440-8AA0-A840FECC8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615190"/>
            <a:ext cx="69825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0000FF"/>
                </a:solidFill>
                <a:cs typeface="Arial" panose="020B0604020202020204" pitchFamily="34" charset="0"/>
              </a:rPr>
              <a:t>4. Cambiamento dalla base </a:t>
            </a:r>
            <a:r>
              <a:rPr lang="it-IT" altLang="it-IT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t-IT" altLang="it-IT" sz="2800" b="1" dirty="0">
                <a:solidFill>
                  <a:srgbClr val="0000FF"/>
                </a:solidFill>
                <a:cs typeface="Arial" panose="020B0604020202020204" pitchFamily="34" charset="0"/>
              </a:rPr>
              <a:t> alla base </a:t>
            </a:r>
            <a:r>
              <a:rPr lang="it-IT" altLang="it-IT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4E06A1D-27AA-694D-B3C3-B1CE52838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600" y="5057239"/>
            <a:ext cx="2974160" cy="130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575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5EF98297-91C9-EC49-A574-C124DDD66FB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560" y="548680"/>
            <a:ext cx="7155904" cy="609600"/>
          </a:xfrm>
        </p:spPr>
        <p:txBody>
          <a:bodyPr/>
          <a:lstStyle/>
          <a:p>
            <a:pPr marL="1978025" indent="-1978025" algn="l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Importanza storica dei logaritmi</a:t>
            </a:r>
          </a:p>
        </p:txBody>
      </p:sp>
      <p:sp>
        <p:nvSpPr>
          <p:cNvPr id="23555" name="Footer Placeholder 4">
            <a:extLst>
              <a:ext uri="{FF2B5EF4-FFF2-40B4-BE49-F238E27FC236}">
                <a16:creationId xmlns:a16="http://schemas.microsoft.com/office/drawing/2014/main" id="{07611586-D00A-D342-9E07-121A59379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23557" name="Slide Number Placeholder 5">
            <a:extLst>
              <a:ext uri="{FF2B5EF4-FFF2-40B4-BE49-F238E27FC236}">
                <a16:creationId xmlns:a16="http://schemas.microsoft.com/office/drawing/2014/main" id="{AFB5A8BA-A398-324D-9F62-B805D91D3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8A24FDE-7751-D742-960C-D81B69CF3326}" type="slidenum">
              <a:rPr lang="it-IT" altLang="it-IT" sz="1400"/>
              <a:pPr eaLnBrk="1" hangingPunct="1"/>
              <a:t>12</a:t>
            </a:fld>
            <a:endParaRPr lang="it-IT" altLang="it-IT" sz="1400"/>
          </a:p>
        </p:txBody>
      </p:sp>
      <p:sp>
        <p:nvSpPr>
          <p:cNvPr id="23560" name="TextBox 8">
            <a:extLst>
              <a:ext uri="{FF2B5EF4-FFF2-40B4-BE49-F238E27FC236}">
                <a16:creationId xmlns:a16="http://schemas.microsoft.com/office/drawing/2014/main" id="{5BA3EA05-62E9-E14A-96AC-5C8035B19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720" y="1158280"/>
            <a:ext cx="843528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/>
              <a:t>Con i logaritmi si calcola:</a:t>
            </a:r>
          </a:p>
          <a:p>
            <a:pPr eaLnBrk="1" hangingPunct="1"/>
            <a:r>
              <a:rPr lang="it-IT" altLang="it-IT" sz="2800" b="1" dirty="0"/>
              <a:t>1. una moltiplicazione invece di una potenza;</a:t>
            </a:r>
          </a:p>
          <a:p>
            <a:pPr eaLnBrk="1" hangingPunct="1"/>
            <a:r>
              <a:rPr lang="it-IT" altLang="it-IT" sz="2800" b="1" dirty="0"/>
              <a:t>2. un’addizione invece di una moltiplicazione;</a:t>
            </a:r>
          </a:p>
          <a:p>
            <a:pPr eaLnBrk="1" hangingPunct="1"/>
            <a:r>
              <a:rPr lang="it-IT" altLang="it-IT" sz="2800" b="1" dirty="0"/>
              <a:t>3. una sottrazione invece di una divisione.   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BE89754E-203C-4742-A815-AE6F5875D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931" y="3275181"/>
            <a:ext cx="7924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solidFill>
                  <a:srgbClr val="0000FF"/>
                </a:solidFill>
              </a:rPr>
              <a:t>Proprio questa ‘facilitazione nei calcoli’ portò i logaritmi a diffondersi ovunque si dovevano svolgere calcoli scientifici a partire dalla fine del 1500 … fino a circa il 1970, quando si cominciano a diffondere anche le piccole calcolatrici tascabili. Ritorniamo indietro nel tempo con un esempio.</a:t>
            </a:r>
          </a:p>
        </p:txBody>
      </p:sp>
    </p:spTree>
    <p:extLst>
      <p:ext uri="{BB962C8B-B14F-4D97-AF65-F5344CB8AC3E}">
        <p14:creationId xmlns:p14="http://schemas.microsoft.com/office/powerpoint/2010/main" val="296971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5EF98297-91C9-EC49-A574-C124DDD66FB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63688" y="1988840"/>
            <a:ext cx="5256584" cy="1512168"/>
          </a:xfrm>
          <a:solidFill>
            <a:schemeClr val="bg1"/>
          </a:solidFill>
        </p:spPr>
        <p:txBody>
          <a:bodyPr/>
          <a:lstStyle/>
          <a:p>
            <a:pPr marL="39688" indent="-39688"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Importanza storica dei logaritmi</a:t>
            </a:r>
          </a:p>
        </p:txBody>
      </p:sp>
      <p:sp>
        <p:nvSpPr>
          <p:cNvPr id="23555" name="Footer Placeholder 4">
            <a:extLst>
              <a:ext uri="{FF2B5EF4-FFF2-40B4-BE49-F238E27FC236}">
                <a16:creationId xmlns:a16="http://schemas.microsoft.com/office/drawing/2014/main" id="{07611586-D00A-D342-9E07-121A59379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23557" name="Slide Number Placeholder 5">
            <a:extLst>
              <a:ext uri="{FF2B5EF4-FFF2-40B4-BE49-F238E27FC236}">
                <a16:creationId xmlns:a16="http://schemas.microsoft.com/office/drawing/2014/main" id="{AFB5A8BA-A398-324D-9F62-B805D91D3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8A24FDE-7751-D742-960C-D81B69CF3326}" type="slidenum">
              <a:rPr lang="it-IT" altLang="it-IT" sz="1400"/>
              <a:pPr eaLnBrk="1" hangingPunct="1"/>
              <a:t>13</a:t>
            </a:fld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1530284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Footer Placeholder 4">
            <a:extLst>
              <a:ext uri="{FF2B5EF4-FFF2-40B4-BE49-F238E27FC236}">
                <a16:creationId xmlns:a16="http://schemas.microsoft.com/office/drawing/2014/main" id="{02AD0D65-D4AB-BA49-B9D3-7736A32AB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068" y="648948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  <a:endParaRPr lang="it-IT" altLang="it-IT" sz="1200" i="1" dirty="0"/>
          </a:p>
        </p:txBody>
      </p:sp>
      <p:sp>
        <p:nvSpPr>
          <p:cNvPr id="24581" name="Slide Number Placeholder 5">
            <a:extLst>
              <a:ext uri="{FF2B5EF4-FFF2-40B4-BE49-F238E27FC236}">
                <a16:creationId xmlns:a16="http://schemas.microsoft.com/office/drawing/2014/main" id="{7426D302-6582-9941-8A43-2BA0858A8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91E39C7-D0D1-B14A-A9DB-329BC57704EB}" type="slidenum">
              <a:rPr lang="it-IT" altLang="it-IT" sz="1400"/>
              <a:pPr eaLnBrk="1" hangingPunct="1"/>
              <a:t>14</a:t>
            </a:fld>
            <a:endParaRPr lang="it-IT" altLang="it-IT" sz="1400"/>
          </a:p>
        </p:txBody>
      </p:sp>
      <p:sp>
        <p:nvSpPr>
          <p:cNvPr id="24583" name="TextBox 14">
            <a:extLst>
              <a:ext uri="{FF2B5EF4-FFF2-40B4-BE49-F238E27FC236}">
                <a16:creationId xmlns:a16="http://schemas.microsoft.com/office/drawing/2014/main" id="{907C4490-8F5F-D943-A9EB-8E4F7D15F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1226116"/>
            <a:ext cx="81534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/>
              <a:t>Gli astronomi rinascimentali osservavano il movimento dei pianeti e ne calcolavano il raggio </a:t>
            </a:r>
            <a:r>
              <a:rPr lang="it-IT" altLang="it-IT" sz="2800" b="1" i="1" dirty="0" err="1"/>
              <a:t>r</a:t>
            </a:r>
            <a:r>
              <a:rPr lang="it-IT" altLang="it-IT" sz="2800" b="1" i="1" dirty="0"/>
              <a:t> </a:t>
            </a:r>
            <a:r>
              <a:rPr lang="it-IT" altLang="it-IT" sz="2800" b="1" dirty="0"/>
              <a:t>dell’orbita. </a:t>
            </a:r>
          </a:p>
          <a:p>
            <a:pPr eaLnBrk="1" hangingPunct="1"/>
            <a:r>
              <a:rPr lang="it-IT" altLang="it-IT" sz="2800" b="1" dirty="0"/>
              <a:t>Ecco il calcolo per avere il raggio di Marte, da eseguire, all’epoca, con carta e penna!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D3B3BD5-3E3C-D345-B810-ADE15BF58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3670971"/>
            <a:ext cx="5402087" cy="1972920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E763043A-66F0-0545-B94A-82C992A69FB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43000" y="395515"/>
            <a:ext cx="7543800" cy="609600"/>
          </a:xfrm>
        </p:spPr>
        <p:txBody>
          <a:bodyPr/>
          <a:lstStyle/>
          <a:p>
            <a:pPr marL="1978025" indent="-1978025" algn="l" eaLnBrk="1" hangingPunct="1"/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Un calcolo ‘storico’ con i logaritmi</a:t>
            </a:r>
          </a:p>
        </p:txBody>
      </p:sp>
    </p:spTree>
    <p:extLst>
      <p:ext uri="{BB962C8B-B14F-4D97-AF65-F5344CB8AC3E}">
        <p14:creationId xmlns:p14="http://schemas.microsoft.com/office/powerpoint/2010/main" val="2095917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>
            <a:extLst>
              <a:ext uri="{FF2B5EF4-FFF2-40B4-BE49-F238E27FC236}">
                <a16:creationId xmlns:a16="http://schemas.microsoft.com/office/drawing/2014/main" id="{420DF694-95A4-A844-B1A4-D062EBED6E7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80120" y="353079"/>
            <a:ext cx="7901880" cy="485776"/>
          </a:xfrm>
        </p:spPr>
        <p:txBody>
          <a:bodyPr/>
          <a:lstStyle/>
          <a:p>
            <a:pPr marL="1978025" indent="-1978025" algn="l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Un calcolo ‘storico’ con i logaritmi</a:t>
            </a:r>
          </a:p>
        </p:txBody>
      </p:sp>
      <p:sp>
        <p:nvSpPr>
          <p:cNvPr id="25605" name="Footer Placeholder 4">
            <a:extLst>
              <a:ext uri="{FF2B5EF4-FFF2-40B4-BE49-F238E27FC236}">
                <a16:creationId xmlns:a16="http://schemas.microsoft.com/office/drawing/2014/main" id="{07A5ADF7-D89B-CD4C-A52D-8D416D1D8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  <a:endParaRPr lang="it-IT" altLang="it-IT" sz="1200" i="1" dirty="0"/>
          </a:p>
        </p:txBody>
      </p:sp>
      <p:sp>
        <p:nvSpPr>
          <p:cNvPr id="25606" name="Slide Number Placeholder 5">
            <a:extLst>
              <a:ext uri="{FF2B5EF4-FFF2-40B4-BE49-F238E27FC236}">
                <a16:creationId xmlns:a16="http://schemas.microsoft.com/office/drawing/2014/main" id="{AAB8DFA7-F555-9F4C-A15C-F94B06B67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BEC2A95-BE3F-6A42-A9AB-75802DFC07A4}" type="slidenum">
              <a:rPr lang="it-IT" altLang="it-IT" sz="1400"/>
              <a:pPr eaLnBrk="1" hangingPunct="1"/>
              <a:t>15</a:t>
            </a:fld>
            <a:endParaRPr lang="it-IT" altLang="it-IT" sz="1400"/>
          </a:p>
        </p:txBody>
      </p:sp>
      <p:sp>
        <p:nvSpPr>
          <p:cNvPr id="25607" name="TextBox 16">
            <a:extLst>
              <a:ext uri="{FF2B5EF4-FFF2-40B4-BE49-F238E27FC236}">
                <a16:creationId xmlns:a16="http://schemas.microsoft.com/office/drawing/2014/main" id="{ECD2BFF6-6F69-1A47-B3C8-2B81EF1D1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921" y="2158192"/>
            <a:ext cx="495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solidFill>
                  <a:srgbClr val="0000FF"/>
                </a:solidFill>
              </a:rPr>
              <a:t>Ed ecco il calcolo con i logaritmi</a:t>
            </a:r>
          </a:p>
        </p:txBody>
      </p:sp>
      <p:sp>
        <p:nvSpPr>
          <p:cNvPr id="25608" name="TextBox 18">
            <a:extLst>
              <a:ext uri="{FF2B5EF4-FFF2-40B4-BE49-F238E27FC236}">
                <a16:creationId xmlns:a16="http://schemas.microsoft.com/office/drawing/2014/main" id="{C4DC628B-4DF6-6E49-AA02-B043DB5E5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962400"/>
            <a:ext cx="843528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/>
              <a:t>Vi sembra un calcolo ancora complicato da eseguire con carta e penna? Ma pensate che:</a:t>
            </a:r>
          </a:p>
          <a:p>
            <a:pPr marL="233363" indent="-204788" eaLnBrk="1" hangingPunct="1">
              <a:buFont typeface="Arial" panose="020B0604020202020204" pitchFamily="34" charset="0"/>
              <a:buChar char="•"/>
            </a:pPr>
            <a:r>
              <a:rPr lang="it-IT" altLang="it-IT" b="1" dirty="0"/>
              <a:t>invece di calcolare la radice cubica si divide per 3;</a:t>
            </a:r>
          </a:p>
          <a:p>
            <a:pPr marL="233363" indent="-204788" eaLnBrk="1" hangingPunct="1">
              <a:buFont typeface="Arial" panose="020B0604020202020204" pitchFamily="34" charset="0"/>
              <a:buChar char="•"/>
            </a:pPr>
            <a:r>
              <a:rPr lang="it-IT" altLang="it-IT" b="1" dirty="0"/>
              <a:t>invece di calcolare i quadrati si moltiplica per 2;</a:t>
            </a:r>
          </a:p>
          <a:p>
            <a:pPr marL="233363" indent="-204788" eaLnBrk="1" hangingPunct="1">
              <a:buFont typeface="Arial" panose="020B0604020202020204" pitchFamily="34" charset="0"/>
              <a:buChar char="•"/>
            </a:pPr>
            <a:r>
              <a:rPr lang="it-IT" altLang="it-IT" b="1" dirty="0"/>
              <a:t>invece di calcolare una divisione e una moltiplicazione si calcola una sottrazione e un’addizione.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EDDE5FC-BAC7-054E-86FF-1B20ADD94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942975"/>
            <a:ext cx="3556000" cy="1143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3A26110-E008-2D42-A650-26FBAB9E0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2578100"/>
            <a:ext cx="78105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837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C51ED85E-150B-AD4E-8004-2D3EEEEE76F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381000"/>
            <a:ext cx="8610600" cy="533400"/>
          </a:xfrm>
        </p:spPr>
        <p:txBody>
          <a:bodyPr/>
          <a:lstStyle/>
          <a:p>
            <a:pPr marL="1978025" indent="-1978025" algn="l" eaLnBrk="1" hangingPunct="1"/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Come si trovavano i logaritmi fino al 1970?</a:t>
            </a:r>
          </a:p>
        </p:txBody>
      </p:sp>
      <p:sp>
        <p:nvSpPr>
          <p:cNvPr id="26627" name="Footer Placeholder 4">
            <a:extLst>
              <a:ext uri="{FF2B5EF4-FFF2-40B4-BE49-F238E27FC236}">
                <a16:creationId xmlns:a16="http://schemas.microsoft.com/office/drawing/2014/main" id="{F99CA36B-53BC-CD44-A267-6262F325E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26628" name="Slide Number Placeholder 5">
            <a:extLst>
              <a:ext uri="{FF2B5EF4-FFF2-40B4-BE49-F238E27FC236}">
                <a16:creationId xmlns:a16="http://schemas.microsoft.com/office/drawing/2014/main" id="{6AF80D53-EF35-5549-9A0D-CDE349ECF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93F1A26-B7D1-DE44-975B-8E290C6E9E44}" type="slidenum">
              <a:rPr lang="it-IT" altLang="it-IT" sz="1400"/>
              <a:pPr eaLnBrk="1" hangingPunct="1"/>
              <a:t>16</a:t>
            </a:fld>
            <a:endParaRPr lang="it-IT" altLang="it-IT" sz="1400"/>
          </a:p>
        </p:txBody>
      </p:sp>
      <p:sp>
        <p:nvSpPr>
          <p:cNvPr id="26629" name="TextBox 8">
            <a:extLst>
              <a:ext uri="{FF2B5EF4-FFF2-40B4-BE49-F238E27FC236}">
                <a16:creationId xmlns:a16="http://schemas.microsoft.com/office/drawing/2014/main" id="{D09EFCB5-0A9C-1D42-B965-C17805C2D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19200"/>
            <a:ext cx="426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/>
              <a:t>Con le tavole dei logaritmi</a:t>
            </a:r>
          </a:p>
        </p:txBody>
      </p:sp>
      <p:pic>
        <p:nvPicPr>
          <p:cNvPr id="26630" name="Picture 9" descr="Tav_log6.JPG">
            <a:extLst>
              <a:ext uri="{FF2B5EF4-FFF2-40B4-BE49-F238E27FC236}">
                <a16:creationId xmlns:a16="http://schemas.microsoft.com/office/drawing/2014/main" id="{61242F57-2867-1E45-BB36-8C406795A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66800"/>
            <a:ext cx="1778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0" descr="tav_log9.gif">
            <a:extLst>
              <a:ext uri="{FF2B5EF4-FFF2-40B4-BE49-F238E27FC236}">
                <a16:creationId xmlns:a16="http://schemas.microsoft.com/office/drawing/2014/main" id="{0E7DD321-827F-8A42-BB03-EDC657AEE0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62400"/>
            <a:ext cx="79787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822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4D84C2B8-7E7B-174E-A503-8EE45301EDF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38200" y="304800"/>
            <a:ext cx="7543800" cy="533400"/>
          </a:xfrm>
        </p:spPr>
        <p:txBody>
          <a:bodyPr/>
          <a:lstStyle/>
          <a:p>
            <a:pPr marL="9525" indent="-9525" algn="l" eaLnBrk="1" hangingPunct="1"/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Le proprietà dei logaritmi e le tavole</a:t>
            </a:r>
          </a:p>
        </p:txBody>
      </p:sp>
      <p:sp>
        <p:nvSpPr>
          <p:cNvPr id="27651" name="Footer Placeholder 4">
            <a:extLst>
              <a:ext uri="{FF2B5EF4-FFF2-40B4-BE49-F238E27FC236}">
                <a16:creationId xmlns:a16="http://schemas.microsoft.com/office/drawing/2014/main" id="{C2D88A99-9A57-BD4D-804E-B8B6AEE19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27652" name="Slide Number Placeholder 5">
            <a:extLst>
              <a:ext uri="{FF2B5EF4-FFF2-40B4-BE49-F238E27FC236}">
                <a16:creationId xmlns:a16="http://schemas.microsoft.com/office/drawing/2014/main" id="{B3511DF2-B7CB-BE4E-B978-5A8261811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358C4FF-69FA-A844-A56F-0EA0DDE44075}" type="slidenum">
              <a:rPr lang="it-IT" altLang="it-IT" sz="1400"/>
              <a:pPr eaLnBrk="1" hangingPunct="1"/>
              <a:t>17</a:t>
            </a:fld>
            <a:endParaRPr lang="it-IT" altLang="it-IT" sz="1400"/>
          </a:p>
        </p:txBody>
      </p:sp>
      <p:pic>
        <p:nvPicPr>
          <p:cNvPr id="27653" name="Picture 10" descr="tav_log9.gif">
            <a:extLst>
              <a:ext uri="{FF2B5EF4-FFF2-40B4-BE49-F238E27FC236}">
                <a16:creationId xmlns:a16="http://schemas.microsoft.com/office/drawing/2014/main" id="{49749F56-81C5-EC4E-B79C-B20AB550E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79787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Box 7">
            <a:extLst>
              <a:ext uri="{FF2B5EF4-FFF2-40B4-BE49-F238E27FC236}">
                <a16:creationId xmlns:a16="http://schemas.microsoft.com/office/drawing/2014/main" id="{0DB07E02-4001-A940-A8AB-B7725B90B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352800"/>
            <a:ext cx="8915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/>
              <a:t>Le tavole fornivano solo la parte decimale del logaritmo.</a:t>
            </a:r>
          </a:p>
          <a:p>
            <a:pPr eaLnBrk="1" hangingPunct="1"/>
            <a:r>
              <a:rPr lang="it-IT" altLang="it-IT" dirty="0"/>
              <a:t>log2,537</a:t>
            </a:r>
            <a:r>
              <a:rPr lang="it-IT" altLang="it-IT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≅ </a:t>
            </a:r>
            <a:r>
              <a:rPr lang="it-IT" altLang="it-IT" dirty="0">
                <a:ea typeface="ＭＳ ゴシック" panose="020B0609070205080204" pitchFamily="49" charset="-128"/>
              </a:rPr>
              <a:t>0,</a:t>
            </a:r>
            <a:r>
              <a:rPr lang="it-IT" altLang="it-IT" b="1" dirty="0">
                <a:solidFill>
                  <a:srgbClr val="FF0000"/>
                </a:solidFill>
                <a:ea typeface="ＭＳ ゴシック" panose="020B0609070205080204" pitchFamily="49" charset="-128"/>
              </a:rPr>
              <a:t>40432</a:t>
            </a:r>
            <a:r>
              <a:rPr lang="it-IT" altLang="it-IT" dirty="0">
                <a:ea typeface="ＭＳ ゴシック" panose="020B0609070205080204" pitchFamily="49" charset="-128"/>
              </a:rPr>
              <a:t>;</a:t>
            </a:r>
          </a:p>
          <a:p>
            <a:pPr eaLnBrk="1" hangingPunct="1"/>
            <a:r>
              <a:rPr lang="it-IT" altLang="it-IT" dirty="0">
                <a:ea typeface="ＭＳ ゴシック" panose="020B0609070205080204" pitchFamily="49" charset="-128"/>
              </a:rPr>
              <a:t>log25,37=log(2,537×10)=log2,537+log10</a:t>
            </a:r>
            <a:r>
              <a:rPr lang="it-IT" altLang="it-IT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≅</a:t>
            </a:r>
            <a:r>
              <a:rPr lang="it-IT" altLang="it-IT" dirty="0">
                <a:ea typeface="ＭＳ ゴシック" panose="020B0609070205080204" pitchFamily="49" charset="-128"/>
              </a:rPr>
              <a:t>0,40432+1=1,</a:t>
            </a:r>
            <a:r>
              <a:rPr lang="it-IT" altLang="it-IT" b="1" dirty="0">
                <a:solidFill>
                  <a:srgbClr val="FF0000"/>
                </a:solidFill>
                <a:ea typeface="ＭＳ ゴシック" panose="020B0609070205080204" pitchFamily="49" charset="-128"/>
              </a:rPr>
              <a:t>40432</a:t>
            </a:r>
          </a:p>
        </p:txBody>
      </p:sp>
      <p:sp>
        <p:nvSpPr>
          <p:cNvPr id="27655" name="Rectangle 12">
            <a:extLst>
              <a:ext uri="{FF2B5EF4-FFF2-40B4-BE49-F238E27FC236}">
                <a16:creationId xmlns:a16="http://schemas.microsoft.com/office/drawing/2014/main" id="{8956E690-87A2-1047-A0D9-364DB71E6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648200"/>
            <a:ext cx="4953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/>
              <a:t>E  analogamente si trovava:</a:t>
            </a:r>
          </a:p>
          <a:p>
            <a:pPr eaLnBrk="1" hangingPunct="1"/>
            <a:r>
              <a:rPr lang="it-IT" altLang="it-IT" dirty="0"/>
              <a:t>log253,7 </a:t>
            </a:r>
            <a:r>
              <a:rPr lang="it-IT" altLang="it-IT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≅ </a:t>
            </a:r>
            <a:r>
              <a:rPr lang="it-IT" altLang="it-IT" dirty="0">
                <a:ea typeface="ＭＳ ゴシック" panose="020B0609070205080204" pitchFamily="49" charset="-128"/>
              </a:rPr>
              <a:t>2,</a:t>
            </a:r>
            <a:r>
              <a:rPr lang="it-IT" altLang="it-IT" b="1" dirty="0">
                <a:solidFill>
                  <a:srgbClr val="FF0000"/>
                </a:solidFill>
                <a:ea typeface="ＭＳ ゴシック" panose="020B0609070205080204" pitchFamily="49" charset="-128"/>
              </a:rPr>
              <a:t>40432</a:t>
            </a:r>
            <a:r>
              <a:rPr lang="it-IT" altLang="it-IT" b="1" dirty="0">
                <a:ea typeface="ＭＳ ゴシック" panose="020B0609070205080204" pitchFamily="49" charset="-128"/>
              </a:rPr>
              <a:t>;</a:t>
            </a:r>
          </a:p>
          <a:p>
            <a:pPr eaLnBrk="1" hangingPunct="1"/>
            <a:r>
              <a:rPr lang="it-IT" altLang="it-IT" dirty="0">
                <a:ea typeface="ＭＳ ゴシック" panose="020B0609070205080204" pitchFamily="49" charset="-128"/>
              </a:rPr>
              <a:t>log2537  </a:t>
            </a:r>
            <a:r>
              <a:rPr lang="it-IT" altLang="it-IT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≅ </a:t>
            </a:r>
            <a:r>
              <a:rPr lang="it-IT" altLang="it-IT" dirty="0">
                <a:ea typeface="ＭＳ ゴシック" panose="020B0609070205080204" pitchFamily="49" charset="-128"/>
              </a:rPr>
              <a:t>3,</a:t>
            </a:r>
            <a:r>
              <a:rPr lang="it-IT" altLang="it-IT" b="1" dirty="0">
                <a:solidFill>
                  <a:srgbClr val="FF0000"/>
                </a:solidFill>
                <a:ea typeface="ＭＳ ゴシック" panose="020B0609070205080204" pitchFamily="49" charset="-128"/>
              </a:rPr>
              <a:t>40432</a:t>
            </a:r>
            <a:r>
              <a:rPr lang="it-IT" altLang="it-IT" b="1" dirty="0">
                <a:ea typeface="ＭＳ ゴシック" panose="020B0609070205080204" pitchFamily="49" charset="-128"/>
              </a:rPr>
              <a:t>; …</a:t>
            </a:r>
          </a:p>
        </p:txBody>
      </p:sp>
    </p:spTree>
    <p:extLst>
      <p:ext uri="{BB962C8B-B14F-4D97-AF65-F5344CB8AC3E}">
        <p14:creationId xmlns:p14="http://schemas.microsoft.com/office/powerpoint/2010/main" val="597811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4087E794-2A0C-564F-8F44-8C62B9FCF6D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63688" y="692696"/>
            <a:ext cx="4920952" cy="533400"/>
          </a:xfrm>
        </p:spPr>
        <p:txBody>
          <a:bodyPr/>
          <a:lstStyle/>
          <a:p>
            <a:pPr marL="9525" indent="-9525" algn="l" eaLnBrk="1" hangingPunct="1"/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Oggi con la calcolatrice</a:t>
            </a:r>
          </a:p>
        </p:txBody>
      </p:sp>
      <p:sp>
        <p:nvSpPr>
          <p:cNvPr id="28675" name="Footer Placeholder 4">
            <a:extLst>
              <a:ext uri="{FF2B5EF4-FFF2-40B4-BE49-F238E27FC236}">
                <a16:creationId xmlns:a16="http://schemas.microsoft.com/office/drawing/2014/main" id="{2F7F0393-2EE8-F94F-9498-06B285DC4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28676" name="Slide Number Placeholder 5">
            <a:extLst>
              <a:ext uri="{FF2B5EF4-FFF2-40B4-BE49-F238E27FC236}">
                <a16:creationId xmlns:a16="http://schemas.microsoft.com/office/drawing/2014/main" id="{246D6B76-5E0E-DA46-89C4-7F28E9059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50B85B2-38DE-B646-8830-187F56DCD474}" type="slidenum">
              <a:rPr lang="it-IT" altLang="it-IT" sz="1400"/>
              <a:pPr eaLnBrk="1" hangingPunct="1"/>
              <a:t>18</a:t>
            </a:fld>
            <a:endParaRPr lang="it-IT" altLang="it-IT" sz="1400"/>
          </a:p>
        </p:txBody>
      </p:sp>
      <p:sp>
        <p:nvSpPr>
          <p:cNvPr id="28677" name="TextBox 8">
            <a:extLst>
              <a:ext uri="{FF2B5EF4-FFF2-40B4-BE49-F238E27FC236}">
                <a16:creationId xmlns:a16="http://schemas.microsoft.com/office/drawing/2014/main" id="{20B8279C-F127-E44F-A62A-3D80D823F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8458200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/>
              <a:t>L’importanza  dei logaritmi è legata alla possibilità di risolvere numerosi problemi descritti da leggi esponenziali o logaritmiche nei campi più vari: fisica, astronomia, biologia, scienze della Terra, economia, psicologia, medicina, informatica, …</a:t>
            </a:r>
          </a:p>
          <a:p>
            <a:pPr eaLnBrk="1" hangingPunct="1"/>
            <a:endParaRPr lang="it-IT" altLang="it-IT" sz="1000" b="1" dirty="0"/>
          </a:p>
          <a:p>
            <a:pPr eaLnBrk="1" hangingPunct="1"/>
            <a:r>
              <a:rPr lang="it-IT" altLang="it-IT" b="1" dirty="0"/>
              <a:t>Ma restano due punti importanti, origine di difficoltà: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it-IT" altLang="it-IT" b="1" dirty="0"/>
              <a:t>Come organizzare i calcoli con la calcolatrice?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it-IT" altLang="it-IT" b="1" dirty="0"/>
              <a:t>Come organizzare la ‘traduzione’ di un problema in funzioni esponenziali o logaritmiche? </a:t>
            </a:r>
          </a:p>
        </p:txBody>
      </p:sp>
    </p:spTree>
    <p:extLst>
      <p:ext uri="{BB962C8B-B14F-4D97-AF65-F5344CB8AC3E}">
        <p14:creationId xmlns:p14="http://schemas.microsoft.com/office/powerpoint/2010/main" val="614015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>
            <a:extLst>
              <a:ext uri="{FF2B5EF4-FFF2-40B4-BE49-F238E27FC236}">
                <a16:creationId xmlns:a16="http://schemas.microsoft.com/office/drawing/2014/main" id="{AAAEDB60-A0B4-DB41-92C5-6EF1F163D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23555" name="Slide Number Placeholder 9">
            <a:extLst>
              <a:ext uri="{FF2B5EF4-FFF2-40B4-BE49-F238E27FC236}">
                <a16:creationId xmlns:a16="http://schemas.microsoft.com/office/drawing/2014/main" id="{E5ED41DD-450F-8D4B-8FCA-1A38D123A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62C072E-0F66-224A-A439-3E2459E6DCE0}" type="slidenum">
              <a:rPr lang="it-IT" altLang="it-IT" sz="1400"/>
              <a:pPr eaLnBrk="1" hangingPunct="1"/>
              <a:t>19</a:t>
            </a:fld>
            <a:endParaRPr lang="it-IT" altLang="it-IT" sz="1400"/>
          </a:p>
        </p:txBody>
      </p:sp>
      <p:sp>
        <p:nvSpPr>
          <p:cNvPr id="23556" name="Rectangle 11">
            <a:extLst>
              <a:ext uri="{FF2B5EF4-FFF2-40B4-BE49-F238E27FC236}">
                <a16:creationId xmlns:a16="http://schemas.microsoft.com/office/drawing/2014/main" id="{564FAE99-618D-0944-A3C8-B6DCE0B0F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410200"/>
            <a:ext cx="876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it-IT" altLang="it-IT" b="1"/>
              <a:t> </a:t>
            </a:r>
          </a:p>
        </p:txBody>
      </p:sp>
      <p:sp>
        <p:nvSpPr>
          <p:cNvPr id="23557" name="Title 14">
            <a:extLst>
              <a:ext uri="{FF2B5EF4-FFF2-40B4-BE49-F238E27FC236}">
                <a16:creationId xmlns:a16="http://schemas.microsoft.com/office/drawing/2014/main" id="{C6AA9617-941A-BC42-9DD8-A522C28B1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672" y="2348880"/>
            <a:ext cx="5616624" cy="1219200"/>
          </a:xfrm>
          <a:solidFill>
            <a:schemeClr val="bg1"/>
          </a:solidFill>
        </p:spPr>
        <p:txBody>
          <a:bodyPr/>
          <a:lstStyle/>
          <a:p>
            <a:r>
              <a:rPr lang="it-IT" altLang="it-IT" sz="4000" b="1" dirty="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Calcoli con i logaritmi</a:t>
            </a:r>
          </a:p>
        </p:txBody>
      </p:sp>
    </p:spTree>
    <p:extLst>
      <p:ext uri="{BB962C8B-B14F-4D97-AF65-F5344CB8AC3E}">
        <p14:creationId xmlns:p14="http://schemas.microsoft.com/office/powerpoint/2010/main" val="1283572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D01BF148-5F3B-1843-82C3-343CA99EE1A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40674" y="1556792"/>
            <a:ext cx="5643736" cy="2160588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Perché le proprietà dei logaritmi?</a:t>
            </a:r>
          </a:p>
        </p:txBody>
      </p:sp>
      <p:sp>
        <p:nvSpPr>
          <p:cNvPr id="18435" name="Footer Placeholder 4">
            <a:extLst>
              <a:ext uri="{FF2B5EF4-FFF2-40B4-BE49-F238E27FC236}">
                <a16:creationId xmlns:a16="http://schemas.microsoft.com/office/drawing/2014/main" id="{489E09AB-401A-AF43-A176-3AF604E75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A40CC5E4-EB02-994F-9CAC-003CA2D12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AFF59C6-FCC1-2549-B468-3D222F2326A2}" type="slidenum">
              <a:rPr lang="it-IT" altLang="it-IT" sz="1400"/>
              <a:pPr eaLnBrk="1" hangingPunct="1"/>
              <a:t>2</a:t>
            </a:fld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2466268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>
            <a:extLst>
              <a:ext uri="{FF2B5EF4-FFF2-40B4-BE49-F238E27FC236}">
                <a16:creationId xmlns:a16="http://schemas.microsoft.com/office/drawing/2014/main" id="{AAAEDB60-A0B4-DB41-92C5-6EF1F163D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23555" name="Slide Number Placeholder 9">
            <a:extLst>
              <a:ext uri="{FF2B5EF4-FFF2-40B4-BE49-F238E27FC236}">
                <a16:creationId xmlns:a16="http://schemas.microsoft.com/office/drawing/2014/main" id="{E5ED41DD-450F-8D4B-8FCA-1A38D123A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62C072E-0F66-224A-A439-3E2459E6DCE0}" type="slidenum">
              <a:rPr lang="it-IT" altLang="it-IT" sz="1400"/>
              <a:pPr eaLnBrk="1" hangingPunct="1"/>
              <a:t>20</a:t>
            </a:fld>
            <a:endParaRPr lang="it-IT" altLang="it-IT" sz="1400"/>
          </a:p>
        </p:txBody>
      </p:sp>
      <p:sp>
        <p:nvSpPr>
          <p:cNvPr id="23556" name="Rectangle 11">
            <a:extLst>
              <a:ext uri="{FF2B5EF4-FFF2-40B4-BE49-F238E27FC236}">
                <a16:creationId xmlns:a16="http://schemas.microsoft.com/office/drawing/2014/main" id="{564FAE99-618D-0944-A3C8-B6DCE0B0F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410200"/>
            <a:ext cx="876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it-IT" altLang="it-IT" b="1"/>
              <a:t> </a:t>
            </a:r>
          </a:p>
        </p:txBody>
      </p:sp>
      <p:sp>
        <p:nvSpPr>
          <p:cNvPr id="23557" name="Title 14">
            <a:extLst>
              <a:ext uri="{FF2B5EF4-FFF2-40B4-BE49-F238E27FC236}">
                <a16:creationId xmlns:a16="http://schemas.microsoft.com/office/drawing/2014/main" id="{C6AA9617-941A-BC42-9DD8-A522C28B1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345282"/>
            <a:ext cx="8610600" cy="1219200"/>
          </a:xfrm>
        </p:spPr>
        <p:txBody>
          <a:bodyPr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Difficoltà dei calcoli con i logaritmi</a:t>
            </a:r>
          </a:p>
        </p:txBody>
      </p:sp>
      <p:sp>
        <p:nvSpPr>
          <p:cNvPr id="23558" name="TextBox 15">
            <a:extLst>
              <a:ext uri="{FF2B5EF4-FFF2-40B4-BE49-F238E27FC236}">
                <a16:creationId xmlns:a16="http://schemas.microsoft.com/office/drawing/2014/main" id="{4F74CE20-B96F-0044-B234-77C088831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752600"/>
            <a:ext cx="7626424" cy="324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/>
              <a:t>I calcoli con i logaritmi richiedono una continua attenzione mentre si scrive e si calcola: bisogna applicare correttamente le proprietà e bisogna usare opportunamente la calcolatrice, … non si può procedere automaticamente.</a:t>
            </a:r>
          </a:p>
          <a:p>
            <a:pPr eaLnBrk="1" hangingPunct="1"/>
            <a:endParaRPr lang="it-IT" altLang="it-IT" sz="900" b="1" dirty="0"/>
          </a:p>
          <a:p>
            <a:pPr eaLnBrk="1" hangingPunct="1"/>
            <a:r>
              <a:rPr lang="it-IT" altLang="it-IT" sz="2800" b="1" dirty="0"/>
              <a:t>Ragioniamo su un esempio.</a:t>
            </a:r>
          </a:p>
        </p:txBody>
      </p:sp>
    </p:spTree>
    <p:extLst>
      <p:ext uri="{BB962C8B-B14F-4D97-AF65-F5344CB8AC3E}">
        <p14:creationId xmlns:p14="http://schemas.microsoft.com/office/powerpoint/2010/main" val="890015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Footer Placeholder 4">
            <a:extLst>
              <a:ext uri="{FF2B5EF4-FFF2-40B4-BE49-F238E27FC236}">
                <a16:creationId xmlns:a16="http://schemas.microsoft.com/office/drawing/2014/main" id="{5868FC87-44CC-0044-96E0-9FB84C185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24582" name="Slide Number Placeholder 9">
            <a:extLst>
              <a:ext uri="{FF2B5EF4-FFF2-40B4-BE49-F238E27FC236}">
                <a16:creationId xmlns:a16="http://schemas.microsoft.com/office/drawing/2014/main" id="{50A0E482-7E9D-7340-82AC-DCBB4323A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D0370EC-1BA5-C647-A68A-0010F2F5A182}" type="slidenum">
              <a:rPr lang="it-IT" altLang="it-IT" sz="1400"/>
              <a:pPr eaLnBrk="1" hangingPunct="1"/>
              <a:t>21</a:t>
            </a:fld>
            <a:endParaRPr lang="it-IT" altLang="it-IT" sz="1400" dirty="0"/>
          </a:p>
        </p:txBody>
      </p:sp>
      <p:sp>
        <p:nvSpPr>
          <p:cNvPr id="24583" name="Title 14">
            <a:extLst>
              <a:ext uri="{FF2B5EF4-FFF2-40B4-BE49-F238E27FC236}">
                <a16:creationId xmlns:a16="http://schemas.microsoft.com/office/drawing/2014/main" id="{445F76C0-9E69-8F40-85ED-7833B0EFE7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381000"/>
            <a:ext cx="8686800" cy="838200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Attenzione nei calcoli con i logaritmi</a:t>
            </a:r>
          </a:p>
        </p:txBody>
      </p:sp>
      <p:sp>
        <p:nvSpPr>
          <p:cNvPr id="24584" name="TextBox 6">
            <a:extLst>
              <a:ext uri="{FF2B5EF4-FFF2-40B4-BE49-F238E27FC236}">
                <a16:creationId xmlns:a16="http://schemas.microsoft.com/office/drawing/2014/main" id="{8F048EA5-6186-9A46-A031-4457412B7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66824"/>
            <a:ext cx="5127104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solidFill>
                  <a:srgbClr val="0000FF"/>
                </a:solidFill>
              </a:rPr>
              <a:t>Esempio: calcolare l’espressione</a:t>
            </a:r>
            <a:endParaRPr lang="it-IT" altLang="it-IT" b="1" i="1" dirty="0">
              <a:solidFill>
                <a:srgbClr val="0000FF"/>
              </a:solidFill>
            </a:endParaRPr>
          </a:p>
        </p:txBody>
      </p:sp>
      <p:sp>
        <p:nvSpPr>
          <p:cNvPr id="24585" name="Rectangle 8">
            <a:extLst>
              <a:ext uri="{FF2B5EF4-FFF2-40B4-BE49-F238E27FC236}">
                <a16:creationId xmlns:a16="http://schemas.microsoft.com/office/drawing/2014/main" id="{0807F9B4-FC9D-6A4F-AE68-BB97AE0FC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505200"/>
            <a:ext cx="7848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/>
              <a:t> b. Calcoli </a:t>
            </a:r>
            <a:r>
              <a:rPr lang="it-IT" altLang="it-IT" b="1" dirty="0">
                <a:solidFill>
                  <a:srgbClr val="FF0000"/>
                </a:solidFill>
              </a:rPr>
              <a:t>solo</a:t>
            </a:r>
            <a:r>
              <a:rPr lang="it-IT" altLang="it-IT" b="1" dirty="0"/>
              <a:t> con la calcolatrice</a:t>
            </a:r>
          </a:p>
          <a:p>
            <a:pPr eaLnBrk="1" hangingPunct="1"/>
            <a:r>
              <a:rPr lang="it-IT" altLang="it-IT" dirty="0"/>
              <a:t>     </a:t>
            </a:r>
            <a:r>
              <a:rPr lang="it-IT" altLang="it-IT" i="1" dirty="0"/>
              <a:t>Pigio la</a:t>
            </a:r>
            <a:r>
              <a:rPr lang="it-IT" altLang="it-IT" dirty="0"/>
              <a:t> </a:t>
            </a:r>
            <a:r>
              <a:rPr lang="it-IT" altLang="it-IT" i="1" dirty="0"/>
              <a:t>sequenza di tasti  </a:t>
            </a:r>
          </a:p>
          <a:p>
            <a:pPr eaLnBrk="1" hangingPunct="1"/>
            <a:r>
              <a:rPr lang="it-IT" altLang="it-IT" i="1" dirty="0"/>
              <a:t>     </a:t>
            </a:r>
            <a:endParaRPr lang="it-IT" altLang="it-IT" b="1" i="1" dirty="0"/>
          </a:p>
          <a:p>
            <a:pPr eaLnBrk="1" hangingPunct="1"/>
            <a:r>
              <a:rPr lang="it-IT" altLang="it-IT" i="1" dirty="0"/>
              <a:t>    </a:t>
            </a:r>
          </a:p>
          <a:p>
            <a:pPr eaLnBrk="1" hangingPunct="1"/>
            <a:r>
              <a:rPr lang="it-IT" altLang="it-IT" i="1" dirty="0"/>
              <a:t>     e ottengo:</a:t>
            </a:r>
            <a:endParaRPr lang="it-IT" altLang="it-IT" sz="800" baseline="30000" dirty="0"/>
          </a:p>
        </p:txBody>
      </p:sp>
      <p:graphicFrame>
        <p:nvGraphicFramePr>
          <p:cNvPr id="24580" name="Object 4">
            <a:extLst>
              <a:ext uri="{FF2B5EF4-FFF2-40B4-BE49-F238E27FC236}">
                <a16:creationId xmlns:a16="http://schemas.microsoft.com/office/drawing/2014/main" id="{FEF429B6-9FF6-8840-9899-3D6ADA6208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5200" y="1600200"/>
          <a:ext cx="1355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0" name="Equation" r:id="rId3" imgW="18084800" imgH="6096000" progId="Equation.3">
                  <p:embed/>
                </p:oleObj>
              </mc:Choice>
              <mc:Fallback>
                <p:oleObj name="Equation" r:id="rId3" imgW="18084800" imgH="6096000" progId="Equation.3">
                  <p:embed/>
                  <p:pic>
                    <p:nvPicPr>
                      <p:cNvPr id="24580" name="Object 4">
                        <a:extLst>
                          <a:ext uri="{FF2B5EF4-FFF2-40B4-BE49-F238E27FC236}">
                            <a16:creationId xmlns:a16="http://schemas.microsoft.com/office/drawing/2014/main" id="{FEF429B6-9FF6-8840-9899-3D6ADA6208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600200"/>
                        <a:ext cx="13557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6" name="Rectangle 14">
            <a:extLst>
              <a:ext uri="{FF2B5EF4-FFF2-40B4-BE49-F238E27FC236}">
                <a16:creationId xmlns:a16="http://schemas.microsoft.com/office/drawing/2014/main" id="{332C6D07-4042-7C4E-84B4-4946C719A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857185"/>
            <a:ext cx="8077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AutoNum type="alphaLcPeriod"/>
            </a:pPr>
            <a:r>
              <a:rPr lang="it-IT" altLang="it-IT" b="1" dirty="0"/>
              <a:t>Calcoli con carta e penna</a:t>
            </a:r>
          </a:p>
          <a:p>
            <a:pPr eaLnBrk="1" hangingPunct="1"/>
            <a:r>
              <a:rPr lang="it-IT" altLang="it-IT" dirty="0"/>
              <a:t>     </a:t>
            </a:r>
            <a:r>
              <a:rPr lang="it-IT" altLang="it-IT" i="1" dirty="0"/>
              <a:t>Applico la proprietà del logaritmo di potenza e ottengo:</a:t>
            </a:r>
          </a:p>
        </p:txBody>
      </p:sp>
      <p:sp>
        <p:nvSpPr>
          <p:cNvPr id="24587" name="TextBox 16">
            <a:extLst>
              <a:ext uri="{FF2B5EF4-FFF2-40B4-BE49-F238E27FC236}">
                <a16:creationId xmlns:a16="http://schemas.microsoft.com/office/drawing/2014/main" id="{AF0806ED-7826-D646-9161-5B7D1059F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559424"/>
            <a:ext cx="8001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solidFill>
                  <a:srgbClr val="FF0000"/>
                </a:solidFill>
              </a:rPr>
              <a:t>La calcolatrice esegue i calcoli con tutte le cifre disponibili, perciò dà il risultato più preciso possibile.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6EA3030-2346-4B47-9D08-12EC6DBAAA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053" b="13142"/>
          <a:stretch/>
        </p:blipFill>
        <p:spPr>
          <a:xfrm>
            <a:off x="5503341" y="1228914"/>
            <a:ext cx="1841500" cy="63798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F89B4A3-6993-7E46-AE04-8A81CAC8C5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6450" y="2628900"/>
            <a:ext cx="4838700" cy="8763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4E62336-2259-8D43-B434-4A78C0A370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8052" y="4312406"/>
            <a:ext cx="5883548" cy="71750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F56937E-1D1B-824F-9644-639ADA9CEC9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-37302"/>
          <a:stretch/>
        </p:blipFill>
        <p:spPr>
          <a:xfrm>
            <a:off x="2076450" y="4962880"/>
            <a:ext cx="633338" cy="52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765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Footer Placeholder 4">
            <a:extLst>
              <a:ext uri="{FF2B5EF4-FFF2-40B4-BE49-F238E27FC236}">
                <a16:creationId xmlns:a16="http://schemas.microsoft.com/office/drawing/2014/main" id="{755BB97B-1E47-9C41-A142-688E0128E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2895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25606" name="Slide Number Placeholder 9">
            <a:extLst>
              <a:ext uri="{FF2B5EF4-FFF2-40B4-BE49-F238E27FC236}">
                <a16:creationId xmlns:a16="http://schemas.microsoft.com/office/drawing/2014/main" id="{D8FB9160-02CD-6B41-81FD-BD647DE84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6B8DE93-2DED-E04E-99E8-2DD12BFD5EE8}" type="slidenum">
              <a:rPr lang="it-IT" altLang="it-IT" sz="1400"/>
              <a:pPr eaLnBrk="1" hangingPunct="1"/>
              <a:t>22</a:t>
            </a:fld>
            <a:endParaRPr lang="it-IT" altLang="it-IT" sz="1400"/>
          </a:p>
        </p:txBody>
      </p:sp>
      <p:sp>
        <p:nvSpPr>
          <p:cNvPr id="25607" name="Title 14">
            <a:extLst>
              <a:ext uri="{FF2B5EF4-FFF2-40B4-BE49-F238E27FC236}">
                <a16:creationId xmlns:a16="http://schemas.microsoft.com/office/drawing/2014/main" id="{E45E81FA-C00E-C248-8093-A71A70C7A9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381000"/>
            <a:ext cx="8686800" cy="838200"/>
          </a:xfrm>
        </p:spPr>
        <p:txBody>
          <a:bodyPr/>
          <a:lstStyle/>
          <a:p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Attenzione nei calcoli con i logaritmi</a:t>
            </a:r>
          </a:p>
        </p:txBody>
      </p:sp>
      <p:graphicFrame>
        <p:nvGraphicFramePr>
          <p:cNvPr id="25602" name="Object 2">
            <a:extLst>
              <a:ext uri="{FF2B5EF4-FFF2-40B4-BE49-F238E27FC236}">
                <a16:creationId xmlns:a16="http://schemas.microsoft.com/office/drawing/2014/main" id="{1F68B4CE-0F37-A845-BE42-F6D4455AE1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52800" y="1752600"/>
          <a:ext cx="1355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7" name="Equation" r:id="rId3" imgW="18084800" imgH="6096000" progId="Equation.3">
                  <p:embed/>
                </p:oleObj>
              </mc:Choice>
              <mc:Fallback>
                <p:oleObj name="Equation" r:id="rId3" imgW="18084800" imgH="6096000" progId="Equation.3">
                  <p:embed/>
                  <p:pic>
                    <p:nvPicPr>
                      <p:cNvPr id="25602" name="Object 2">
                        <a:extLst>
                          <a:ext uri="{FF2B5EF4-FFF2-40B4-BE49-F238E27FC236}">
                            <a16:creationId xmlns:a16="http://schemas.microsoft.com/office/drawing/2014/main" id="{1F68B4CE-0F37-A845-BE42-F6D4455AE1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752600"/>
                        <a:ext cx="13557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>
            <a:extLst>
              <a:ext uri="{FF2B5EF4-FFF2-40B4-BE49-F238E27FC236}">
                <a16:creationId xmlns:a16="http://schemas.microsoft.com/office/drawing/2014/main" id="{9E792BE9-295E-2047-B557-9FC768B704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3048000"/>
          <a:ext cx="62484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8" name="Equation" r:id="rId5" imgW="23368000" imgH="1524000" progId="Equation.3">
                  <p:embed/>
                </p:oleObj>
              </mc:Choice>
              <mc:Fallback>
                <p:oleObj name="Equation" r:id="rId5" imgW="23368000" imgH="1524000" progId="Equation.3">
                  <p:embed/>
                  <p:pic>
                    <p:nvPicPr>
                      <p:cNvPr id="25603" name="Object 3">
                        <a:extLst>
                          <a:ext uri="{FF2B5EF4-FFF2-40B4-BE49-F238E27FC236}">
                            <a16:creationId xmlns:a16="http://schemas.microsoft.com/office/drawing/2014/main" id="{9E792BE9-295E-2047-B557-9FC768B704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048000"/>
                        <a:ext cx="6248400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>
            <a:extLst>
              <a:ext uri="{FF2B5EF4-FFF2-40B4-BE49-F238E27FC236}">
                <a16:creationId xmlns:a16="http://schemas.microsoft.com/office/drawing/2014/main" id="{6FE4F92B-34FA-C64F-9A6F-0FCA4B2285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5200" y="4114800"/>
          <a:ext cx="23907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9" name="Equation" r:id="rId7" imgW="19939000" imgH="3810000" progId="Equation.3">
                  <p:embed/>
                </p:oleObj>
              </mc:Choice>
              <mc:Fallback>
                <p:oleObj name="Equation" r:id="rId7" imgW="19939000" imgH="3810000" progId="Equation.3">
                  <p:embed/>
                  <p:pic>
                    <p:nvPicPr>
                      <p:cNvPr id="25604" name="Object 4">
                        <a:extLst>
                          <a:ext uri="{FF2B5EF4-FFF2-40B4-BE49-F238E27FC236}">
                            <a16:creationId xmlns:a16="http://schemas.microsoft.com/office/drawing/2014/main" id="{6FE4F92B-34FA-C64F-9A6F-0FCA4B2285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114800"/>
                        <a:ext cx="23907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2" name="TextBox 16">
            <a:extLst>
              <a:ext uri="{FF2B5EF4-FFF2-40B4-BE49-F238E27FC236}">
                <a16:creationId xmlns:a16="http://schemas.microsoft.com/office/drawing/2014/main" id="{9A24CC71-8915-3640-A0D6-D4CB8A8E3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63" y="5181577"/>
            <a:ext cx="886973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Char char="-"/>
            </a:pPr>
            <a:r>
              <a:rPr lang="it-IT" altLang="it-IT" dirty="0"/>
              <a:t> </a:t>
            </a:r>
            <a:r>
              <a:rPr lang="it-IT" altLang="it-IT" b="1" i="1" dirty="0"/>
              <a:t>Scrivere su carta i risultati parziali porta errori di scrittura.</a:t>
            </a:r>
          </a:p>
          <a:p>
            <a:pPr eaLnBrk="1" hangingPunct="1">
              <a:buFontTx/>
              <a:buChar char="-"/>
            </a:pPr>
            <a:r>
              <a:rPr lang="it-IT" altLang="it-IT" b="1" i="1" dirty="0"/>
              <a:t> Con solo due cifre decimali generalmente non si ottiene </a:t>
            </a:r>
          </a:p>
          <a:p>
            <a:pPr eaLnBrk="1" hangingPunct="1"/>
            <a:r>
              <a:rPr lang="it-IT" altLang="it-IT" b="1" i="1" dirty="0"/>
              <a:t>   una buona l’approssimazione. 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1BBF021-1DCB-3D42-922A-45B60AC105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0167" y="1099343"/>
            <a:ext cx="8616715" cy="389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71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>
            <a:extLst>
              <a:ext uri="{FF2B5EF4-FFF2-40B4-BE49-F238E27FC236}">
                <a16:creationId xmlns:a16="http://schemas.microsoft.com/office/drawing/2014/main" id="{AAAEDB60-A0B4-DB41-92C5-6EF1F163D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23555" name="Slide Number Placeholder 9">
            <a:extLst>
              <a:ext uri="{FF2B5EF4-FFF2-40B4-BE49-F238E27FC236}">
                <a16:creationId xmlns:a16="http://schemas.microsoft.com/office/drawing/2014/main" id="{E5ED41DD-450F-8D4B-8FCA-1A38D123A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62C072E-0F66-224A-A439-3E2459E6DCE0}" type="slidenum">
              <a:rPr lang="it-IT" altLang="it-IT" sz="1400"/>
              <a:pPr eaLnBrk="1" hangingPunct="1"/>
              <a:t>23</a:t>
            </a:fld>
            <a:endParaRPr lang="it-IT" altLang="it-IT" sz="1400"/>
          </a:p>
        </p:txBody>
      </p:sp>
      <p:sp>
        <p:nvSpPr>
          <p:cNvPr id="23556" name="Rectangle 11">
            <a:extLst>
              <a:ext uri="{FF2B5EF4-FFF2-40B4-BE49-F238E27FC236}">
                <a16:creationId xmlns:a16="http://schemas.microsoft.com/office/drawing/2014/main" id="{564FAE99-618D-0944-A3C8-B6DCE0B0F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410200"/>
            <a:ext cx="876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it-IT" altLang="it-IT" b="1"/>
              <a:t> </a:t>
            </a:r>
          </a:p>
        </p:txBody>
      </p:sp>
      <p:sp>
        <p:nvSpPr>
          <p:cNvPr id="23557" name="Title 14">
            <a:extLst>
              <a:ext uri="{FF2B5EF4-FFF2-40B4-BE49-F238E27FC236}">
                <a16:creationId xmlns:a16="http://schemas.microsoft.com/office/drawing/2014/main" id="{C6AA9617-941A-BC42-9DD8-A522C28B1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672" y="2348880"/>
            <a:ext cx="5616624" cy="1219200"/>
          </a:xfrm>
          <a:solidFill>
            <a:schemeClr val="bg1"/>
          </a:solidFill>
        </p:spPr>
        <p:txBody>
          <a:bodyPr/>
          <a:lstStyle/>
          <a:p>
            <a:r>
              <a:rPr lang="it-IT" altLang="it-IT" sz="4000" b="1" dirty="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Problemi da risolvere con i logaritmi</a:t>
            </a:r>
          </a:p>
        </p:txBody>
      </p:sp>
    </p:spTree>
    <p:extLst>
      <p:ext uri="{BB962C8B-B14F-4D97-AF65-F5344CB8AC3E}">
        <p14:creationId xmlns:p14="http://schemas.microsoft.com/office/powerpoint/2010/main" val="1119751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>
            <a:extLst>
              <a:ext uri="{FF2B5EF4-FFF2-40B4-BE49-F238E27FC236}">
                <a16:creationId xmlns:a16="http://schemas.microsoft.com/office/drawing/2014/main" id="{AAAEDB60-A0B4-DB41-92C5-6EF1F163D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23555" name="Slide Number Placeholder 9">
            <a:extLst>
              <a:ext uri="{FF2B5EF4-FFF2-40B4-BE49-F238E27FC236}">
                <a16:creationId xmlns:a16="http://schemas.microsoft.com/office/drawing/2014/main" id="{E5ED41DD-450F-8D4B-8FCA-1A38D123A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62C072E-0F66-224A-A439-3E2459E6DCE0}" type="slidenum">
              <a:rPr lang="it-IT" altLang="it-IT" sz="1400"/>
              <a:pPr eaLnBrk="1" hangingPunct="1"/>
              <a:t>24</a:t>
            </a:fld>
            <a:endParaRPr lang="it-IT" altLang="it-IT" sz="1400"/>
          </a:p>
        </p:txBody>
      </p:sp>
      <p:sp>
        <p:nvSpPr>
          <p:cNvPr id="23556" name="Rectangle 11">
            <a:extLst>
              <a:ext uri="{FF2B5EF4-FFF2-40B4-BE49-F238E27FC236}">
                <a16:creationId xmlns:a16="http://schemas.microsoft.com/office/drawing/2014/main" id="{564FAE99-618D-0944-A3C8-B6DCE0B0F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410200"/>
            <a:ext cx="876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it-IT" altLang="it-IT" b="1"/>
              <a:t> </a:t>
            </a:r>
          </a:p>
        </p:txBody>
      </p:sp>
      <p:sp>
        <p:nvSpPr>
          <p:cNvPr id="23557" name="Title 14">
            <a:extLst>
              <a:ext uri="{FF2B5EF4-FFF2-40B4-BE49-F238E27FC236}">
                <a16:creationId xmlns:a16="http://schemas.microsoft.com/office/drawing/2014/main" id="{C6AA9617-941A-BC42-9DD8-A522C28B1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584" y="2420888"/>
            <a:ext cx="6984776" cy="1219200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Riprendiamo due problemi sul decadimento radioattivo</a:t>
            </a:r>
          </a:p>
        </p:txBody>
      </p:sp>
    </p:spTree>
    <p:extLst>
      <p:ext uri="{BB962C8B-B14F-4D97-AF65-F5344CB8AC3E}">
        <p14:creationId xmlns:p14="http://schemas.microsoft.com/office/powerpoint/2010/main" val="3669127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7064AD9-F387-8242-B46C-51514476A68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6306" y="188640"/>
            <a:ext cx="7704856" cy="914400"/>
          </a:xfrm>
        </p:spPr>
        <p:txBody>
          <a:bodyPr/>
          <a:lstStyle/>
          <a:p>
            <a:pPr marL="55563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Problema di previsione</a:t>
            </a:r>
          </a:p>
        </p:txBody>
      </p:sp>
      <p:sp>
        <p:nvSpPr>
          <p:cNvPr id="21507" name="Footer Placeholder 4">
            <a:extLst>
              <a:ext uri="{FF2B5EF4-FFF2-40B4-BE49-F238E27FC236}">
                <a16:creationId xmlns:a16="http://schemas.microsoft.com/office/drawing/2014/main" id="{245CF51A-EB5D-584A-B41B-F8AADC498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21510" name="Slide Number Placeholder 5">
            <a:extLst>
              <a:ext uri="{FF2B5EF4-FFF2-40B4-BE49-F238E27FC236}">
                <a16:creationId xmlns:a16="http://schemas.microsoft.com/office/drawing/2014/main" id="{396FBBB9-9B0F-FF4B-9674-46E6F58D7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CEDE2E1-D4F0-B345-9FDC-F77C4791145C}" type="slidenum">
              <a:rPr lang="it-IT" altLang="it-IT" sz="1400"/>
              <a:pPr eaLnBrk="1" hangingPunct="1"/>
              <a:t>25</a:t>
            </a:fld>
            <a:endParaRPr lang="it-IT" altLang="it-IT" sz="140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3095F4D-D3FE-3841-B8D7-8B6F824814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53" t="11251" r="8021"/>
          <a:stretch/>
        </p:blipFill>
        <p:spPr>
          <a:xfrm rot="10800000">
            <a:off x="6963208" y="1017382"/>
            <a:ext cx="1571134" cy="109393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78C468B-B394-804A-BC98-F44157D2672F}"/>
              </a:ext>
            </a:extLst>
          </p:cNvPr>
          <p:cNvSpPr txBox="1"/>
          <p:nvPr/>
        </p:nvSpPr>
        <p:spPr>
          <a:xfrm>
            <a:off x="443675" y="985130"/>
            <a:ext cx="35000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Da risolvere con la legge esponenziale 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8E8FB18-075D-9047-9481-D5DB43D1A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185" y="985130"/>
            <a:ext cx="1534747" cy="1038667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622FA45-F69E-F34D-9035-908CF02A7103}"/>
              </a:ext>
            </a:extLst>
          </p:cNvPr>
          <p:cNvSpPr txBox="1"/>
          <p:nvPr/>
        </p:nvSpPr>
        <p:spPr>
          <a:xfrm>
            <a:off x="141244" y="2096311"/>
            <a:ext cx="6800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i="1" dirty="0">
                <a:cs typeface="Arial" panose="020B0604020202020204" pitchFamily="34" charset="0"/>
              </a:rPr>
              <a:t>In una conchiglia viva trovo 1mg di C</a:t>
            </a:r>
            <a:r>
              <a:rPr lang="it-IT" sz="2800" b="1" i="1" baseline="-25000" dirty="0">
                <a:cs typeface="Arial" panose="020B0604020202020204" pitchFamily="34" charset="0"/>
              </a:rPr>
              <a:t>14</a:t>
            </a:r>
            <a:endParaRPr lang="it-IT" sz="2800" b="1" i="1" dirty="0">
              <a:cs typeface="Arial" panose="020B060402020202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F365284-BB85-0D4A-BFED-B665AB9DD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2256" y="2677487"/>
            <a:ext cx="4139796" cy="292983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BE96D126-9EEF-E940-B447-D39BE7E2DF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393" y="5039819"/>
            <a:ext cx="3115519" cy="1077413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14B98900-55BE-A642-8FBA-BFAA6B581F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947" y="2699885"/>
            <a:ext cx="37465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0562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7064AD9-F387-8242-B46C-51514476A68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6306" y="188640"/>
            <a:ext cx="7704856" cy="914400"/>
          </a:xfrm>
        </p:spPr>
        <p:txBody>
          <a:bodyPr/>
          <a:lstStyle/>
          <a:p>
            <a:pPr marL="55563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Problema di datazione</a:t>
            </a:r>
          </a:p>
        </p:txBody>
      </p:sp>
      <p:sp>
        <p:nvSpPr>
          <p:cNvPr id="21507" name="Footer Placeholder 4">
            <a:extLst>
              <a:ext uri="{FF2B5EF4-FFF2-40B4-BE49-F238E27FC236}">
                <a16:creationId xmlns:a16="http://schemas.microsoft.com/office/drawing/2014/main" id="{245CF51A-EB5D-584A-B41B-F8AADC498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21510" name="Slide Number Placeholder 5">
            <a:extLst>
              <a:ext uri="{FF2B5EF4-FFF2-40B4-BE49-F238E27FC236}">
                <a16:creationId xmlns:a16="http://schemas.microsoft.com/office/drawing/2014/main" id="{396FBBB9-9B0F-FF4B-9674-46E6F58D7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CEDE2E1-D4F0-B345-9FDC-F77C4791145C}" type="slidenum">
              <a:rPr lang="it-IT" altLang="it-IT" sz="1400"/>
              <a:pPr eaLnBrk="1" hangingPunct="1"/>
              <a:t>26</a:t>
            </a:fld>
            <a:endParaRPr lang="it-IT" altLang="it-IT" sz="140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3095F4D-D3FE-3841-B8D7-8B6F824814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53" t="11251" r="8021"/>
          <a:stretch/>
        </p:blipFill>
        <p:spPr>
          <a:xfrm rot="10800000">
            <a:off x="7256226" y="1054648"/>
            <a:ext cx="1571134" cy="109393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78C468B-B394-804A-BC98-F44157D2672F}"/>
              </a:ext>
            </a:extLst>
          </p:cNvPr>
          <p:cNvSpPr txBox="1"/>
          <p:nvPr/>
        </p:nvSpPr>
        <p:spPr>
          <a:xfrm>
            <a:off x="443675" y="985130"/>
            <a:ext cx="35000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Da risolvere con la legge logaritmica 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622FA45-F69E-F34D-9035-908CF02A7103}"/>
              </a:ext>
            </a:extLst>
          </p:cNvPr>
          <p:cNvSpPr txBox="1"/>
          <p:nvPr/>
        </p:nvSpPr>
        <p:spPr>
          <a:xfrm>
            <a:off x="362939" y="1988227"/>
            <a:ext cx="6800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i="1" dirty="0">
                <a:cs typeface="Arial" panose="020B0604020202020204" pitchFamily="34" charset="0"/>
              </a:rPr>
              <a:t>In una conchiglia viva trovo 1mg di C</a:t>
            </a:r>
            <a:r>
              <a:rPr lang="it-IT" sz="2800" b="1" i="1" baseline="-25000" dirty="0">
                <a:cs typeface="Arial" panose="020B0604020202020204" pitchFamily="34" charset="0"/>
              </a:rPr>
              <a:t>14</a:t>
            </a:r>
            <a:endParaRPr lang="it-IT" sz="2800" b="1" i="1" dirty="0">
              <a:cs typeface="Arial" panose="020B0604020202020204" pitchFamily="34" charset="0"/>
            </a:endParaRP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18F28880-0761-1F4E-9F59-07B141F854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39"/>
          <a:stretch/>
        </p:blipFill>
        <p:spPr>
          <a:xfrm>
            <a:off x="4548734" y="3706960"/>
            <a:ext cx="3770771" cy="825500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F391DAE-DB5A-E64B-8B62-2D2229B4BE2C}"/>
              </a:ext>
            </a:extLst>
          </p:cNvPr>
          <p:cNvSpPr txBox="1"/>
          <p:nvPr/>
        </p:nvSpPr>
        <p:spPr>
          <a:xfrm>
            <a:off x="4526857" y="4658663"/>
            <a:ext cx="3843644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La conchiglia è morta da circa 1,74 tempi di dimezzamento e cioè da </a:t>
            </a:r>
          </a:p>
          <a:p>
            <a:r>
              <a:rPr lang="it-IT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1,74 x 6000 = </a:t>
            </a:r>
            <a:r>
              <a:rPr lang="it-IT" sz="2800" b="1" dirty="0">
                <a:solidFill>
                  <a:schemeClr val="accent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10 440 anni</a:t>
            </a: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80933730-A1F2-004F-B402-BCF21E5F4A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2750" y="993087"/>
            <a:ext cx="3207421" cy="879912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E11E3C79-915D-C24D-9A89-9B34ED0CA2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220" y="5176432"/>
            <a:ext cx="2124780" cy="908711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1EBA393B-1100-0E41-A530-DBF386432C38}"/>
              </a:ext>
            </a:extLst>
          </p:cNvPr>
          <p:cNvSpPr txBox="1"/>
          <p:nvPr/>
        </p:nvSpPr>
        <p:spPr>
          <a:xfrm>
            <a:off x="4411237" y="2693705"/>
            <a:ext cx="4250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>
                <a:solidFill>
                  <a:schemeClr val="accent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Cambiamento di base per eseguire i calcoli con il tascabile</a:t>
            </a:r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02D96797-2AB9-8A42-BDE4-758CBCF59A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2643678"/>
            <a:ext cx="4305300" cy="236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7841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>
            <a:extLst>
              <a:ext uri="{FF2B5EF4-FFF2-40B4-BE49-F238E27FC236}">
                <a16:creationId xmlns:a16="http://schemas.microsoft.com/office/drawing/2014/main" id="{AAAEDB60-A0B4-DB41-92C5-6EF1F163D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23555" name="Slide Number Placeholder 9">
            <a:extLst>
              <a:ext uri="{FF2B5EF4-FFF2-40B4-BE49-F238E27FC236}">
                <a16:creationId xmlns:a16="http://schemas.microsoft.com/office/drawing/2014/main" id="{E5ED41DD-450F-8D4B-8FCA-1A38D123A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62C072E-0F66-224A-A439-3E2459E6DCE0}" type="slidenum">
              <a:rPr lang="it-IT" altLang="it-IT" sz="1400"/>
              <a:pPr eaLnBrk="1" hangingPunct="1"/>
              <a:t>27</a:t>
            </a:fld>
            <a:endParaRPr lang="it-IT" altLang="it-IT" sz="1400"/>
          </a:p>
        </p:txBody>
      </p:sp>
      <p:sp>
        <p:nvSpPr>
          <p:cNvPr id="23556" name="Rectangle 11">
            <a:extLst>
              <a:ext uri="{FF2B5EF4-FFF2-40B4-BE49-F238E27FC236}">
                <a16:creationId xmlns:a16="http://schemas.microsoft.com/office/drawing/2014/main" id="{564FAE99-618D-0944-A3C8-B6DCE0B0F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410200"/>
            <a:ext cx="876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it-IT" altLang="it-IT" b="1"/>
              <a:t> </a:t>
            </a:r>
          </a:p>
        </p:txBody>
      </p:sp>
      <p:sp>
        <p:nvSpPr>
          <p:cNvPr id="23557" name="Title 14">
            <a:extLst>
              <a:ext uri="{FF2B5EF4-FFF2-40B4-BE49-F238E27FC236}">
                <a16:creationId xmlns:a16="http://schemas.microsoft.com/office/drawing/2014/main" id="{C6AA9617-941A-BC42-9DD8-A522C28B1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1512" y="2276872"/>
            <a:ext cx="6984776" cy="1219200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Un problema sui suoni </a:t>
            </a:r>
          </a:p>
        </p:txBody>
      </p:sp>
    </p:spTree>
    <p:extLst>
      <p:ext uri="{BB962C8B-B14F-4D97-AF65-F5344CB8AC3E}">
        <p14:creationId xmlns:p14="http://schemas.microsoft.com/office/powerpoint/2010/main" val="2766060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Footer Placeholder 4">
            <a:extLst>
              <a:ext uri="{FF2B5EF4-FFF2-40B4-BE49-F238E27FC236}">
                <a16:creationId xmlns:a16="http://schemas.microsoft.com/office/drawing/2014/main" id="{0F4D31A6-5A6C-7C40-A92F-CF23D366D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2895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27653" name="Slide Number Placeholder 9">
            <a:extLst>
              <a:ext uri="{FF2B5EF4-FFF2-40B4-BE49-F238E27FC236}">
                <a16:creationId xmlns:a16="http://schemas.microsoft.com/office/drawing/2014/main" id="{6A0FF7DE-7FE0-904E-806B-EC177DDF4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85342AA-FFF6-7745-BD54-68CADCC9AE9D}" type="slidenum">
              <a:rPr lang="it-IT" altLang="it-IT" sz="1400"/>
              <a:pPr eaLnBrk="1" hangingPunct="1"/>
              <a:t>28</a:t>
            </a:fld>
            <a:endParaRPr lang="it-IT" altLang="it-IT" sz="1400"/>
          </a:p>
        </p:txBody>
      </p:sp>
      <p:sp>
        <p:nvSpPr>
          <p:cNvPr id="27654" name="Title 12">
            <a:extLst>
              <a:ext uri="{FF2B5EF4-FFF2-40B4-BE49-F238E27FC236}">
                <a16:creationId xmlns:a16="http://schemas.microsoft.com/office/drawing/2014/main" id="{39B5A421-FF2A-B84B-8626-597EEEA0F9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915400" cy="533400"/>
          </a:xfrm>
        </p:spPr>
        <p:txBody>
          <a:bodyPr/>
          <a:lstStyle/>
          <a:p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Problema descritto da una legge logaritmica</a:t>
            </a:r>
          </a:p>
        </p:txBody>
      </p:sp>
      <p:sp>
        <p:nvSpPr>
          <p:cNvPr id="27655" name="TextBox 13">
            <a:extLst>
              <a:ext uri="{FF2B5EF4-FFF2-40B4-BE49-F238E27FC236}">
                <a16:creationId xmlns:a16="http://schemas.microsoft.com/office/drawing/2014/main" id="{2B6B1D93-93D3-0E41-B137-D018AB950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508" y="768965"/>
            <a:ext cx="822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/>
              <a:t>Legge che dà la misura in decibel dell’intensità della sensazione prodotta da un suono.  </a:t>
            </a:r>
          </a:p>
        </p:txBody>
      </p:sp>
      <p:sp>
        <p:nvSpPr>
          <p:cNvPr id="27656" name="TextBox 17">
            <a:extLst>
              <a:ext uri="{FF2B5EF4-FFF2-40B4-BE49-F238E27FC236}">
                <a16:creationId xmlns:a16="http://schemas.microsoft.com/office/drawing/2014/main" id="{1B04EF39-4DEB-2B4B-A248-3586589E5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421" y="3652936"/>
            <a:ext cx="8534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/>
              <a:t>Traduzione in linguaggio matematico: </a:t>
            </a:r>
            <a:r>
              <a:rPr lang="it-IT" altLang="it-IT" b="1" i="1" dirty="0"/>
              <a:t>quanto vale </a:t>
            </a:r>
            <a:r>
              <a:rPr lang="it-IT" altLang="it-IT" b="1" i="1" dirty="0" err="1"/>
              <a:t>S</a:t>
            </a:r>
            <a:r>
              <a:rPr lang="it-IT" altLang="it-IT" b="1" i="1" dirty="0"/>
              <a:t>, se nella formula sostituisco 0,2 al posto di </a:t>
            </a:r>
            <a:r>
              <a:rPr lang="it-IT" altLang="it-IT" b="1" i="1" dirty="0" err="1"/>
              <a:t>P</a:t>
            </a:r>
            <a:r>
              <a:rPr lang="it-IT" altLang="it-IT" b="1" i="1" dirty="0"/>
              <a:t>?</a:t>
            </a:r>
          </a:p>
          <a:p>
            <a:pPr eaLnBrk="1" hangingPunct="1"/>
            <a:r>
              <a:rPr lang="it-IT" altLang="it-IT" b="1" dirty="0"/>
              <a:t>Procedimento</a:t>
            </a:r>
          </a:p>
        </p:txBody>
      </p:sp>
      <p:sp>
        <p:nvSpPr>
          <p:cNvPr id="27657" name="TextBox 18">
            <a:extLst>
              <a:ext uri="{FF2B5EF4-FFF2-40B4-BE49-F238E27FC236}">
                <a16:creationId xmlns:a16="http://schemas.microsoft.com/office/drawing/2014/main" id="{0D9ECE89-EDD6-EF4E-B902-AD80178AB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83" y="1664989"/>
            <a:ext cx="2108987" cy="646331"/>
          </a:xfrm>
          <a:prstGeom prst="rect">
            <a:avLst/>
          </a:prstGeom>
          <a:solidFill>
            <a:srgbClr val="FFFFCC"/>
          </a:solidFill>
          <a:ln w="3175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b="1" dirty="0" err="1">
                <a:solidFill>
                  <a:srgbClr val="FF0000"/>
                </a:solidFill>
              </a:rPr>
              <a:t>S</a:t>
            </a:r>
            <a:r>
              <a:rPr lang="it-IT" altLang="it-IT" sz="1800" b="1" dirty="0">
                <a:solidFill>
                  <a:srgbClr val="008000"/>
                </a:solidFill>
              </a:rPr>
              <a:t> Intensità della </a:t>
            </a:r>
            <a:r>
              <a:rPr lang="it-IT" altLang="it-IT" sz="1800" b="1" dirty="0">
                <a:solidFill>
                  <a:srgbClr val="FF0000"/>
                </a:solidFill>
              </a:rPr>
              <a:t>s</a:t>
            </a:r>
            <a:r>
              <a:rPr lang="it-IT" altLang="it-IT" sz="1800" b="1" dirty="0">
                <a:solidFill>
                  <a:srgbClr val="008000"/>
                </a:solidFill>
              </a:rPr>
              <a:t>ensazione udita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65AF74-3B22-0248-8641-8D7D28CD56B8}"/>
              </a:ext>
            </a:extLst>
          </p:cNvPr>
          <p:cNvSpPr txBox="1"/>
          <p:nvPr/>
        </p:nvSpPr>
        <p:spPr>
          <a:xfrm>
            <a:off x="6178083" y="1712504"/>
            <a:ext cx="2514600" cy="646331"/>
          </a:xfrm>
          <a:prstGeom prst="rect">
            <a:avLst/>
          </a:prstGeom>
          <a:solidFill>
            <a:schemeClr val="accent3"/>
          </a:solidFill>
          <a:ln w="31750">
            <a:solidFill>
              <a:srgbClr val="0000FF"/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b="1" i="1" dirty="0" err="1">
                <a:solidFill>
                  <a:srgbClr val="FF0000"/>
                </a:solidFill>
              </a:rPr>
              <a:t>P</a:t>
            </a:r>
            <a:r>
              <a:rPr lang="it-IT" altLang="it-IT" sz="1800" b="1" dirty="0">
                <a:solidFill>
                  <a:srgbClr val="0000FF"/>
                </a:solidFill>
              </a:rPr>
              <a:t> Potenza trasmessa dall’onda sonora</a:t>
            </a:r>
          </a:p>
        </p:txBody>
      </p:sp>
      <p:sp>
        <p:nvSpPr>
          <p:cNvPr id="27661" name="Rectangle 44">
            <a:extLst>
              <a:ext uri="{FF2B5EF4-FFF2-40B4-BE49-F238E27FC236}">
                <a16:creationId xmlns:a16="http://schemas.microsoft.com/office/drawing/2014/main" id="{C6C14168-8526-A042-9C44-1C402EA5C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981" y="2502951"/>
            <a:ext cx="8534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9400" indent="-2794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solidFill>
                  <a:srgbClr val="0000FF"/>
                </a:solidFill>
              </a:rPr>
              <a:t>a</a:t>
            </a:r>
            <a:r>
              <a:rPr lang="it-IT" altLang="it-IT" sz="2000" dirty="0"/>
              <a:t>. </a:t>
            </a:r>
            <a:r>
              <a:rPr lang="it-IT" altLang="it-IT" b="1" dirty="0">
                <a:solidFill>
                  <a:srgbClr val="0000FF"/>
                </a:solidFill>
              </a:rPr>
              <a:t>Al</a:t>
            </a:r>
            <a:r>
              <a:rPr lang="it-IT" altLang="it-IT" dirty="0"/>
              <a:t> </a:t>
            </a:r>
            <a:r>
              <a:rPr lang="it-IT" altLang="it-IT" b="1" dirty="0">
                <a:solidFill>
                  <a:srgbClr val="0000FF"/>
                </a:solidFill>
              </a:rPr>
              <a:t>momento del decollo un aereo produce un’onda sonora che trasmette una potenza </a:t>
            </a:r>
            <a:r>
              <a:rPr lang="it-IT" altLang="it-IT" b="1" dirty="0" err="1">
                <a:solidFill>
                  <a:srgbClr val="0000FF"/>
                </a:solidFill>
              </a:rPr>
              <a:t>P</a:t>
            </a:r>
            <a:r>
              <a:rPr lang="it-IT" altLang="it-IT" b="1" dirty="0">
                <a:solidFill>
                  <a:srgbClr val="0000FF"/>
                </a:solidFill>
              </a:rPr>
              <a:t> = 0,2 </a:t>
            </a:r>
            <a:r>
              <a:rPr lang="it-IT" altLang="it-IT" b="1" dirty="0" err="1">
                <a:solidFill>
                  <a:srgbClr val="0000FF"/>
                </a:solidFill>
              </a:rPr>
              <a:t>W</a:t>
            </a:r>
            <a:r>
              <a:rPr lang="it-IT" altLang="it-IT" b="1" dirty="0">
                <a:solidFill>
                  <a:srgbClr val="0000FF"/>
                </a:solidFill>
              </a:rPr>
              <a:t>/m</a:t>
            </a:r>
            <a:r>
              <a:rPr lang="it-IT" altLang="it-IT" b="1" baseline="30000" dirty="0">
                <a:solidFill>
                  <a:srgbClr val="0000FF"/>
                </a:solidFill>
              </a:rPr>
              <a:t>2</a:t>
            </a:r>
            <a:r>
              <a:rPr lang="it-IT" altLang="it-IT" b="1" dirty="0">
                <a:solidFill>
                  <a:srgbClr val="0000FF"/>
                </a:solidFill>
              </a:rPr>
              <a:t>; quanto vale in decibel la sensazione sonora corrispondente?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9AEA14F-7A28-2A47-BABA-5F69B2C01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585" y="1664920"/>
            <a:ext cx="2679700" cy="7747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D76BC27-47CD-BE4A-9E9D-3417A80CE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9421" y="1664920"/>
            <a:ext cx="1206500" cy="444500"/>
          </a:xfrm>
          <a:prstGeom prst="rect">
            <a:avLst/>
          </a:prstGeom>
        </p:spPr>
      </p:pic>
      <p:cxnSp>
        <p:nvCxnSpPr>
          <p:cNvPr id="19" name="Straight Arrow Connector 20">
            <a:extLst>
              <a:ext uri="{FF2B5EF4-FFF2-40B4-BE49-F238E27FC236}">
                <a16:creationId xmlns:a16="http://schemas.microsoft.com/office/drawing/2014/main" id="{34A3D590-09EC-E44D-B3A7-9007B9E3727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07021" y="1692505"/>
            <a:ext cx="619862" cy="286167"/>
          </a:xfrm>
          <a:prstGeom prst="straightConnector1">
            <a:avLst/>
          </a:prstGeom>
          <a:noFill/>
          <a:ln w="25400">
            <a:solidFill>
              <a:srgbClr val="008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Immagine 6">
            <a:extLst>
              <a:ext uri="{FF2B5EF4-FFF2-40B4-BE49-F238E27FC236}">
                <a16:creationId xmlns:a16="http://schemas.microsoft.com/office/drawing/2014/main" id="{D4089193-2A96-EA42-A35B-23C1109CBC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1631" y="4811096"/>
            <a:ext cx="3467100" cy="876300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FA66318B-3CB7-8842-9EF5-63CB8F319FA6}"/>
              </a:ext>
            </a:extLst>
          </p:cNvPr>
          <p:cNvSpPr/>
          <p:nvPr/>
        </p:nvSpPr>
        <p:spPr>
          <a:xfrm>
            <a:off x="646546" y="5814218"/>
            <a:ext cx="55424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it-IT" altLang="it-IT" sz="2400" b="1" dirty="0">
                <a:solidFill>
                  <a:srgbClr val="0000FF"/>
                </a:solidFill>
              </a:rPr>
              <a:t>Con la calcolatrice si ottiene</a:t>
            </a:r>
            <a:r>
              <a:rPr lang="it-IT" altLang="it-IT" sz="2400" dirty="0"/>
              <a:t> </a:t>
            </a:r>
            <a:r>
              <a:rPr lang="it-IT" altLang="it-IT" sz="2400" b="1" i="1" dirty="0" err="1">
                <a:solidFill>
                  <a:srgbClr val="0000FF"/>
                </a:solidFill>
              </a:rPr>
              <a:t>S</a:t>
            </a:r>
            <a:r>
              <a:rPr lang="it-IT" altLang="it-IT" sz="2400" b="1" i="1" dirty="0">
                <a:solidFill>
                  <a:srgbClr val="0000FF"/>
                </a:solidFill>
              </a:rPr>
              <a:t> </a:t>
            </a:r>
            <a:r>
              <a:rPr lang="it-IT" altLang="it-IT" sz="2800" b="1" i="1" dirty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≅</a:t>
            </a:r>
            <a:r>
              <a:rPr lang="it-IT" altLang="it-IT" sz="2400" b="1" i="1" dirty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it-IT" altLang="it-IT" sz="2400" b="1" i="1" dirty="0">
                <a:solidFill>
                  <a:srgbClr val="0000FF"/>
                </a:solidFill>
              </a:rPr>
              <a:t>113</a:t>
            </a:r>
          </a:p>
        </p:txBody>
      </p:sp>
    </p:spTree>
    <p:extLst>
      <p:ext uri="{BB962C8B-B14F-4D97-AF65-F5344CB8AC3E}">
        <p14:creationId xmlns:p14="http://schemas.microsoft.com/office/powerpoint/2010/main" val="38796385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Footer Placeholder 4">
            <a:extLst>
              <a:ext uri="{FF2B5EF4-FFF2-40B4-BE49-F238E27FC236}">
                <a16:creationId xmlns:a16="http://schemas.microsoft.com/office/drawing/2014/main" id="{0F4D31A6-5A6C-7C40-A92F-CF23D366D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2895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27653" name="Slide Number Placeholder 9">
            <a:extLst>
              <a:ext uri="{FF2B5EF4-FFF2-40B4-BE49-F238E27FC236}">
                <a16:creationId xmlns:a16="http://schemas.microsoft.com/office/drawing/2014/main" id="{6A0FF7DE-7FE0-904E-806B-EC177DDF4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85342AA-FFF6-7745-BD54-68CADCC9AE9D}" type="slidenum">
              <a:rPr lang="it-IT" altLang="it-IT" sz="1400"/>
              <a:pPr eaLnBrk="1" hangingPunct="1"/>
              <a:t>29</a:t>
            </a:fld>
            <a:endParaRPr lang="it-IT" altLang="it-IT" sz="1400"/>
          </a:p>
        </p:txBody>
      </p:sp>
      <p:sp>
        <p:nvSpPr>
          <p:cNvPr id="27654" name="Title 12">
            <a:extLst>
              <a:ext uri="{FF2B5EF4-FFF2-40B4-BE49-F238E27FC236}">
                <a16:creationId xmlns:a16="http://schemas.microsoft.com/office/drawing/2014/main" id="{39B5A421-FF2A-B84B-8626-597EEEA0F9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915400" cy="533400"/>
          </a:xfrm>
        </p:spPr>
        <p:txBody>
          <a:bodyPr/>
          <a:lstStyle/>
          <a:p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Problema descritto da una legge logaritmica</a:t>
            </a:r>
          </a:p>
        </p:txBody>
      </p:sp>
      <p:sp>
        <p:nvSpPr>
          <p:cNvPr id="27655" name="TextBox 13">
            <a:extLst>
              <a:ext uri="{FF2B5EF4-FFF2-40B4-BE49-F238E27FC236}">
                <a16:creationId xmlns:a16="http://schemas.microsoft.com/office/drawing/2014/main" id="{2B6B1D93-93D3-0E41-B137-D018AB950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508" y="768965"/>
            <a:ext cx="822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/>
              <a:t>Legge che dà la misura in decibel dell’intensità della sensazione prodotta da un suono.  </a:t>
            </a:r>
          </a:p>
        </p:txBody>
      </p:sp>
      <p:sp>
        <p:nvSpPr>
          <p:cNvPr id="27656" name="TextBox 17">
            <a:extLst>
              <a:ext uri="{FF2B5EF4-FFF2-40B4-BE49-F238E27FC236}">
                <a16:creationId xmlns:a16="http://schemas.microsoft.com/office/drawing/2014/main" id="{1B04EF39-4DEB-2B4B-A248-3586589E5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421" y="3652936"/>
            <a:ext cx="8534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/>
              <a:t>Traduzione in linguaggio matematico: </a:t>
            </a:r>
            <a:r>
              <a:rPr lang="it-IT" altLang="it-IT" b="1" i="1" dirty="0"/>
              <a:t>quanto vale </a:t>
            </a:r>
            <a:r>
              <a:rPr lang="it-IT" altLang="it-IT" b="1" i="1" dirty="0" err="1"/>
              <a:t>P</a:t>
            </a:r>
            <a:r>
              <a:rPr lang="it-IT" altLang="it-IT" b="1" i="1" dirty="0"/>
              <a:t>, se nella formula sostituisco 60 al posto di </a:t>
            </a:r>
            <a:r>
              <a:rPr lang="it-IT" altLang="it-IT" b="1" i="1" dirty="0" err="1"/>
              <a:t>S</a:t>
            </a:r>
            <a:r>
              <a:rPr lang="it-IT" altLang="it-IT" b="1" i="1" dirty="0"/>
              <a:t>?</a:t>
            </a:r>
          </a:p>
          <a:p>
            <a:pPr eaLnBrk="1" hangingPunct="1"/>
            <a:r>
              <a:rPr lang="it-IT" altLang="it-IT" b="1" dirty="0"/>
              <a:t>Procedimento</a:t>
            </a:r>
          </a:p>
        </p:txBody>
      </p:sp>
      <p:sp>
        <p:nvSpPr>
          <p:cNvPr id="27657" name="TextBox 18">
            <a:extLst>
              <a:ext uri="{FF2B5EF4-FFF2-40B4-BE49-F238E27FC236}">
                <a16:creationId xmlns:a16="http://schemas.microsoft.com/office/drawing/2014/main" id="{0D9ECE89-EDD6-EF4E-B902-AD80178AB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83" y="1664989"/>
            <a:ext cx="2108987" cy="646331"/>
          </a:xfrm>
          <a:prstGeom prst="rect">
            <a:avLst/>
          </a:prstGeom>
          <a:solidFill>
            <a:srgbClr val="FFFFCC"/>
          </a:solidFill>
          <a:ln w="3175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b="1" dirty="0" err="1">
                <a:solidFill>
                  <a:srgbClr val="FF0000"/>
                </a:solidFill>
              </a:rPr>
              <a:t>S</a:t>
            </a:r>
            <a:r>
              <a:rPr lang="it-IT" altLang="it-IT" sz="1800" b="1" dirty="0">
                <a:solidFill>
                  <a:srgbClr val="008000"/>
                </a:solidFill>
              </a:rPr>
              <a:t> Intensità della </a:t>
            </a:r>
            <a:r>
              <a:rPr lang="it-IT" altLang="it-IT" sz="1800" b="1" dirty="0">
                <a:solidFill>
                  <a:srgbClr val="FF0000"/>
                </a:solidFill>
              </a:rPr>
              <a:t>s</a:t>
            </a:r>
            <a:r>
              <a:rPr lang="it-IT" altLang="it-IT" sz="1800" b="1" dirty="0">
                <a:solidFill>
                  <a:srgbClr val="008000"/>
                </a:solidFill>
              </a:rPr>
              <a:t>ensazione udita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65AF74-3B22-0248-8641-8D7D28CD56B8}"/>
              </a:ext>
            </a:extLst>
          </p:cNvPr>
          <p:cNvSpPr txBox="1"/>
          <p:nvPr/>
        </p:nvSpPr>
        <p:spPr>
          <a:xfrm>
            <a:off x="6178083" y="1712504"/>
            <a:ext cx="2514600" cy="646331"/>
          </a:xfrm>
          <a:prstGeom prst="rect">
            <a:avLst/>
          </a:prstGeom>
          <a:solidFill>
            <a:schemeClr val="accent3"/>
          </a:solidFill>
          <a:ln w="31750">
            <a:solidFill>
              <a:srgbClr val="0000FF"/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b="1" i="1" dirty="0" err="1">
                <a:solidFill>
                  <a:srgbClr val="FF0000"/>
                </a:solidFill>
              </a:rPr>
              <a:t>P</a:t>
            </a:r>
            <a:r>
              <a:rPr lang="it-IT" altLang="it-IT" sz="1800" b="1" dirty="0">
                <a:solidFill>
                  <a:srgbClr val="0000FF"/>
                </a:solidFill>
              </a:rPr>
              <a:t> Potenza trasmessa dall’onda sonora</a:t>
            </a:r>
          </a:p>
        </p:txBody>
      </p:sp>
      <p:sp>
        <p:nvSpPr>
          <p:cNvPr id="27661" name="Rectangle 44">
            <a:extLst>
              <a:ext uri="{FF2B5EF4-FFF2-40B4-BE49-F238E27FC236}">
                <a16:creationId xmlns:a16="http://schemas.microsoft.com/office/drawing/2014/main" id="{C6C14168-8526-A042-9C44-1C402EA5C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981" y="2502951"/>
            <a:ext cx="8534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9400" indent="-2794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solidFill>
                  <a:srgbClr val="0000FF"/>
                </a:solidFill>
              </a:rPr>
              <a:t>b</a:t>
            </a:r>
            <a:r>
              <a:rPr lang="it-IT" altLang="it-IT" sz="2000" dirty="0"/>
              <a:t>. </a:t>
            </a:r>
            <a:r>
              <a:rPr lang="it-IT" altLang="it-IT" b="1" dirty="0">
                <a:solidFill>
                  <a:srgbClr val="0000FF"/>
                </a:solidFill>
              </a:rPr>
              <a:t>Un ragazzo suona in casa una chitarra elettrica che produce un suono intenso 60 decibel; quanto vale la potenza trasmessa dall’onda sonora?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9AEA14F-7A28-2A47-BABA-5F69B2C01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585" y="1664920"/>
            <a:ext cx="2679700" cy="774700"/>
          </a:xfrm>
          <a:prstGeom prst="rect">
            <a:avLst/>
          </a:prstGeom>
        </p:spPr>
      </p:pic>
      <p:cxnSp>
        <p:nvCxnSpPr>
          <p:cNvPr id="19" name="Straight Arrow Connector 20">
            <a:extLst>
              <a:ext uri="{FF2B5EF4-FFF2-40B4-BE49-F238E27FC236}">
                <a16:creationId xmlns:a16="http://schemas.microsoft.com/office/drawing/2014/main" id="{34A3D590-09EC-E44D-B3A7-9007B9E3727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07021" y="1692505"/>
            <a:ext cx="619862" cy="286167"/>
          </a:xfrm>
          <a:prstGeom prst="straightConnector1">
            <a:avLst/>
          </a:prstGeom>
          <a:noFill/>
          <a:ln w="25400">
            <a:solidFill>
              <a:srgbClr val="008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" name="Immagine 4">
            <a:extLst>
              <a:ext uri="{FF2B5EF4-FFF2-40B4-BE49-F238E27FC236}">
                <a16:creationId xmlns:a16="http://schemas.microsoft.com/office/drawing/2014/main" id="{34EEABDC-8A83-8F4B-A9AB-F33F2DEDE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563" y="4828592"/>
            <a:ext cx="2908300" cy="7493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224E025-190B-5443-979E-161A79CDDE86}"/>
              </a:ext>
            </a:extLst>
          </p:cNvPr>
          <p:cNvSpPr txBox="1"/>
          <p:nvPr/>
        </p:nvSpPr>
        <p:spPr>
          <a:xfrm>
            <a:off x="600421" y="5861809"/>
            <a:ext cx="5123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Nella formula debbo esplicitare P.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EF8296D0-21A7-AE45-9384-C405BA2AF9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9421" y="1664920"/>
            <a:ext cx="12065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387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Footer Placeholder 4">
            <a:extLst>
              <a:ext uri="{FF2B5EF4-FFF2-40B4-BE49-F238E27FC236}">
                <a16:creationId xmlns:a16="http://schemas.microsoft.com/office/drawing/2014/main" id="{A48D8F37-B94C-1841-8516-B080C55AF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38175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19460" name="Slide Number Placeholder 4">
            <a:extLst>
              <a:ext uri="{FF2B5EF4-FFF2-40B4-BE49-F238E27FC236}">
                <a16:creationId xmlns:a16="http://schemas.microsoft.com/office/drawing/2014/main" id="{F9FA49B3-99E6-994B-96AE-FFF7A1765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F998230-1C6F-C542-A0FF-87F7FEA673EC}" type="slidenum">
              <a:rPr lang="it-IT" altLang="it-IT" sz="1400" smtClean="0"/>
              <a:pPr eaLnBrk="1" hangingPunct="1"/>
              <a:t>3</a:t>
            </a:fld>
            <a:endParaRPr lang="it-IT" altLang="it-IT" sz="1400"/>
          </a:p>
        </p:txBody>
      </p:sp>
      <p:sp>
        <p:nvSpPr>
          <p:cNvPr id="19461" name="Title 6">
            <a:extLst>
              <a:ext uri="{FF2B5EF4-FFF2-40B4-BE49-F238E27FC236}">
                <a16:creationId xmlns:a16="http://schemas.microsoft.com/office/drawing/2014/main" id="{420EF53F-F62E-424D-A1EF-BECB76408A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732" y="412002"/>
            <a:ext cx="7772400" cy="838200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Perché le proprietà dei logaritmi?</a:t>
            </a:r>
            <a:endParaRPr lang="it-IT" altLang="it-IT" sz="36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462" name="TextBox 8">
            <a:extLst>
              <a:ext uri="{FF2B5EF4-FFF2-40B4-BE49-F238E27FC236}">
                <a16:creationId xmlns:a16="http://schemas.microsoft.com/office/drawing/2014/main" id="{DBD5173E-056A-E74D-8BED-167840F89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33174"/>
            <a:ext cx="8763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cs typeface="Arial" panose="020B0604020202020204" pitchFamily="34" charset="0"/>
              </a:rPr>
              <a:t>Troviamo i logaritmi in molte leggi scientifiche insieme ad altre operazioni; ecco un esempio:</a:t>
            </a:r>
          </a:p>
        </p:txBody>
      </p:sp>
      <p:sp>
        <p:nvSpPr>
          <p:cNvPr id="19464" name="Rectangle 10">
            <a:extLst>
              <a:ext uri="{FF2B5EF4-FFF2-40B4-BE49-F238E27FC236}">
                <a16:creationId xmlns:a16="http://schemas.microsoft.com/office/drawing/2014/main" id="{AB3D2B34-7AB3-7A4D-990A-781FE42E0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532" y="2683719"/>
            <a:ext cx="7924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i="1" dirty="0">
                <a:solidFill>
                  <a:srgbClr val="0000FF"/>
                </a:solidFill>
                <a:cs typeface="Arial" panose="020B0604020202020204" pitchFamily="34" charset="0"/>
              </a:rPr>
              <a:t>Per misurare l’intensità della sensazione prodotta da una sorgente sonora si usa la seguente formula: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6AE59F5-1DC8-2645-828E-0DFB5806B6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95" b="20961"/>
          <a:stretch/>
        </p:blipFill>
        <p:spPr>
          <a:xfrm>
            <a:off x="2699792" y="3842368"/>
            <a:ext cx="3326126" cy="666751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D8214518-6918-144F-BFE5-0DC3E9F2A13F}"/>
              </a:ext>
            </a:extLst>
          </p:cNvPr>
          <p:cNvSpPr/>
          <p:nvPr/>
        </p:nvSpPr>
        <p:spPr>
          <a:xfrm>
            <a:off x="552532" y="4772339"/>
            <a:ext cx="8126377" cy="954107"/>
          </a:xfrm>
          <a:prstGeom prst="rect">
            <a:avLst/>
          </a:prstGeom>
          <a:solidFill>
            <a:srgbClr val="F1FFD0"/>
          </a:solidFill>
        </p:spPr>
        <p:txBody>
          <a:bodyPr wrap="square">
            <a:spAutoFit/>
          </a:bodyPr>
          <a:lstStyle/>
          <a:p>
            <a:r>
              <a:rPr lang="it-IT" altLang="it-IT" sz="2800" b="1" dirty="0">
                <a:solidFill>
                  <a:srgbClr val="0000FF"/>
                </a:solidFill>
                <a:cs typeface="Arial" panose="020B0604020202020204" pitchFamily="34" charset="0"/>
              </a:rPr>
              <a:t>Come si legge e si calcola un’espressione con i logaritmi, insieme con altre operazioni?</a:t>
            </a:r>
            <a:endParaRPr lang="it-IT" sz="2800" b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9135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Footer Placeholder 4">
            <a:extLst>
              <a:ext uri="{FF2B5EF4-FFF2-40B4-BE49-F238E27FC236}">
                <a16:creationId xmlns:a16="http://schemas.microsoft.com/office/drawing/2014/main" id="{4D74B61E-7104-524B-9809-2D64EF630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2895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30727" name="Slide Number Placeholder 9">
            <a:extLst>
              <a:ext uri="{FF2B5EF4-FFF2-40B4-BE49-F238E27FC236}">
                <a16:creationId xmlns:a16="http://schemas.microsoft.com/office/drawing/2014/main" id="{87B100F1-897F-074A-BCAD-05F199FA0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05CF1DD-13EA-5747-BA06-6E2ECEFAF037}" type="slidenum">
              <a:rPr lang="it-IT" altLang="it-IT" sz="1400"/>
              <a:pPr eaLnBrk="1" hangingPunct="1"/>
              <a:t>30</a:t>
            </a:fld>
            <a:endParaRPr lang="it-IT" altLang="it-IT" sz="1400"/>
          </a:p>
        </p:txBody>
      </p:sp>
      <p:sp>
        <p:nvSpPr>
          <p:cNvPr id="30728" name="Title 12">
            <a:extLst>
              <a:ext uri="{FF2B5EF4-FFF2-40B4-BE49-F238E27FC236}">
                <a16:creationId xmlns:a16="http://schemas.microsoft.com/office/drawing/2014/main" id="{EEDA35ED-7BE7-134C-913D-A8F0D26624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94320" y="162581"/>
            <a:ext cx="8915400" cy="533400"/>
          </a:xfrm>
        </p:spPr>
        <p:txBody>
          <a:bodyPr/>
          <a:lstStyle/>
          <a:p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Procedimento per esplicitare </a:t>
            </a:r>
            <a:r>
              <a:rPr lang="it-IT" altLang="it-IT" sz="3200" b="1" dirty="0" err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</a:t>
            </a:r>
            <a:endParaRPr lang="it-IT" altLang="it-IT" sz="3200" b="1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30722" name="Object 2">
            <a:extLst>
              <a:ext uri="{FF2B5EF4-FFF2-40B4-BE49-F238E27FC236}">
                <a16:creationId xmlns:a16="http://schemas.microsoft.com/office/drawing/2014/main" id="{2522EEA0-24F9-2E49-BF20-F02B244A61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52800" y="1066800"/>
          <a:ext cx="1447800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0" name="Equation" r:id="rId3" imgW="18440400" imgH="9144000" progId="Equation.3">
                  <p:embed/>
                </p:oleObj>
              </mc:Choice>
              <mc:Fallback>
                <p:oleObj name="Equation" r:id="rId3" imgW="18440400" imgH="9144000" progId="Equation.3">
                  <p:embed/>
                  <p:pic>
                    <p:nvPicPr>
                      <p:cNvPr id="30722" name="Object 2">
                        <a:extLst>
                          <a:ext uri="{FF2B5EF4-FFF2-40B4-BE49-F238E27FC236}">
                            <a16:creationId xmlns:a16="http://schemas.microsoft.com/office/drawing/2014/main" id="{2522EEA0-24F9-2E49-BF20-F02B244A61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066800"/>
                        <a:ext cx="1447800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9" name="TextBox 14">
            <a:extLst>
              <a:ext uri="{FF2B5EF4-FFF2-40B4-BE49-F238E27FC236}">
                <a16:creationId xmlns:a16="http://schemas.microsoft.com/office/drawing/2014/main" id="{16DFFD50-040A-214F-B179-3137B8F9C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761" y="1560461"/>
            <a:ext cx="8458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0500" indent="-1905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it-IT" altLang="it-IT" b="1" i="1" dirty="0"/>
              <a:t> </a:t>
            </a:r>
            <a:r>
              <a:rPr lang="it-IT" altLang="it-IT" b="1" i="1" dirty="0">
                <a:solidFill>
                  <a:srgbClr val="0000FF"/>
                </a:solidFill>
              </a:rPr>
              <a:t>Divido per 10 i due membri  </a:t>
            </a:r>
            <a:r>
              <a:rPr lang="it-IT" altLang="it-IT" b="1" i="1" dirty="0"/>
              <a:t>per esplicitare il logaritmo, che è moltiplicato per 10; ottengo:</a:t>
            </a:r>
          </a:p>
        </p:txBody>
      </p:sp>
      <p:sp>
        <p:nvSpPr>
          <p:cNvPr id="30730" name="Rectangle 15">
            <a:extLst>
              <a:ext uri="{FF2B5EF4-FFF2-40B4-BE49-F238E27FC236}">
                <a16:creationId xmlns:a16="http://schemas.microsoft.com/office/drawing/2014/main" id="{60A40853-C4E2-CA4D-8606-DC7F76D6E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160" y="3102800"/>
            <a:ext cx="8153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0500" indent="-1905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i="1" dirty="0"/>
              <a:t>2. </a:t>
            </a:r>
            <a:r>
              <a:rPr lang="it-IT" altLang="it-IT" b="1" i="1" dirty="0">
                <a:solidFill>
                  <a:srgbClr val="0000FF"/>
                </a:solidFill>
              </a:rPr>
              <a:t>Applico la definizione di logaritmo </a:t>
            </a:r>
            <a:r>
              <a:rPr lang="it-IT" altLang="it-IT" b="1" i="1" dirty="0"/>
              <a:t>per esplicitare l’argomento del logaritmo; ottengo:</a:t>
            </a:r>
          </a:p>
        </p:txBody>
      </p:sp>
      <p:sp>
        <p:nvSpPr>
          <p:cNvPr id="30731" name="Rectangle 19">
            <a:extLst>
              <a:ext uri="{FF2B5EF4-FFF2-40B4-BE49-F238E27FC236}">
                <a16:creationId xmlns:a16="http://schemas.microsoft.com/office/drawing/2014/main" id="{4444CA14-0958-9647-9D95-3E3539EC0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386" y="4632342"/>
            <a:ext cx="84850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i="1" dirty="0"/>
              <a:t>3</a:t>
            </a:r>
            <a:r>
              <a:rPr lang="it-IT" altLang="it-IT" b="1" i="1" dirty="0">
                <a:solidFill>
                  <a:srgbClr val="008000"/>
                </a:solidFill>
              </a:rPr>
              <a:t>. </a:t>
            </a:r>
            <a:r>
              <a:rPr lang="it-IT" altLang="it-IT" b="1" i="1" dirty="0">
                <a:solidFill>
                  <a:srgbClr val="0000FF"/>
                </a:solidFill>
              </a:rPr>
              <a:t>Divido i due membri per 10</a:t>
            </a:r>
            <a:r>
              <a:rPr lang="it-IT" altLang="it-IT" b="1" i="1" baseline="30000" dirty="0">
                <a:solidFill>
                  <a:srgbClr val="0000FF"/>
                </a:solidFill>
              </a:rPr>
              <a:t>12</a:t>
            </a:r>
            <a:r>
              <a:rPr lang="it-IT" altLang="it-IT" b="1" i="1" dirty="0">
                <a:solidFill>
                  <a:srgbClr val="0000FF"/>
                </a:solidFill>
              </a:rPr>
              <a:t> </a:t>
            </a:r>
            <a:r>
              <a:rPr lang="it-IT" altLang="it-IT" b="1" i="1" dirty="0"/>
              <a:t>per esplicitare </a:t>
            </a:r>
            <a:r>
              <a:rPr lang="it-IT" altLang="it-IT" b="1" i="1" dirty="0" err="1"/>
              <a:t>P</a:t>
            </a:r>
            <a:r>
              <a:rPr lang="it-IT" altLang="it-IT" b="1" i="1" dirty="0"/>
              <a:t>; ottengo:</a:t>
            </a:r>
            <a:endParaRPr lang="it-IT" altLang="it-IT" b="1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1662A5F9-1073-3846-997D-9A6A71FCBB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4450" y="774253"/>
            <a:ext cx="2908300" cy="7493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A814FB03-03CF-E345-83EE-3617CBF384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4761" y="2376269"/>
            <a:ext cx="2387600" cy="6985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6BD7D36-1C9A-624B-98AC-19CF4A19CA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5600" y="3890577"/>
            <a:ext cx="2205564" cy="69029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0665343-9292-7343-B518-685DFBC0B75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22904"/>
          <a:stretch/>
        </p:blipFill>
        <p:spPr>
          <a:xfrm>
            <a:off x="2797336" y="5158725"/>
            <a:ext cx="3267048" cy="614329"/>
          </a:xfrm>
          <a:prstGeom prst="rect">
            <a:avLst/>
          </a:prstGeom>
        </p:spPr>
      </p:pic>
      <p:sp>
        <p:nvSpPr>
          <p:cNvPr id="19" name="TextBox 13">
            <a:extLst>
              <a:ext uri="{FF2B5EF4-FFF2-40B4-BE49-F238E27FC236}">
                <a16:creationId xmlns:a16="http://schemas.microsoft.com/office/drawing/2014/main" id="{F952CF95-4FF6-5D41-A41E-1336DA918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926" y="5722203"/>
            <a:ext cx="865996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i="1" dirty="0">
                <a:solidFill>
                  <a:srgbClr val="0000FF"/>
                </a:solidFill>
              </a:rPr>
              <a:t>Non è necessario usare la calcolatrice; basta applicare la proprietà del quoziente di potenze con la stessa base.</a:t>
            </a:r>
          </a:p>
        </p:txBody>
      </p:sp>
    </p:spTree>
    <p:extLst>
      <p:ext uri="{BB962C8B-B14F-4D97-AF65-F5344CB8AC3E}">
        <p14:creationId xmlns:p14="http://schemas.microsoft.com/office/powerpoint/2010/main" val="1979264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Footer Placeholder 4">
            <a:extLst>
              <a:ext uri="{FF2B5EF4-FFF2-40B4-BE49-F238E27FC236}">
                <a16:creationId xmlns:a16="http://schemas.microsoft.com/office/drawing/2014/main" id="{0F4D31A6-5A6C-7C40-A92F-CF23D366D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2895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27653" name="Slide Number Placeholder 9">
            <a:extLst>
              <a:ext uri="{FF2B5EF4-FFF2-40B4-BE49-F238E27FC236}">
                <a16:creationId xmlns:a16="http://schemas.microsoft.com/office/drawing/2014/main" id="{6A0FF7DE-7FE0-904E-806B-EC177DDF4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85342AA-FFF6-7745-BD54-68CADCC9AE9D}" type="slidenum">
              <a:rPr lang="it-IT" altLang="it-IT" sz="1400"/>
              <a:pPr eaLnBrk="1" hangingPunct="1"/>
              <a:t>31</a:t>
            </a:fld>
            <a:endParaRPr lang="it-IT" altLang="it-IT" sz="1400"/>
          </a:p>
        </p:txBody>
      </p:sp>
      <p:sp>
        <p:nvSpPr>
          <p:cNvPr id="27654" name="Title 12">
            <a:extLst>
              <a:ext uri="{FF2B5EF4-FFF2-40B4-BE49-F238E27FC236}">
                <a16:creationId xmlns:a16="http://schemas.microsoft.com/office/drawing/2014/main" id="{39B5A421-FF2A-B84B-8626-597EEEA0F9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915400" cy="533400"/>
          </a:xfrm>
        </p:spPr>
        <p:txBody>
          <a:bodyPr/>
          <a:lstStyle/>
          <a:p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Problema descritto da una legge logaritmica</a:t>
            </a:r>
          </a:p>
        </p:txBody>
      </p:sp>
      <p:sp>
        <p:nvSpPr>
          <p:cNvPr id="27655" name="TextBox 13">
            <a:extLst>
              <a:ext uri="{FF2B5EF4-FFF2-40B4-BE49-F238E27FC236}">
                <a16:creationId xmlns:a16="http://schemas.microsoft.com/office/drawing/2014/main" id="{2B6B1D93-93D3-0E41-B137-D018AB950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508" y="768965"/>
            <a:ext cx="822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/>
              <a:t>Legge che dà la misura in decibel dell’intensità della sensazione prodotta da un suono.  </a:t>
            </a:r>
          </a:p>
        </p:txBody>
      </p:sp>
      <p:sp>
        <p:nvSpPr>
          <p:cNvPr id="27656" name="TextBox 17">
            <a:extLst>
              <a:ext uri="{FF2B5EF4-FFF2-40B4-BE49-F238E27FC236}">
                <a16:creationId xmlns:a16="http://schemas.microsoft.com/office/drawing/2014/main" id="{1B04EF39-4DEB-2B4B-A248-3586589E5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549" y="3368296"/>
            <a:ext cx="8534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/>
              <a:t>Problema analogo al precedente: </a:t>
            </a:r>
            <a:r>
              <a:rPr lang="it-IT" altLang="it-IT" b="1" i="1" dirty="0"/>
              <a:t>quanto vale </a:t>
            </a:r>
            <a:r>
              <a:rPr lang="it-IT" altLang="it-IT" b="1" i="1" dirty="0" err="1"/>
              <a:t>P</a:t>
            </a:r>
            <a:r>
              <a:rPr lang="it-IT" altLang="it-IT" b="1" i="1" dirty="0"/>
              <a:t>, se nella formula sostituisco 0 al posto di </a:t>
            </a:r>
            <a:r>
              <a:rPr lang="it-IT" altLang="it-IT" b="1" i="1" dirty="0" err="1"/>
              <a:t>S</a:t>
            </a:r>
            <a:r>
              <a:rPr lang="it-IT" altLang="it-IT" b="1" i="1" dirty="0"/>
              <a:t>?</a:t>
            </a:r>
          </a:p>
          <a:p>
            <a:pPr eaLnBrk="1" hangingPunct="1"/>
            <a:r>
              <a:rPr lang="it-IT" altLang="it-IT" b="1" dirty="0"/>
              <a:t>Procedimento</a:t>
            </a:r>
          </a:p>
        </p:txBody>
      </p:sp>
      <p:sp>
        <p:nvSpPr>
          <p:cNvPr id="27657" name="TextBox 18">
            <a:extLst>
              <a:ext uri="{FF2B5EF4-FFF2-40B4-BE49-F238E27FC236}">
                <a16:creationId xmlns:a16="http://schemas.microsoft.com/office/drawing/2014/main" id="{0D9ECE89-EDD6-EF4E-B902-AD80178AB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83" y="1664989"/>
            <a:ext cx="2108987" cy="646331"/>
          </a:xfrm>
          <a:prstGeom prst="rect">
            <a:avLst/>
          </a:prstGeom>
          <a:solidFill>
            <a:srgbClr val="FFFFCC"/>
          </a:solidFill>
          <a:ln w="3175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b="1" dirty="0" err="1">
                <a:solidFill>
                  <a:srgbClr val="FF0000"/>
                </a:solidFill>
              </a:rPr>
              <a:t>S</a:t>
            </a:r>
            <a:r>
              <a:rPr lang="it-IT" altLang="it-IT" sz="1800" b="1" dirty="0">
                <a:solidFill>
                  <a:srgbClr val="008000"/>
                </a:solidFill>
              </a:rPr>
              <a:t> Intensità della </a:t>
            </a:r>
            <a:r>
              <a:rPr lang="it-IT" altLang="it-IT" sz="1800" b="1" dirty="0">
                <a:solidFill>
                  <a:srgbClr val="FF0000"/>
                </a:solidFill>
              </a:rPr>
              <a:t>s</a:t>
            </a:r>
            <a:r>
              <a:rPr lang="it-IT" altLang="it-IT" sz="1800" b="1" dirty="0">
                <a:solidFill>
                  <a:srgbClr val="008000"/>
                </a:solidFill>
              </a:rPr>
              <a:t>ensazione udita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65AF74-3B22-0248-8641-8D7D28CD56B8}"/>
              </a:ext>
            </a:extLst>
          </p:cNvPr>
          <p:cNvSpPr txBox="1"/>
          <p:nvPr/>
        </p:nvSpPr>
        <p:spPr>
          <a:xfrm>
            <a:off x="6178083" y="1712504"/>
            <a:ext cx="2514600" cy="646331"/>
          </a:xfrm>
          <a:prstGeom prst="rect">
            <a:avLst/>
          </a:prstGeom>
          <a:solidFill>
            <a:schemeClr val="accent3"/>
          </a:solidFill>
          <a:ln w="31750">
            <a:solidFill>
              <a:srgbClr val="0000FF"/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b="1" i="1" dirty="0" err="1">
                <a:solidFill>
                  <a:srgbClr val="FF0000"/>
                </a:solidFill>
              </a:rPr>
              <a:t>P</a:t>
            </a:r>
            <a:r>
              <a:rPr lang="it-IT" altLang="it-IT" sz="1800" b="1" dirty="0">
                <a:solidFill>
                  <a:srgbClr val="0000FF"/>
                </a:solidFill>
              </a:rPr>
              <a:t> Potenza trasmessa dall’onda sonora</a:t>
            </a:r>
          </a:p>
        </p:txBody>
      </p:sp>
      <p:sp>
        <p:nvSpPr>
          <p:cNvPr id="27661" name="Rectangle 44">
            <a:extLst>
              <a:ext uri="{FF2B5EF4-FFF2-40B4-BE49-F238E27FC236}">
                <a16:creationId xmlns:a16="http://schemas.microsoft.com/office/drawing/2014/main" id="{C6C14168-8526-A042-9C44-1C402EA5C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619" y="2536433"/>
            <a:ext cx="89223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9400" indent="-2794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solidFill>
                  <a:srgbClr val="0000FF"/>
                </a:solidFill>
              </a:rPr>
              <a:t>c</a:t>
            </a:r>
            <a:r>
              <a:rPr lang="it-IT" altLang="it-IT" sz="2000" dirty="0"/>
              <a:t>. </a:t>
            </a:r>
            <a:r>
              <a:rPr lang="it-IT" altLang="it-IT" b="1" dirty="0">
                <a:solidFill>
                  <a:srgbClr val="0000FF"/>
                </a:solidFill>
              </a:rPr>
              <a:t>Si ha </a:t>
            </a:r>
            <a:r>
              <a:rPr lang="it-IT" altLang="it-IT" b="1" i="1" dirty="0">
                <a:solidFill>
                  <a:srgbClr val="0000FF"/>
                </a:solidFill>
              </a:rPr>
              <a:t>la soglia di udibilità</a:t>
            </a:r>
            <a:r>
              <a:rPr lang="it-IT" altLang="it-IT" b="1" dirty="0">
                <a:solidFill>
                  <a:srgbClr val="0000FF"/>
                </a:solidFill>
              </a:rPr>
              <a:t> quando vale 0 l’intensità della sensazione udita; quanto vale la corrispondente potenza?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9AEA14F-7A28-2A47-BABA-5F69B2C01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585" y="1664920"/>
            <a:ext cx="2679700" cy="774700"/>
          </a:xfrm>
          <a:prstGeom prst="rect">
            <a:avLst/>
          </a:prstGeom>
        </p:spPr>
      </p:pic>
      <p:cxnSp>
        <p:nvCxnSpPr>
          <p:cNvPr id="19" name="Straight Arrow Connector 20">
            <a:extLst>
              <a:ext uri="{FF2B5EF4-FFF2-40B4-BE49-F238E27FC236}">
                <a16:creationId xmlns:a16="http://schemas.microsoft.com/office/drawing/2014/main" id="{34A3D590-09EC-E44D-B3A7-9007B9E3727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07021" y="1692505"/>
            <a:ext cx="619862" cy="286167"/>
          </a:xfrm>
          <a:prstGeom prst="straightConnector1">
            <a:avLst/>
          </a:prstGeom>
          <a:noFill/>
          <a:ln w="25400">
            <a:solidFill>
              <a:srgbClr val="008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" name="Immagine 4">
            <a:extLst>
              <a:ext uri="{FF2B5EF4-FFF2-40B4-BE49-F238E27FC236}">
                <a16:creationId xmlns:a16="http://schemas.microsoft.com/office/drawing/2014/main" id="{34EEABDC-8A83-8F4B-A9AB-F33F2DEDEE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28"/>
          <a:stretch/>
        </p:blipFill>
        <p:spPr>
          <a:xfrm>
            <a:off x="2751157" y="4582317"/>
            <a:ext cx="2660278" cy="7493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224E025-190B-5443-979E-161A79CDDE86}"/>
              </a:ext>
            </a:extLst>
          </p:cNvPr>
          <p:cNvSpPr txBox="1"/>
          <p:nvPr/>
        </p:nvSpPr>
        <p:spPr>
          <a:xfrm>
            <a:off x="611560" y="5783560"/>
            <a:ext cx="6563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Nella formula debbo di nuovo esplicitare </a:t>
            </a:r>
            <a:r>
              <a:rPr lang="it-IT" sz="2400" b="1" dirty="0" err="1"/>
              <a:t>P</a:t>
            </a:r>
            <a:endParaRPr lang="it-IT" sz="2400" b="1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0D3EC1A4-203C-9044-B3EC-432441F636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9421" y="1664920"/>
            <a:ext cx="12065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1637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Footer Placeholder 4">
            <a:extLst>
              <a:ext uri="{FF2B5EF4-FFF2-40B4-BE49-F238E27FC236}">
                <a16:creationId xmlns:a16="http://schemas.microsoft.com/office/drawing/2014/main" id="{4D74B61E-7104-524B-9809-2D64EF630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2895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30727" name="Slide Number Placeholder 9">
            <a:extLst>
              <a:ext uri="{FF2B5EF4-FFF2-40B4-BE49-F238E27FC236}">
                <a16:creationId xmlns:a16="http://schemas.microsoft.com/office/drawing/2014/main" id="{87B100F1-897F-074A-BCAD-05F199FA0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05CF1DD-13EA-5747-BA06-6E2ECEFAF037}" type="slidenum">
              <a:rPr lang="it-IT" altLang="it-IT" sz="1400"/>
              <a:pPr eaLnBrk="1" hangingPunct="1"/>
              <a:t>32</a:t>
            </a:fld>
            <a:endParaRPr lang="it-IT" altLang="it-IT" sz="1400"/>
          </a:p>
        </p:txBody>
      </p:sp>
      <p:sp>
        <p:nvSpPr>
          <p:cNvPr id="30728" name="Title 12">
            <a:extLst>
              <a:ext uri="{FF2B5EF4-FFF2-40B4-BE49-F238E27FC236}">
                <a16:creationId xmlns:a16="http://schemas.microsoft.com/office/drawing/2014/main" id="{EEDA35ED-7BE7-134C-913D-A8F0D26624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94320" y="162581"/>
            <a:ext cx="8915400" cy="533400"/>
          </a:xfrm>
        </p:spPr>
        <p:txBody>
          <a:bodyPr/>
          <a:lstStyle/>
          <a:p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Procedimento per esplicitare </a:t>
            </a:r>
            <a:r>
              <a:rPr lang="it-IT" altLang="it-IT" sz="3200" b="1" dirty="0" err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</a:t>
            </a:r>
            <a:endParaRPr lang="it-IT" altLang="it-IT" sz="3200" b="1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0729" name="TextBox 14">
            <a:extLst>
              <a:ext uri="{FF2B5EF4-FFF2-40B4-BE49-F238E27FC236}">
                <a16:creationId xmlns:a16="http://schemas.microsoft.com/office/drawing/2014/main" id="{16DFFD50-040A-214F-B179-3137B8F9C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761" y="1560461"/>
            <a:ext cx="8458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0500" indent="-1905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it-IT" altLang="it-IT" b="1" i="1" dirty="0"/>
              <a:t> </a:t>
            </a:r>
            <a:r>
              <a:rPr lang="it-IT" altLang="it-IT" b="1" i="1" dirty="0">
                <a:solidFill>
                  <a:srgbClr val="0000FF"/>
                </a:solidFill>
              </a:rPr>
              <a:t>Divido per 10 i due membri</a:t>
            </a:r>
            <a:r>
              <a:rPr lang="it-IT" altLang="it-IT" b="1" i="1" dirty="0">
                <a:solidFill>
                  <a:srgbClr val="008000"/>
                </a:solidFill>
              </a:rPr>
              <a:t>  </a:t>
            </a:r>
            <a:r>
              <a:rPr lang="it-IT" altLang="it-IT" b="1" i="1" dirty="0"/>
              <a:t>per esplicitare il logaritmo, che è moltiplicato per 10; ottengo:</a:t>
            </a:r>
          </a:p>
        </p:txBody>
      </p:sp>
      <p:sp>
        <p:nvSpPr>
          <p:cNvPr id="30730" name="Rectangle 15">
            <a:extLst>
              <a:ext uri="{FF2B5EF4-FFF2-40B4-BE49-F238E27FC236}">
                <a16:creationId xmlns:a16="http://schemas.microsoft.com/office/drawing/2014/main" id="{60A40853-C4E2-CA4D-8606-DC7F76D6E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160" y="3102800"/>
            <a:ext cx="8153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0500" indent="-1905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i="1" dirty="0"/>
              <a:t>2. </a:t>
            </a:r>
            <a:r>
              <a:rPr lang="it-IT" altLang="it-IT" b="1" i="1" dirty="0">
                <a:solidFill>
                  <a:srgbClr val="0000FF"/>
                </a:solidFill>
              </a:rPr>
              <a:t>Applico la definizione di logaritmo </a:t>
            </a:r>
            <a:r>
              <a:rPr lang="it-IT" altLang="it-IT" b="1" i="1" dirty="0"/>
              <a:t>per esplicitare l’argomento del logaritmo; ottengo:</a:t>
            </a:r>
          </a:p>
        </p:txBody>
      </p:sp>
      <p:sp>
        <p:nvSpPr>
          <p:cNvPr id="30731" name="Rectangle 19">
            <a:extLst>
              <a:ext uri="{FF2B5EF4-FFF2-40B4-BE49-F238E27FC236}">
                <a16:creationId xmlns:a16="http://schemas.microsoft.com/office/drawing/2014/main" id="{4444CA14-0958-9647-9D95-3E3539EC0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608" y="4645139"/>
            <a:ext cx="84850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i="1" dirty="0"/>
              <a:t>3</a:t>
            </a:r>
            <a:r>
              <a:rPr lang="it-IT" altLang="it-IT" b="1" i="1" dirty="0">
                <a:solidFill>
                  <a:srgbClr val="008000"/>
                </a:solidFill>
              </a:rPr>
              <a:t>. </a:t>
            </a:r>
            <a:r>
              <a:rPr lang="it-IT" altLang="it-IT" b="1" i="1" dirty="0">
                <a:solidFill>
                  <a:srgbClr val="0000FF"/>
                </a:solidFill>
              </a:rPr>
              <a:t>Divido i due membri per 10</a:t>
            </a:r>
            <a:r>
              <a:rPr lang="it-IT" altLang="it-IT" b="1" i="1" baseline="30000" dirty="0">
                <a:solidFill>
                  <a:srgbClr val="0000FF"/>
                </a:solidFill>
              </a:rPr>
              <a:t>12</a:t>
            </a:r>
            <a:r>
              <a:rPr lang="it-IT" altLang="it-IT" b="1" i="1" dirty="0">
                <a:solidFill>
                  <a:srgbClr val="0000FF"/>
                </a:solidFill>
              </a:rPr>
              <a:t> </a:t>
            </a:r>
            <a:r>
              <a:rPr lang="it-IT" altLang="it-IT" b="1" i="1" dirty="0"/>
              <a:t>per esplicitare </a:t>
            </a:r>
            <a:r>
              <a:rPr lang="it-IT" altLang="it-IT" b="1" i="1" dirty="0" err="1"/>
              <a:t>P</a:t>
            </a:r>
            <a:r>
              <a:rPr lang="it-IT" altLang="it-IT" b="1" i="1" dirty="0"/>
              <a:t>; ottengo:</a:t>
            </a:r>
            <a:endParaRPr lang="it-IT" altLang="it-IT" b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970D0AA-9332-C740-9283-C17E44FEC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721796"/>
            <a:ext cx="3403600" cy="8382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4B6FAA00-734D-A740-A846-87B94AF4C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096" y="2365993"/>
            <a:ext cx="2159000" cy="7239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42821FC-4061-D84E-8DDF-A792E93FD1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3862249"/>
            <a:ext cx="2236903" cy="70111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165147B4-202D-144A-AE43-8D56B4D404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5091755"/>
            <a:ext cx="3038390" cy="665949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89EE134D-E349-AD4B-B4FA-67A484DFE567}"/>
              </a:ext>
            </a:extLst>
          </p:cNvPr>
          <p:cNvSpPr/>
          <p:nvPr/>
        </p:nvSpPr>
        <p:spPr>
          <a:xfrm>
            <a:off x="359906" y="5701789"/>
            <a:ext cx="78845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2400" b="1" i="1" dirty="0">
                <a:solidFill>
                  <a:srgbClr val="0000FF"/>
                </a:solidFill>
              </a:rPr>
              <a:t>La soglia di udibilità</a:t>
            </a:r>
            <a:r>
              <a:rPr lang="it-IT" altLang="it-IT" sz="2400" b="1" dirty="0">
                <a:solidFill>
                  <a:srgbClr val="0000FF"/>
                </a:solidFill>
              </a:rPr>
              <a:t> corrisponde ad una potenza trasmessa di 10</a:t>
            </a:r>
            <a:r>
              <a:rPr lang="it-IT" altLang="it-IT" sz="2400" b="1" baseline="30000" dirty="0">
                <a:solidFill>
                  <a:srgbClr val="0000FF"/>
                </a:solidFill>
              </a:rPr>
              <a:t>-12 </a:t>
            </a:r>
            <a:r>
              <a:rPr lang="it-IT" altLang="it-IT" sz="2400" b="1" dirty="0" err="1">
                <a:solidFill>
                  <a:srgbClr val="0000FF"/>
                </a:solidFill>
              </a:rPr>
              <a:t>W</a:t>
            </a:r>
            <a:r>
              <a:rPr lang="it-IT" altLang="it-IT" sz="2400" b="1" dirty="0">
                <a:solidFill>
                  <a:srgbClr val="0000FF"/>
                </a:solidFill>
              </a:rPr>
              <a:t>/m</a:t>
            </a:r>
            <a:r>
              <a:rPr lang="it-IT" altLang="it-IT" sz="2400" b="1" baseline="30000" dirty="0">
                <a:solidFill>
                  <a:srgbClr val="0000FF"/>
                </a:solidFill>
              </a:rPr>
              <a:t>2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496272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>
            <a:extLst>
              <a:ext uri="{FF2B5EF4-FFF2-40B4-BE49-F238E27FC236}">
                <a16:creationId xmlns:a16="http://schemas.microsoft.com/office/drawing/2014/main" id="{0F1AB500-0FC2-EB4E-AB5F-02B28119C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2895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32771" name="Slide Number Placeholder 9">
            <a:extLst>
              <a:ext uri="{FF2B5EF4-FFF2-40B4-BE49-F238E27FC236}">
                <a16:creationId xmlns:a16="http://schemas.microsoft.com/office/drawing/2014/main" id="{DB267B44-CB7D-4C4C-AF5B-711A5D0D4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5674252-D718-B446-9EA7-A402C1818E40}" type="slidenum">
              <a:rPr lang="it-IT" altLang="it-IT" sz="1400"/>
              <a:pPr eaLnBrk="1" hangingPunct="1"/>
              <a:t>33</a:t>
            </a:fld>
            <a:endParaRPr lang="it-IT" altLang="it-IT" sz="1400"/>
          </a:p>
        </p:txBody>
      </p:sp>
      <p:sp>
        <p:nvSpPr>
          <p:cNvPr id="32772" name="Title 12">
            <a:extLst>
              <a:ext uri="{FF2B5EF4-FFF2-40B4-BE49-F238E27FC236}">
                <a16:creationId xmlns:a16="http://schemas.microsoft.com/office/drawing/2014/main" id="{F2DA8749-0DE1-5E42-8A05-589D7DDDF9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381000"/>
            <a:ext cx="8686800" cy="533400"/>
          </a:xfrm>
        </p:spPr>
        <p:txBody>
          <a:bodyPr/>
          <a:lstStyle/>
          <a:p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Osservazioni sulla scala in decibel (</a:t>
            </a:r>
            <a:r>
              <a:rPr lang="it-IT" altLang="it-IT" sz="3200" b="1" dirty="0" err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db</a:t>
            </a:r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7FDE2EB-71D5-B243-9E51-0F8F1A775917}"/>
              </a:ext>
            </a:extLst>
          </p:cNvPr>
          <p:cNvGraphicFramePr>
            <a:graphicFrameLocks noGrp="1"/>
          </p:cNvGraphicFramePr>
          <p:nvPr/>
        </p:nvGraphicFramePr>
        <p:xfrm>
          <a:off x="1066800" y="1143000"/>
          <a:ext cx="5562600" cy="2184400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val="1276517624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25844829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Intensità della sensazione in db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Potenza trasmessa dall’onda sonora in W/m</a:t>
                      </a:r>
                      <a:r>
                        <a:rPr kumimoji="0" lang="it-IT" altLang="it-IT" sz="18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  <a:br>
                        <a:rPr kumimoji="0" lang="it-IT" altLang="it-IT" sz="18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</a:b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P</a:t>
                      </a:r>
                      <a:endParaRPr kumimoji="0" lang="it-IT" altLang="it-IT" sz="1800" b="1" i="0" u="none" strike="noStrike" cap="none" normalizeH="0" baseline="3000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908107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10</a:t>
                      </a:r>
                      <a:r>
                        <a:rPr kumimoji="0" lang="it-IT" altLang="it-IT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-12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509139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10</a:t>
                      </a:r>
                      <a:r>
                        <a:rPr kumimoji="0" lang="it-IT" altLang="it-IT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6</a:t>
                      </a: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10</a:t>
                      </a:r>
                      <a:r>
                        <a:rPr kumimoji="0" lang="it-IT" altLang="it-IT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-12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3214483"/>
                  </a:ext>
                </a:extLst>
              </a:tr>
            </a:tbl>
          </a:graphicData>
        </a:graphic>
      </p:graphicFrame>
      <p:sp>
        <p:nvSpPr>
          <p:cNvPr id="10" name="Circular Arrow 9">
            <a:extLst>
              <a:ext uri="{FF2B5EF4-FFF2-40B4-BE49-F238E27FC236}">
                <a16:creationId xmlns:a16="http://schemas.microsoft.com/office/drawing/2014/main" id="{687239BE-7813-B548-BAD4-56512B2EC6E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09600" y="1981200"/>
            <a:ext cx="609600" cy="914400"/>
          </a:xfrm>
          <a:custGeom>
            <a:avLst/>
            <a:gdLst>
              <a:gd name="T0" fmla="*/ 404114 w 609600"/>
              <a:gd name="T1" fmla="*/ 815598 h 914400"/>
              <a:gd name="T2" fmla="*/ 438526 w 609600"/>
              <a:gd name="T3" fmla="*/ 44925 h 914400"/>
              <a:gd name="T4" fmla="*/ 483952 w 609600"/>
              <a:gd name="T5" fmla="*/ 194138 h 914400"/>
              <a:gd name="T6" fmla="*/ 366660 w 609600"/>
              <a:gd name="T7" fmla="*/ 150453 h 914400"/>
              <a:gd name="T8" fmla="*/ 4 60000 65536"/>
              <a:gd name="T9" fmla="*/ 3 60000 65536"/>
              <a:gd name="T10" fmla="*/ 0 60000 65536"/>
              <a:gd name="T11" fmla="*/ 1 60000 65536"/>
              <a:gd name="T12" fmla="*/ 98537 w 609600"/>
              <a:gd name="T13" fmla="*/ 143174 h 914400"/>
              <a:gd name="T14" fmla="*/ 511063 w 609600"/>
              <a:gd name="T15" fmla="*/ 771226 h 914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9600" h="914400">
                <a:moveTo>
                  <a:pt x="418185" y="866377"/>
                </a:moveTo>
                <a:lnTo>
                  <a:pt x="418185" y="866377"/>
                </a:lnTo>
                <a:cubicBezTo>
                  <a:pt x="382300" y="889425"/>
                  <a:pt x="343747" y="901300"/>
                  <a:pt x="304800" y="901300"/>
                </a:cubicBezTo>
                <a:cubicBezTo>
                  <a:pt x="143698" y="901300"/>
                  <a:pt x="13100" y="702469"/>
                  <a:pt x="13100" y="457200"/>
                </a:cubicBezTo>
                <a:cubicBezTo>
                  <a:pt x="13100" y="211930"/>
                  <a:pt x="143698" y="13100"/>
                  <a:pt x="304800" y="13100"/>
                </a:cubicBezTo>
                <a:cubicBezTo>
                  <a:pt x="348343" y="13100"/>
                  <a:pt x="391334" y="27941"/>
                  <a:pt x="430619" y="56535"/>
                </a:cubicBezTo>
                <a:lnTo>
                  <a:pt x="438526" y="44925"/>
                </a:lnTo>
                <a:lnTo>
                  <a:pt x="483952" y="194138"/>
                </a:lnTo>
                <a:lnTo>
                  <a:pt x="366660" y="150453"/>
                </a:lnTo>
                <a:lnTo>
                  <a:pt x="374747" y="138578"/>
                </a:lnTo>
                <a:lnTo>
                  <a:pt x="374746" y="138578"/>
                </a:lnTo>
                <a:cubicBezTo>
                  <a:pt x="352477" y="122718"/>
                  <a:pt x="328746" y="114575"/>
                  <a:pt x="304800" y="114575"/>
                </a:cubicBezTo>
                <a:cubicBezTo>
                  <a:pt x="199741" y="114575"/>
                  <a:pt x="114574" y="267973"/>
                  <a:pt x="114574" y="457201"/>
                </a:cubicBezTo>
                <a:cubicBezTo>
                  <a:pt x="114574" y="646428"/>
                  <a:pt x="199741" y="799827"/>
                  <a:pt x="304800" y="799827"/>
                </a:cubicBezTo>
                <a:cubicBezTo>
                  <a:pt x="334285" y="799827"/>
                  <a:pt x="363367" y="787481"/>
                  <a:pt x="389750" y="763764"/>
                </a:cubicBezTo>
                <a:close/>
              </a:path>
            </a:pathLst>
          </a:custGeom>
          <a:solidFill>
            <a:srgbClr val="3366FF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it-IT" altLang="it-IT"/>
          </a:p>
        </p:txBody>
      </p:sp>
      <p:sp>
        <p:nvSpPr>
          <p:cNvPr id="32788" name="TextBox 10">
            <a:extLst>
              <a:ext uri="{FF2B5EF4-FFF2-40B4-BE49-F238E27FC236}">
                <a16:creationId xmlns:a16="http://schemas.microsoft.com/office/drawing/2014/main" id="{C4E3E9D3-CAB5-304D-B8E7-97A66BC8F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33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solidFill>
                  <a:srgbClr val="0000FF"/>
                </a:solidFill>
              </a:rPr>
              <a:t>+60</a:t>
            </a:r>
          </a:p>
        </p:txBody>
      </p:sp>
      <p:sp>
        <p:nvSpPr>
          <p:cNvPr id="15" name="Circular Arrow 14">
            <a:extLst>
              <a:ext uri="{FF2B5EF4-FFF2-40B4-BE49-F238E27FC236}">
                <a16:creationId xmlns:a16="http://schemas.microsoft.com/office/drawing/2014/main" id="{0429C8C8-C3F6-0F4C-B8F6-B1A443971497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6553200" y="1981200"/>
            <a:ext cx="533400" cy="914400"/>
          </a:xfrm>
          <a:custGeom>
            <a:avLst/>
            <a:gdLst>
              <a:gd name="T0" fmla="*/ 361880 w 533400"/>
              <a:gd name="T1" fmla="*/ 800679 h 914400"/>
              <a:gd name="T2" fmla="*/ 398050 w 533400"/>
              <a:gd name="T3" fmla="*/ 57188 h 914400"/>
              <a:gd name="T4" fmla="*/ 426559 w 533400"/>
              <a:gd name="T5" fmla="*/ 222467 h 914400"/>
              <a:gd name="T6" fmla="*/ 322989 w 533400"/>
              <a:gd name="T7" fmla="*/ 167406 h 914400"/>
              <a:gd name="T8" fmla="*/ 4 60000 65536"/>
              <a:gd name="T9" fmla="*/ 3 60000 65536"/>
              <a:gd name="T10" fmla="*/ 0 60000 65536"/>
              <a:gd name="T11" fmla="*/ 1 60000 65536"/>
              <a:gd name="T12" fmla="*/ 93869 w 533400"/>
              <a:gd name="T13" fmla="*/ 149665 h 914400"/>
              <a:gd name="T14" fmla="*/ 439531 w 533400"/>
              <a:gd name="T15" fmla="*/ 764735 h 914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33400" h="914400">
                <a:moveTo>
                  <a:pt x="374793" y="847278"/>
                </a:moveTo>
                <a:lnTo>
                  <a:pt x="374792" y="847277"/>
                </a:lnTo>
                <a:cubicBezTo>
                  <a:pt x="341171" y="876777"/>
                  <a:pt x="304186" y="892120"/>
                  <a:pt x="266700" y="892120"/>
                </a:cubicBezTo>
                <a:cubicBezTo>
                  <a:pt x="131710" y="892120"/>
                  <a:pt x="22280" y="697399"/>
                  <a:pt x="22280" y="457200"/>
                </a:cubicBezTo>
                <a:cubicBezTo>
                  <a:pt x="22280" y="217000"/>
                  <a:pt x="131710" y="22280"/>
                  <a:pt x="266700" y="22280"/>
                </a:cubicBezTo>
                <a:cubicBezTo>
                  <a:pt x="308040" y="22280"/>
                  <a:pt x="348705" y="40938"/>
                  <a:pt x="384891" y="76509"/>
                </a:cubicBezTo>
                <a:lnTo>
                  <a:pt x="398050" y="57188"/>
                </a:lnTo>
                <a:lnTo>
                  <a:pt x="426559" y="222467"/>
                </a:lnTo>
                <a:lnTo>
                  <a:pt x="322989" y="167406"/>
                </a:lnTo>
                <a:lnTo>
                  <a:pt x="336396" y="147719"/>
                </a:lnTo>
                <a:lnTo>
                  <a:pt x="336396" y="147718"/>
                </a:lnTo>
                <a:cubicBezTo>
                  <a:pt x="314760" y="123618"/>
                  <a:pt x="290897" y="111070"/>
                  <a:pt x="266700" y="111070"/>
                </a:cubicBezTo>
                <a:cubicBezTo>
                  <a:pt x="180747" y="111070"/>
                  <a:pt x="111070" y="266037"/>
                  <a:pt x="111070" y="457200"/>
                </a:cubicBezTo>
                <a:cubicBezTo>
                  <a:pt x="111070" y="648362"/>
                  <a:pt x="180747" y="803330"/>
                  <a:pt x="266700" y="803330"/>
                </a:cubicBezTo>
                <a:cubicBezTo>
                  <a:pt x="295535" y="803330"/>
                  <a:pt x="323804" y="785512"/>
                  <a:pt x="348353" y="751864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it-IT" altLang="it-IT"/>
          </a:p>
        </p:txBody>
      </p:sp>
      <p:sp>
        <p:nvSpPr>
          <p:cNvPr id="32790" name="TextBox 15">
            <a:extLst>
              <a:ext uri="{FF2B5EF4-FFF2-40B4-BE49-F238E27FC236}">
                <a16:creationId xmlns:a16="http://schemas.microsoft.com/office/drawing/2014/main" id="{C9478344-9390-3C47-B979-E4600075B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22098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solidFill>
                  <a:srgbClr val="FF0000"/>
                </a:solidFill>
              </a:rPr>
              <a:t>×1000 000</a:t>
            </a:r>
          </a:p>
        </p:txBody>
      </p:sp>
      <p:pic>
        <p:nvPicPr>
          <p:cNvPr id="32791" name="Picture 16" descr="323-scala-rumore.jpg">
            <a:extLst>
              <a:ext uri="{FF2B5EF4-FFF2-40B4-BE49-F238E27FC236}">
                <a16:creationId xmlns:a16="http://schemas.microsoft.com/office/drawing/2014/main" id="{710F3932-44CC-D346-8470-179E84478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27901"/>
            <a:ext cx="6867525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087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Footer Placeholder 4">
            <a:extLst>
              <a:ext uri="{FF2B5EF4-FFF2-40B4-BE49-F238E27FC236}">
                <a16:creationId xmlns:a16="http://schemas.microsoft.com/office/drawing/2014/main" id="{A48D8F37-B94C-1841-8516-B080C55AF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38175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19460" name="Slide Number Placeholder 4">
            <a:extLst>
              <a:ext uri="{FF2B5EF4-FFF2-40B4-BE49-F238E27FC236}">
                <a16:creationId xmlns:a16="http://schemas.microsoft.com/office/drawing/2014/main" id="{F9FA49B3-99E6-994B-96AE-FFF7A1765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F998230-1C6F-C542-A0FF-87F7FEA673EC}" type="slidenum">
              <a:rPr lang="it-IT" altLang="it-IT" sz="1400" smtClean="0"/>
              <a:pPr eaLnBrk="1" hangingPunct="1"/>
              <a:t>4</a:t>
            </a:fld>
            <a:endParaRPr lang="it-IT" altLang="it-IT" sz="1400"/>
          </a:p>
        </p:txBody>
      </p:sp>
      <p:sp>
        <p:nvSpPr>
          <p:cNvPr id="19461" name="Title 6">
            <a:extLst>
              <a:ext uri="{FF2B5EF4-FFF2-40B4-BE49-F238E27FC236}">
                <a16:creationId xmlns:a16="http://schemas.microsoft.com/office/drawing/2014/main" id="{420EF53F-F62E-424D-A1EF-BECB76408A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9521" y="139175"/>
            <a:ext cx="7772400" cy="838200"/>
          </a:xfrm>
        </p:spPr>
        <p:txBody>
          <a:bodyPr/>
          <a:lstStyle/>
          <a:p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Perché le proprietà dei logaritmi?</a:t>
            </a:r>
            <a:endParaRPr lang="it-IT" altLang="it-IT" sz="3200" dirty="0">
              <a:ea typeface="ＭＳ Ｐゴシック" panose="020B0600070205080204" pitchFamily="34" charset="-128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259FC2A-5A1E-F34A-A6E0-D7730E33DE8E}"/>
              </a:ext>
            </a:extLst>
          </p:cNvPr>
          <p:cNvSpPr/>
          <p:nvPr/>
        </p:nvSpPr>
        <p:spPr>
          <a:xfrm>
            <a:off x="482495" y="2116458"/>
            <a:ext cx="80065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2400" b="1" i="1" dirty="0">
                <a:solidFill>
                  <a:srgbClr val="0000FF"/>
                </a:solidFill>
                <a:cs typeface="Arial" panose="020B0604020202020204" pitchFamily="34" charset="0"/>
              </a:rPr>
              <a:t>Per risolvere problemi sul decadimento radioattivo abbiamo trovato la seguente formula 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F9AE6F9-D582-FD4A-9976-2F4A1044158E}"/>
              </a:ext>
            </a:extLst>
          </p:cNvPr>
          <p:cNvSpPr/>
          <p:nvPr/>
        </p:nvSpPr>
        <p:spPr>
          <a:xfrm>
            <a:off x="729521" y="1294496"/>
            <a:ext cx="75888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it-IT" altLang="it-IT" sz="2800" b="1" dirty="0">
                <a:cs typeface="Arial" panose="020B0604020202020204" pitchFamily="34" charset="0"/>
              </a:rPr>
              <a:t>Ecco un altro esempio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727C2BDA-BA09-4A4C-9E9B-AFBC4C685296}"/>
              </a:ext>
            </a:extLst>
          </p:cNvPr>
          <p:cNvSpPr/>
          <p:nvPr/>
        </p:nvSpPr>
        <p:spPr>
          <a:xfrm>
            <a:off x="258420" y="4577126"/>
            <a:ext cx="8531062" cy="461665"/>
          </a:xfrm>
          <a:prstGeom prst="rect">
            <a:avLst/>
          </a:prstGeom>
          <a:solidFill>
            <a:srgbClr val="F1FFD0"/>
          </a:solidFill>
        </p:spPr>
        <p:txBody>
          <a:bodyPr wrap="square">
            <a:spAutoFit/>
          </a:bodyPr>
          <a:lstStyle/>
          <a:p>
            <a:r>
              <a:rPr lang="it-IT" altLang="it-IT" sz="2400" b="1" dirty="0">
                <a:solidFill>
                  <a:srgbClr val="0000FF"/>
                </a:solidFill>
                <a:cs typeface="Arial" panose="020B0604020202020204" pitchFamily="34" charset="0"/>
              </a:rPr>
              <a:t>Come si calcola il logaritmo con una base diversa da 10?</a:t>
            </a:r>
            <a:endParaRPr lang="it-IT" sz="2400" b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0EC8F5F-919E-034E-9597-DCC1CCFC1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3171548"/>
            <a:ext cx="2413680" cy="104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536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63257C00-C9E0-ED42-A487-E27408B0E63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381000"/>
            <a:ext cx="7543800" cy="762000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Regole “di lettura”</a:t>
            </a:r>
          </a:p>
        </p:txBody>
      </p:sp>
      <p:sp>
        <p:nvSpPr>
          <p:cNvPr id="20483" name="Footer Placeholder 4">
            <a:extLst>
              <a:ext uri="{FF2B5EF4-FFF2-40B4-BE49-F238E27FC236}">
                <a16:creationId xmlns:a16="http://schemas.microsoft.com/office/drawing/2014/main" id="{0F42E9CC-F98F-F34C-91EE-6D74D09A7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CDD81AC7-F07A-7D42-A9B4-5FAE4D91F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1B7E68D-0A79-1640-BE18-97146B905739}" type="slidenum">
              <a:rPr lang="it-IT" altLang="it-IT" sz="1400"/>
              <a:pPr eaLnBrk="1" hangingPunct="1"/>
              <a:t>5</a:t>
            </a:fld>
            <a:endParaRPr lang="it-IT" altLang="it-IT" sz="1400"/>
          </a:p>
        </p:txBody>
      </p:sp>
      <p:sp>
        <p:nvSpPr>
          <p:cNvPr id="20485" name="TextBox 8">
            <a:extLst>
              <a:ext uri="{FF2B5EF4-FFF2-40B4-BE49-F238E27FC236}">
                <a16:creationId xmlns:a16="http://schemas.microsoft.com/office/drawing/2014/main" id="{C20B5B4C-AC7D-6540-8124-4910CBAD2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828800"/>
            <a:ext cx="617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solidFill>
                  <a:srgbClr val="0000FF"/>
                </a:solidFill>
              </a:rPr>
              <a:t>A. Logaritmi e priorità delle operazioni</a:t>
            </a:r>
          </a:p>
        </p:txBody>
      </p:sp>
      <p:sp>
        <p:nvSpPr>
          <p:cNvPr id="20486" name="TextBox 6">
            <a:extLst>
              <a:ext uri="{FF2B5EF4-FFF2-40B4-BE49-F238E27FC236}">
                <a16:creationId xmlns:a16="http://schemas.microsoft.com/office/drawing/2014/main" id="{261DC356-BAE6-E042-8C38-9A46D3FD6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286000"/>
            <a:ext cx="7490792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i="1" dirty="0">
                <a:latin typeface="Times New Roman" panose="02020603050405020304" pitchFamily="18" charset="0"/>
              </a:rPr>
              <a:t>In un’espressione dove compaiono potenze (e radici), logaritmi, addizioni (e sottrazioni), moltiplicazioni (e divisioni) i calcoli si eseguono in questo ordine stabilito</a:t>
            </a:r>
            <a:r>
              <a:rPr lang="it-IT" altLang="it-IT" b="1" dirty="0">
                <a:latin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it-IT" altLang="it-IT" b="1" dirty="0">
                <a:latin typeface="Times New Roman" panose="02020603050405020304" pitchFamily="18" charset="0"/>
              </a:rPr>
              <a:t>1. potenze, radici e logaritmi;</a:t>
            </a:r>
          </a:p>
          <a:p>
            <a:pPr eaLnBrk="1" hangingPunct="1"/>
            <a:r>
              <a:rPr lang="it-IT" altLang="it-IT" b="1" dirty="0">
                <a:latin typeface="Times New Roman" panose="02020603050405020304" pitchFamily="18" charset="0"/>
              </a:rPr>
              <a:t>2. moltiplicazioni e divisioni;</a:t>
            </a:r>
          </a:p>
          <a:p>
            <a:pPr eaLnBrk="1" hangingPunct="1"/>
            <a:r>
              <a:rPr lang="it-IT" altLang="it-IT" b="1" dirty="0">
                <a:latin typeface="Times New Roman" panose="02020603050405020304" pitchFamily="18" charset="0"/>
              </a:rPr>
              <a:t>3. addizioni e sottrazioni.</a:t>
            </a:r>
          </a:p>
          <a:p>
            <a:pPr eaLnBrk="1" hangingPunct="1"/>
            <a:endParaRPr lang="it-IT" altLang="it-IT" sz="1800" dirty="0">
              <a:latin typeface="Times New Roman" panose="02020603050405020304" pitchFamily="18" charset="0"/>
            </a:endParaRPr>
          </a:p>
        </p:txBody>
      </p:sp>
      <p:sp>
        <p:nvSpPr>
          <p:cNvPr id="20487" name="Rectangle 8">
            <a:extLst>
              <a:ext uri="{FF2B5EF4-FFF2-40B4-BE49-F238E27FC236}">
                <a16:creationId xmlns:a16="http://schemas.microsoft.com/office/drawing/2014/main" id="{E9C2E7BC-873D-344F-97B9-48D07F3D2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871323"/>
            <a:ext cx="80920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3400" indent="-5334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404813" indent="-392113" eaLnBrk="1" hangingPunct="1"/>
            <a:r>
              <a:rPr lang="it-IT" altLang="it-IT" b="1" dirty="0">
                <a:solidFill>
                  <a:srgbClr val="FF0000"/>
                </a:solidFill>
                <a:cs typeface="Arial" panose="020B0604020202020204" pitchFamily="34" charset="0"/>
              </a:rPr>
              <a:t>B. Si usano le parentesi per cambiare l’ordine stabilito  </a:t>
            </a:r>
          </a:p>
        </p:txBody>
      </p:sp>
    </p:spTree>
    <p:extLst>
      <p:ext uri="{BB962C8B-B14F-4D97-AF65-F5344CB8AC3E}">
        <p14:creationId xmlns:p14="http://schemas.microsoft.com/office/powerpoint/2010/main" val="523438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4" name="Rectangle 2">
            <a:extLst>
              <a:ext uri="{FF2B5EF4-FFF2-40B4-BE49-F238E27FC236}">
                <a16:creationId xmlns:a16="http://schemas.microsoft.com/office/drawing/2014/main" id="{BA35C82A-B5CB-BC4D-A3A6-E9CF9872E54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27584" y="836712"/>
            <a:ext cx="7543800" cy="533400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Esempi di regole “di lettura”</a:t>
            </a:r>
          </a:p>
        </p:txBody>
      </p:sp>
      <p:sp>
        <p:nvSpPr>
          <p:cNvPr id="21515" name="Footer Placeholder 4">
            <a:extLst>
              <a:ext uri="{FF2B5EF4-FFF2-40B4-BE49-F238E27FC236}">
                <a16:creationId xmlns:a16="http://schemas.microsoft.com/office/drawing/2014/main" id="{95881D18-822C-624C-A21F-5E5FC8D65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34150"/>
            <a:ext cx="2895600" cy="323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21516" name="Slide Number Placeholder 3">
            <a:extLst>
              <a:ext uri="{FF2B5EF4-FFF2-40B4-BE49-F238E27FC236}">
                <a16:creationId xmlns:a16="http://schemas.microsoft.com/office/drawing/2014/main" id="{E809ACC2-B33A-164A-AFC8-2C1FFB4A1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A361A5E-1A70-2742-9411-6EDC7328E4AB}" type="slidenum">
              <a:rPr lang="it-IT" altLang="it-IT" sz="1400"/>
              <a:pPr eaLnBrk="1" hangingPunct="1"/>
              <a:t>6</a:t>
            </a:fld>
            <a:endParaRPr lang="it-IT" altLang="it-IT" sz="140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AFE91AF-5919-AF4C-8C26-231D7AE82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99360"/>
            <a:ext cx="3860800" cy="11684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08E8A9D-5B8E-AF41-BB7C-1001A98F5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100" y="1999360"/>
            <a:ext cx="3822700" cy="11303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AEA3276-D737-974A-A197-30B566A498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3813427"/>
            <a:ext cx="3784600" cy="124460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1FC4D31A-8EE5-9B4F-8418-F5350421EE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4099" y="3813426"/>
            <a:ext cx="3887017" cy="105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16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5" name="Footer Placeholder 4">
            <a:extLst>
              <a:ext uri="{FF2B5EF4-FFF2-40B4-BE49-F238E27FC236}">
                <a16:creationId xmlns:a16="http://schemas.microsoft.com/office/drawing/2014/main" id="{95881D18-822C-624C-A21F-5E5FC8D65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34150"/>
            <a:ext cx="2895600" cy="323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21516" name="Slide Number Placeholder 3">
            <a:extLst>
              <a:ext uri="{FF2B5EF4-FFF2-40B4-BE49-F238E27FC236}">
                <a16:creationId xmlns:a16="http://schemas.microsoft.com/office/drawing/2014/main" id="{E809ACC2-B33A-164A-AFC8-2C1FFB4A1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A361A5E-1A70-2742-9411-6EDC7328E4AB}" type="slidenum">
              <a:rPr lang="it-IT" altLang="it-IT" sz="1400"/>
              <a:pPr eaLnBrk="1" hangingPunct="1"/>
              <a:t>7</a:t>
            </a:fld>
            <a:endParaRPr lang="it-IT" altLang="it-IT" sz="140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31B11BAA-DE34-A64E-9727-457015DA40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05" y="407147"/>
            <a:ext cx="8859191" cy="872702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FF0000"/>
                </a:solidFill>
              </a:rPr>
              <a:t>Scritture che richiedono attenzione</a:t>
            </a:r>
            <a:endParaRPr lang="it-IT" sz="4000" dirty="0">
              <a:solidFill>
                <a:srgbClr val="FF0000"/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2AFE53E-8D92-5149-9B37-2E6A3C993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637169"/>
            <a:ext cx="3891582" cy="81693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1FCA5D9B-60E0-EF48-95F8-3A1391D0E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493" y="4115879"/>
            <a:ext cx="3530600" cy="90170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823E9CA3-2FE5-EC45-AECA-20B0DE3E3E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327" y="5227177"/>
            <a:ext cx="3467100" cy="1041400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0FFD62F9-4898-5844-869A-885123522C1B}"/>
              </a:ext>
            </a:extLst>
          </p:cNvPr>
          <p:cNvSpPr/>
          <p:nvPr/>
        </p:nvSpPr>
        <p:spPr>
          <a:xfrm>
            <a:off x="4716016" y="1637169"/>
            <a:ext cx="1587326" cy="8169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2F3A5955-33E0-C74F-A49A-22A4D53F09C4}"/>
              </a:ext>
            </a:extLst>
          </p:cNvPr>
          <p:cNvCxnSpPr>
            <a:cxnSpLocks/>
          </p:cNvCxnSpPr>
          <p:nvPr/>
        </p:nvCxnSpPr>
        <p:spPr>
          <a:xfrm flipH="1" flipV="1">
            <a:off x="6303344" y="2042447"/>
            <a:ext cx="979817" cy="587377"/>
          </a:xfrm>
          <a:prstGeom prst="line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2177489-58EB-9447-9659-8949E1994902}"/>
              </a:ext>
            </a:extLst>
          </p:cNvPr>
          <p:cNvSpPr txBox="1"/>
          <p:nvPr/>
        </p:nvSpPr>
        <p:spPr>
          <a:xfrm>
            <a:off x="7283163" y="2454103"/>
            <a:ext cx="1650208" cy="707886"/>
          </a:xfrm>
          <a:prstGeom prst="rect">
            <a:avLst/>
          </a:prstGeom>
          <a:solidFill>
            <a:srgbClr val="F1FFD9"/>
          </a:solidFill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b="1" dirty="0"/>
              <a:t>Presenti in molti testi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C43A6800-E4AE-1846-8738-22398579F5AC}"/>
              </a:ext>
            </a:extLst>
          </p:cNvPr>
          <p:cNvSpPr txBox="1"/>
          <p:nvPr/>
        </p:nvSpPr>
        <p:spPr>
          <a:xfrm>
            <a:off x="7316089" y="4171854"/>
            <a:ext cx="1650208" cy="707886"/>
          </a:xfrm>
          <a:prstGeom prst="rect">
            <a:avLst/>
          </a:prstGeom>
          <a:solidFill>
            <a:srgbClr val="F1FFD9"/>
          </a:solidFill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b="1" dirty="0"/>
              <a:t>Presente in molti testi</a:t>
            </a:r>
          </a:p>
        </p:txBody>
      </p:sp>
      <p:cxnSp>
        <p:nvCxnSpPr>
          <p:cNvPr id="31" name="Connettore 1 30">
            <a:extLst>
              <a:ext uri="{FF2B5EF4-FFF2-40B4-BE49-F238E27FC236}">
                <a16:creationId xmlns:a16="http://schemas.microsoft.com/office/drawing/2014/main" id="{2BE85577-2E1A-0F4F-9A1E-1AB1FBD46DEE}"/>
              </a:ext>
            </a:extLst>
          </p:cNvPr>
          <p:cNvCxnSpPr>
            <a:cxnSpLocks/>
            <a:stCxn id="30" idx="1"/>
            <a:endCxn id="32" idx="3"/>
          </p:cNvCxnSpPr>
          <p:nvPr/>
        </p:nvCxnSpPr>
        <p:spPr>
          <a:xfrm flipH="1">
            <a:off x="3816093" y="4525797"/>
            <a:ext cx="3499996" cy="54524"/>
          </a:xfrm>
          <a:prstGeom prst="line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ttangolo 31">
            <a:extLst>
              <a:ext uri="{FF2B5EF4-FFF2-40B4-BE49-F238E27FC236}">
                <a16:creationId xmlns:a16="http://schemas.microsoft.com/office/drawing/2014/main" id="{5439DEAE-6260-6449-BD6B-74D3111EB9D7}"/>
              </a:ext>
            </a:extLst>
          </p:cNvPr>
          <p:cNvSpPr/>
          <p:nvPr/>
        </p:nvSpPr>
        <p:spPr>
          <a:xfrm>
            <a:off x="2454102" y="4171854"/>
            <a:ext cx="1361991" cy="8169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40" name="Immagine 39">
            <a:extLst>
              <a:ext uri="{FF2B5EF4-FFF2-40B4-BE49-F238E27FC236}">
                <a16:creationId xmlns:a16="http://schemas.microsoft.com/office/drawing/2014/main" id="{B1E1108F-026F-2946-BB3B-81D50E6A23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5" y="2719677"/>
            <a:ext cx="6280422" cy="1067672"/>
          </a:xfrm>
          <a:prstGeom prst="rect">
            <a:avLst/>
          </a:prstGeom>
        </p:spPr>
      </p:pic>
      <p:sp>
        <p:nvSpPr>
          <p:cNvPr id="43" name="Rettangolo 42">
            <a:extLst>
              <a:ext uri="{FF2B5EF4-FFF2-40B4-BE49-F238E27FC236}">
                <a16:creationId xmlns:a16="http://schemas.microsoft.com/office/drawing/2014/main" id="{D089515B-4B23-AB48-AD65-ACDF384E21EA}"/>
              </a:ext>
            </a:extLst>
          </p:cNvPr>
          <p:cNvSpPr/>
          <p:nvPr/>
        </p:nvSpPr>
        <p:spPr>
          <a:xfrm>
            <a:off x="5004048" y="2719677"/>
            <a:ext cx="1383879" cy="10676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44" name="Connettore 1 43">
            <a:extLst>
              <a:ext uri="{FF2B5EF4-FFF2-40B4-BE49-F238E27FC236}">
                <a16:creationId xmlns:a16="http://schemas.microsoft.com/office/drawing/2014/main" id="{F3FA19D3-A3DA-EC47-8A22-B5D63B21C494}"/>
              </a:ext>
            </a:extLst>
          </p:cNvPr>
          <p:cNvCxnSpPr>
            <a:cxnSpLocks/>
          </p:cNvCxnSpPr>
          <p:nvPr/>
        </p:nvCxnSpPr>
        <p:spPr>
          <a:xfrm flipH="1">
            <a:off x="6387927" y="2983767"/>
            <a:ext cx="895234" cy="532165"/>
          </a:xfrm>
          <a:prstGeom prst="line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715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3A1AF07C-E0C5-BA48-8E66-F13FF4D7997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1988840"/>
            <a:ext cx="6212160" cy="1152128"/>
          </a:xfrm>
          <a:solidFill>
            <a:schemeClr val="bg1"/>
          </a:solidFill>
        </p:spPr>
        <p:txBody>
          <a:bodyPr/>
          <a:lstStyle/>
          <a:p>
            <a:pPr marL="2244725" indent="-2244725" algn="l" eaLnBrk="1" hangingPunct="1"/>
            <a:r>
              <a:rPr lang="it-IT" altLang="it-IT" b="1" dirty="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Proprietà dei logaritmi</a:t>
            </a:r>
          </a:p>
        </p:txBody>
      </p:sp>
      <p:sp>
        <p:nvSpPr>
          <p:cNvPr id="22531" name="Footer Placeholder 4">
            <a:extLst>
              <a:ext uri="{FF2B5EF4-FFF2-40B4-BE49-F238E27FC236}">
                <a16:creationId xmlns:a16="http://schemas.microsoft.com/office/drawing/2014/main" id="{C356DDBB-2B1D-5847-B997-F3844BE67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22534" name="Slide Number Placeholder 5">
            <a:extLst>
              <a:ext uri="{FF2B5EF4-FFF2-40B4-BE49-F238E27FC236}">
                <a16:creationId xmlns:a16="http://schemas.microsoft.com/office/drawing/2014/main" id="{87EC5E20-3F6E-5345-993C-FDAF75B48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3C23500-3FF1-3649-9586-E744A3ED8183}" type="slidenum">
              <a:rPr lang="it-IT" altLang="it-IT" sz="1400"/>
              <a:pPr eaLnBrk="1" hangingPunct="1"/>
              <a:t>8</a:t>
            </a:fld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1751589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3A1AF07C-E0C5-BA48-8E66-F13FF4D7997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90050" y="980728"/>
            <a:ext cx="7148540" cy="914400"/>
          </a:xfrm>
        </p:spPr>
        <p:txBody>
          <a:bodyPr/>
          <a:lstStyle/>
          <a:p>
            <a:pPr marL="2244725" indent="-2244725" algn="l"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Attività. Scheda di lavoro</a:t>
            </a:r>
          </a:p>
        </p:txBody>
      </p:sp>
      <p:sp>
        <p:nvSpPr>
          <p:cNvPr id="22531" name="Footer Placeholder 4">
            <a:extLst>
              <a:ext uri="{FF2B5EF4-FFF2-40B4-BE49-F238E27FC236}">
                <a16:creationId xmlns:a16="http://schemas.microsoft.com/office/drawing/2014/main" id="{C356DDBB-2B1D-5847-B997-F3844BE67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22532" name="TextBox 3">
            <a:extLst>
              <a:ext uri="{FF2B5EF4-FFF2-40B4-BE49-F238E27FC236}">
                <a16:creationId xmlns:a16="http://schemas.microsoft.com/office/drawing/2014/main" id="{434B0EE9-9F86-6344-B3A3-52EA4B71E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820" y="2337565"/>
            <a:ext cx="8001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58738" lvl="2" eaLnBrk="1" hangingPunct="1"/>
            <a:r>
              <a:rPr lang="it-IT" altLang="it-IT" sz="3600" b="1" dirty="0">
                <a:solidFill>
                  <a:srgbClr val="0000FF"/>
                </a:solidFill>
                <a:cs typeface="Arial" panose="020B0604020202020204" pitchFamily="34" charset="0"/>
              </a:rPr>
              <a:t>Completa la scheda di lavoro per scoprire le proprietà dei logaritmi</a:t>
            </a:r>
          </a:p>
        </p:txBody>
      </p:sp>
      <p:sp>
        <p:nvSpPr>
          <p:cNvPr id="22534" name="Slide Number Placeholder 5">
            <a:extLst>
              <a:ext uri="{FF2B5EF4-FFF2-40B4-BE49-F238E27FC236}">
                <a16:creationId xmlns:a16="http://schemas.microsoft.com/office/drawing/2014/main" id="{87EC5E20-3F6E-5345-993C-FDAF75B48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3C23500-3FF1-3649-9586-E744A3ED8183}" type="slidenum">
              <a:rPr lang="it-IT" altLang="it-IT" sz="1400"/>
              <a:pPr eaLnBrk="1" hangingPunct="1"/>
              <a:t>9</a:t>
            </a:fld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3630465998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9414</TotalTime>
  <Words>1427</Words>
  <Application>Microsoft Macintosh PowerPoint</Application>
  <PresentationFormat>Presentazione su schermo (4:3)</PresentationFormat>
  <Paragraphs>210</Paragraphs>
  <Slides>33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42" baseType="lpstr">
      <vt:lpstr>ＭＳ ゴシック</vt:lpstr>
      <vt:lpstr>ＭＳ Ｐゴシック</vt:lpstr>
      <vt:lpstr>Arial</vt:lpstr>
      <vt:lpstr>Arial Black</vt:lpstr>
      <vt:lpstr>Arial Narrow</vt:lpstr>
      <vt:lpstr>Calibri</vt:lpstr>
      <vt:lpstr>Times New Roman</vt:lpstr>
      <vt:lpstr>Struttura predefinita</vt:lpstr>
      <vt:lpstr>Equation</vt:lpstr>
      <vt:lpstr>Proprietà dei logaritmi</vt:lpstr>
      <vt:lpstr>Perché le proprietà dei logaritmi?</vt:lpstr>
      <vt:lpstr>Perché le proprietà dei logaritmi?</vt:lpstr>
      <vt:lpstr>Perché le proprietà dei logaritmi?</vt:lpstr>
      <vt:lpstr>Regole “di lettura”</vt:lpstr>
      <vt:lpstr>Esempi di regole “di lettura”</vt:lpstr>
      <vt:lpstr>Scritture che richiedono attenzione</vt:lpstr>
      <vt:lpstr>Proprietà dei logaritmi</vt:lpstr>
      <vt:lpstr>Attività. Scheda di lavoro</vt:lpstr>
      <vt:lpstr>Che cosa hai trovato</vt:lpstr>
      <vt:lpstr>Le proprietà dei logaritmi</vt:lpstr>
      <vt:lpstr>Importanza storica dei logaritmi</vt:lpstr>
      <vt:lpstr>Importanza storica dei logaritmi</vt:lpstr>
      <vt:lpstr>Un calcolo ‘storico’ con i logaritmi</vt:lpstr>
      <vt:lpstr>Un calcolo ‘storico’ con i logaritmi</vt:lpstr>
      <vt:lpstr>Come si trovavano i logaritmi fino al 1970?</vt:lpstr>
      <vt:lpstr>Le proprietà dei logaritmi e le tavole</vt:lpstr>
      <vt:lpstr>Oggi con la calcolatrice</vt:lpstr>
      <vt:lpstr>Calcoli con i logaritmi</vt:lpstr>
      <vt:lpstr>Difficoltà dei calcoli con i logaritmi</vt:lpstr>
      <vt:lpstr>Attenzione nei calcoli con i logaritmi</vt:lpstr>
      <vt:lpstr>Attenzione nei calcoli con i logaritmi</vt:lpstr>
      <vt:lpstr>Problemi da risolvere con i logaritmi</vt:lpstr>
      <vt:lpstr>Riprendiamo due problemi sul decadimento radioattivo</vt:lpstr>
      <vt:lpstr>Problema di previsione</vt:lpstr>
      <vt:lpstr>Problema di datazione</vt:lpstr>
      <vt:lpstr>Un problema sui suoni </vt:lpstr>
      <vt:lpstr>Problema descritto da una legge logaritmica</vt:lpstr>
      <vt:lpstr>Problema descritto da una legge logaritmica</vt:lpstr>
      <vt:lpstr>Procedimento per esplicitare P</vt:lpstr>
      <vt:lpstr>Problema descritto da una legge logaritmica</vt:lpstr>
      <vt:lpstr>Procedimento per esplicitare P</vt:lpstr>
      <vt:lpstr>Osservazioni sulla scala in decibel (db)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Grafici e funzioni al biennio superiore</dc:title>
  <dc:creator>Io</dc:creator>
  <cp:lastModifiedBy>Microsoft Office User</cp:lastModifiedBy>
  <cp:revision>512</cp:revision>
  <cp:lastPrinted>2012-04-24T09:03:52Z</cp:lastPrinted>
  <dcterms:created xsi:type="dcterms:W3CDTF">2012-05-18T16:53:25Z</dcterms:created>
  <dcterms:modified xsi:type="dcterms:W3CDTF">2020-09-23T15:11:03Z</dcterms:modified>
</cp:coreProperties>
</file>