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7" r:id="rId2"/>
    <p:sldId id="360" r:id="rId3"/>
    <p:sldId id="351" r:id="rId4"/>
    <p:sldId id="352" r:id="rId5"/>
    <p:sldId id="359" r:id="rId6"/>
    <p:sldId id="344" r:id="rId7"/>
    <p:sldId id="346" r:id="rId8"/>
    <p:sldId id="347" r:id="rId9"/>
    <p:sldId id="356" r:id="rId10"/>
    <p:sldId id="350" r:id="rId11"/>
    <p:sldId id="353" r:id="rId12"/>
    <p:sldId id="354" r:id="rId13"/>
    <p:sldId id="358" r:id="rId14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07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4A6267-5AD8-CB4C-A58E-561D1E3EE7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997A4-0617-CB4F-AA61-3771A9F25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AE1C68-6EDC-8248-BC3E-282370D95286}" type="datetime1">
              <a:rPr lang="it-IT" altLang="it-IT"/>
              <a:pPr/>
              <a:t>21/04/22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92726-B483-D146-9D60-3745BE675B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D9CAB-8DB5-4F4A-82CC-F20EDD34A5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9C9320-F077-E242-AE6B-789554CB83C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20DB3B-7241-7E41-82DB-20D06FBEA9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F26A5-2E43-6747-BD0C-6A52E6D10E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AE336E-BA5E-7A4C-8E8E-CA6186CC1890}" type="datetime1">
              <a:rPr lang="it-IT" altLang="it-IT"/>
              <a:pPr/>
              <a:t>21/04/22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034E35-FDE5-774A-A7F6-2308EA5C2A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975B568-CAFA-D34C-82CD-E7E566DD9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915B1-77D2-2347-82DA-80A44A5656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03D10-18F9-3B47-BD25-BE4738283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1DE064-971F-A440-B9DB-1120BA7CF5F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BF2FB-8BF7-A34D-B7B5-BF4E8DE6F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EF6A67-F12B-014F-A7A0-221E59CAA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BE1582-72FA-234E-8F8C-8BB41A4CA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D808A-3CF5-FA45-9EE8-9E82184EAF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918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3AF8E9-1F9E-7447-9768-4B4C2DE31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1B7455-EB67-FF44-B8C6-F6F7D0DD8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06F447-38AE-2C40-8FE9-96B1AF6A2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ECDDC-CF3E-384E-9B10-A240A99CB3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545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39B551-F73A-7F43-973C-5D0AE51BE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8F96DF-8F7A-184D-8355-830A7CDDD5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C530FE-654B-3C47-A278-5586C5D2E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A1BCF-0653-2D4C-A6CE-0F7FCF72E5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909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E7EE3E-628E-064B-B54E-2AB76565A4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85F3F2-8285-B740-B3BC-C5348C011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AA41C0-3959-3F40-B4BD-0AC0B71CD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FDA65-7EC2-9240-A172-5FEDA53DC1C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861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00D861-7FCC-804A-A858-4B77FDD68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2C775B-E3E0-AE43-9903-EF9D5AF2E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68DFD2E-AA4C-F246-AAA2-BD9A01353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6600D-460F-4741-9FDD-8B507E72B2B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402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F65A2E-7232-9F46-80C3-6FB6EA438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E2C709-BAC3-654E-988C-380B15BC8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793A678-520F-BF46-9EE4-8BC3E34F9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40323-DD87-6B41-A3BE-EBC3EB6AFB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113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B2D8C7-8431-6B47-B25A-7BFDB29A1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ADC2B8-5D09-4940-9FCA-23D52BBCB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BF3651-13F2-B944-89F3-0980D04E7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039CC-DDE3-5D42-8CC3-889EB97363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517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9CCB0A-D299-624C-932C-A7D25CDCD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33E470-6EB8-F046-AE4E-68638282C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967015-2A58-8240-B7C5-FEDB06010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A49C2-F53B-FA42-AEBB-857349860C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672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1B93F-6C45-1641-8EE9-9D9964CA2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B437FD-A10B-FD47-95D6-90E0BFA6C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7CB02-4DED-4D4E-8040-1ECB3BFF4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BFC59-7DD0-A54A-A04E-2FE1A9F407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410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A2428D-F4FF-0146-896B-EA054F33F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319A15-4ABD-D545-BC00-E3595767C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5CD7CB-D02B-CD47-928B-85DEC6212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0DEAF-EB29-E646-9787-556453410C7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691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798D91-2FF6-8647-9A8F-AA35F1049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D0B462-D18B-D941-9164-28988A0BC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0D3BD3-A906-8E49-BAAF-FEBFAD476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0B6A9-01A6-0348-A529-3AD87989CB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569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759E32-C44D-C345-8B1A-AF9559B9A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FCB2A4-B7C2-EC4B-9B43-B89E64705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F03787-BA76-5F4F-8243-4A1F75A15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98E1A-3FD5-F947-AF36-4F1E193922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164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018A65-0B67-5346-99FD-E1317BFA5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A0780-B539-DD48-B997-C800B563F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71D3C-6203-8D43-A743-35B76BC22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38178-5ECC-0146-A8F7-08F4DD44E9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532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40531-F764-2F4D-B0D7-83DEE75559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70D126-E273-A04E-9818-831E034C5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B60699-6CA4-F340-8217-BDFDE81DD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18EB5-C4CA-4146-BD75-598620F600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148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29E924-0D80-4E42-8BFB-DB524AA86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B547E8-3934-174B-9E3A-301848F55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22FEF1-D7E1-B848-B594-D515B88E9D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04C11A-B297-2345-81B7-E59A9A3CAF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171C74-2516-3249-B3AE-6D435F330D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F06FE6-1648-D346-9BDE-6DF80AD9B79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4A676BC-66D9-424C-98CE-6D308F59CC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1680" y="2132856"/>
            <a:ext cx="6480720" cy="855218"/>
          </a:xfrm>
        </p:spPr>
        <p:txBody>
          <a:bodyPr anchor="t"/>
          <a:lstStyle/>
          <a:p>
            <a:pPr marL="58738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Comporre una funzione con la sua inversa</a:t>
            </a:r>
          </a:p>
        </p:txBody>
      </p:sp>
      <p:sp>
        <p:nvSpPr>
          <p:cNvPr id="39939" name="Footer Placeholder 4">
            <a:extLst>
              <a:ext uri="{FF2B5EF4-FFF2-40B4-BE49-F238E27FC236}">
                <a16:creationId xmlns:a16="http://schemas.microsoft.com/office/drawing/2014/main" id="{0C1984B2-98B6-4C40-B1E8-39327DC8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80" y="6403835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2022</a:t>
            </a:r>
          </a:p>
        </p:txBody>
      </p:sp>
      <p:sp>
        <p:nvSpPr>
          <p:cNvPr id="39941" name="Slide Number Placeholder 12">
            <a:extLst>
              <a:ext uri="{FF2B5EF4-FFF2-40B4-BE49-F238E27FC236}">
                <a16:creationId xmlns:a16="http://schemas.microsoft.com/office/drawing/2014/main" id="{0E058CB3-CB8C-3B49-8900-B182CC09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922E15-48C5-7449-B379-29E2CDA43BE5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3D3D44E-7F2D-A24B-9479-DB759AD5C6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70499" y="-33421"/>
            <a:ext cx="3600400" cy="762000"/>
          </a:xfrm>
        </p:spPr>
        <p:txBody>
          <a:bodyPr anchor="t"/>
          <a:lstStyle/>
          <a:p>
            <a:pPr marL="1978025" indent="-1978025" algn="l" eaLnBrk="1" hangingPunct="1"/>
            <a:r>
              <a:rPr lang="it-IT" altLang="it-IT" sz="38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Terza coppia</a:t>
            </a:r>
          </a:p>
        </p:txBody>
      </p:sp>
      <p:sp>
        <p:nvSpPr>
          <p:cNvPr id="38915" name="Footer Placeholder 4">
            <a:extLst>
              <a:ext uri="{FF2B5EF4-FFF2-40B4-BE49-F238E27FC236}">
                <a16:creationId xmlns:a16="http://schemas.microsoft.com/office/drawing/2014/main" id="{432D84DC-E68E-0742-9555-8CA1E45F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9473" y="6531319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  <a:endParaRPr lang="it-IT" altLang="it-IT" sz="1200" i="1" dirty="0"/>
          </a:p>
        </p:txBody>
      </p:sp>
      <p:sp>
        <p:nvSpPr>
          <p:cNvPr id="38916" name="TextBox 12">
            <a:extLst>
              <a:ext uri="{FF2B5EF4-FFF2-40B4-BE49-F238E27FC236}">
                <a16:creationId xmlns:a16="http://schemas.microsoft.com/office/drawing/2014/main" id="{938CB2A8-7BE7-D74C-B1DF-F8084A527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5672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Compongo le stesse due funzioni, ma cambio l’ordine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12517AA-A18B-4945-B58C-EBA1ED9B93D2}"/>
              </a:ext>
            </a:extLst>
          </p:cNvPr>
          <p:cNvGrpSpPr/>
          <p:nvPr/>
        </p:nvGrpSpPr>
        <p:grpSpPr>
          <a:xfrm>
            <a:off x="549984" y="1669961"/>
            <a:ext cx="5894223" cy="3352800"/>
            <a:chOff x="381000" y="1404933"/>
            <a:chExt cx="5410200" cy="3352800"/>
          </a:xfrm>
        </p:grpSpPr>
        <p:pic>
          <p:nvPicPr>
            <p:cNvPr id="38917" name="Picture 12" descr="Schermata 2016-02-16 alle 16.34.09.png">
              <a:extLst>
                <a:ext uri="{FF2B5EF4-FFF2-40B4-BE49-F238E27FC236}">
                  <a16:creationId xmlns:a16="http://schemas.microsoft.com/office/drawing/2014/main" id="{BCD43C87-32EA-EE4D-AB42-76E5DBA9D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404933"/>
              <a:ext cx="541020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9EE90D-1168-894B-A1CC-AD3C9BFA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2145936"/>
              <a:ext cx="5105400" cy="1206864"/>
            </a:xfrm>
            <a:prstGeom prst="rect">
              <a:avLst/>
            </a:prstGeom>
            <a:solidFill>
              <a:srgbClr val="E6E6E6">
                <a:alpha val="41176"/>
              </a:srgbClr>
            </a:solidFill>
            <a:ln w="9525">
              <a:solidFill>
                <a:srgbClr val="F2F2F2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800">
                <a:solidFill>
                  <a:srgbClr val="FFFFFF"/>
                </a:solidFill>
              </a:endParaRPr>
            </a:p>
          </p:txBody>
        </p:sp>
      </p:grpSp>
      <p:pic>
        <p:nvPicPr>
          <p:cNvPr id="38920" name="Picture 17" descr="Schermata 2016-02-16 alle 16.47.07.png">
            <a:extLst>
              <a:ext uri="{FF2B5EF4-FFF2-40B4-BE49-F238E27FC236}">
                <a16:creationId xmlns:a16="http://schemas.microsoft.com/office/drawing/2014/main" id="{152BEDA5-341E-2F46-A384-DB55C316E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88" y="1886857"/>
            <a:ext cx="2422958" cy="31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8" descr="Schermata 2016-02-16 alle 16.51.12.png">
            <a:extLst>
              <a:ext uri="{FF2B5EF4-FFF2-40B4-BE49-F238E27FC236}">
                <a16:creationId xmlns:a16="http://schemas.microsoft.com/office/drawing/2014/main" id="{595C4D37-572B-D942-BCF6-A34C224F6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6" y="5174554"/>
            <a:ext cx="5894222" cy="125054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2" name="Slide Number Placeholder 19">
            <a:extLst>
              <a:ext uri="{FF2B5EF4-FFF2-40B4-BE49-F238E27FC236}">
                <a16:creationId xmlns:a16="http://schemas.microsoft.com/office/drawing/2014/main" id="{E47DA850-43DC-E247-8C20-2D690CE3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B1258B-1485-5F40-898A-DBC51B2F0DB6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81C9387-2B33-DF4C-A526-93924AC9A3F8}"/>
                  </a:ext>
                </a:extLst>
              </p:cNvPr>
              <p:cNvSpPr/>
              <p:nvPr/>
            </p:nvSpPr>
            <p:spPr>
              <a:xfrm>
                <a:off x="395924" y="962060"/>
                <a:ext cx="8558602" cy="6748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it-IT" sz="2800" b="1" dirty="0"/>
                  <a:t>Compongo  </a:t>
                </a:r>
                <a14:m>
                  <m:oMath xmlns:m="http://schemas.openxmlformats.org/officeDocument/2006/math">
                    <m:r>
                      <a:rPr lang="it-IT" sz="2800" b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it-IT" sz="2800" b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it-IT" sz="28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800" b="1">
                        <a:latin typeface="Cambria Math" panose="02040503050406030204" pitchFamily="18" charset="0"/>
                      </a:rPr>
                      <m:t>𝐜𝐨𝐧</m:t>
                    </m:r>
                    <m:r>
                      <a:rPr lang="it-IT" sz="28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800" b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p>
                        <m:r>
                          <a:rPr lang="it-IT" sz="28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800" b="1" dirty="0"/>
                  <a:t>e ottengo </a:t>
                </a:r>
                <a14:m>
                  <m:oMath xmlns:m="http://schemas.openxmlformats.org/officeDocument/2006/math">
                    <m:r>
                      <a:rPr lang="it-IT" sz="2800" b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it-IT" sz="2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it-IT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t-IT" sz="2800" b="1" dirty="0"/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81C9387-2B33-DF4C-A526-93924AC9A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4" y="962060"/>
                <a:ext cx="8558602" cy="674800"/>
              </a:xfrm>
              <a:prstGeom prst="rect">
                <a:avLst/>
              </a:prstGeom>
              <a:blipFill>
                <a:blip r:embed="rId5"/>
                <a:stretch>
                  <a:fillRect l="-1333" b="-185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4">
            <a:extLst>
              <a:ext uri="{FF2B5EF4-FFF2-40B4-BE49-F238E27FC236}">
                <a16:creationId xmlns:a16="http://schemas.microsoft.com/office/drawing/2014/main" id="{A53EB643-DF4C-7E4A-B8D3-92FDD6121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3769621"/>
            <a:ext cx="1962100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it-IT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se </a:t>
            </a:r>
            <a:r>
              <a:rPr lang="it-IT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0</a:t>
            </a:r>
          </a:p>
        </p:txBody>
      </p:sp>
    </p:spTree>
    <p:extLst>
      <p:ext uri="{BB962C8B-B14F-4D97-AF65-F5344CB8AC3E}">
        <p14:creationId xmlns:p14="http://schemas.microsoft.com/office/powerpoint/2010/main" val="192472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80FD39E-AAAD-1540-B00B-8F627F24EB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086600" cy="762000"/>
          </a:xfrm>
        </p:spPr>
        <p:txBody>
          <a:bodyPr anchor="t"/>
          <a:lstStyle/>
          <a:p>
            <a:pPr marL="9525" indent="-9525" algn="l" eaLnBrk="1" hangingPunct="1"/>
            <a:r>
              <a:rPr lang="it-IT" altLang="it-IT" sz="38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Opero con i soli numeri reali positivi</a:t>
            </a:r>
          </a:p>
        </p:txBody>
      </p:sp>
      <p:sp>
        <p:nvSpPr>
          <p:cNvPr id="43011" name="Footer Placeholder 4">
            <a:extLst>
              <a:ext uri="{FF2B5EF4-FFF2-40B4-BE49-F238E27FC236}">
                <a16:creationId xmlns:a16="http://schemas.microsoft.com/office/drawing/2014/main" id="{9AF7B514-D34B-E74F-8CA2-5D8AE297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2016</a:t>
            </a:r>
          </a:p>
        </p:txBody>
      </p:sp>
      <p:sp>
        <p:nvSpPr>
          <p:cNvPr id="43012" name="TextBox 12">
            <a:extLst>
              <a:ext uri="{FF2B5EF4-FFF2-40B4-BE49-F238E27FC236}">
                <a16:creationId xmlns:a16="http://schemas.microsoft.com/office/drawing/2014/main" id="{DFB7DE61-F99A-6E48-8737-E78E404B7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it-IT" sz="2800" baseline="30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2800" i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altLang="it-IT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it-IT" altLang="it-IT" sz="2800" i="1" baseline="30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3" name="Slide Number Placeholder 19">
            <a:extLst>
              <a:ext uri="{FF2B5EF4-FFF2-40B4-BE49-F238E27FC236}">
                <a16:creationId xmlns:a16="http://schemas.microsoft.com/office/drawing/2014/main" id="{52B92735-1A6A-594E-B898-7A229922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5C64FB-6785-5C41-B370-FD2027215389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43014" name="Rectangle 12">
            <a:extLst>
              <a:ext uri="{FF2B5EF4-FFF2-40B4-BE49-F238E27FC236}">
                <a16:creationId xmlns:a16="http://schemas.microsoft.com/office/drawing/2014/main" id="{14D87C6E-7354-CE40-9C8A-18A23D0E3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14400"/>
            <a:ext cx="853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00"/>
                </a:solidFill>
                <a:latin typeface="Arial Narrow" panose="020B0604020202020204" pitchFamily="34" charset="0"/>
              </a:rPr>
              <a:t>Abbiamo composto tre coppie di funzioni una inversa dell’altra e il lavoro svolto suggerisce una riflessione: </a:t>
            </a:r>
            <a:r>
              <a:rPr lang="it-IT" altLang="it-IT" sz="2800" b="1">
                <a:latin typeface="Arial Narrow" panose="020B0604020202020204" pitchFamily="34" charset="0"/>
              </a:rPr>
              <a:t>se opero con i soli numeri reali positivi, la composizione di una funzione con la sua inversa non incontra difficoltà.</a:t>
            </a:r>
          </a:p>
        </p:txBody>
      </p:sp>
      <p:pic>
        <p:nvPicPr>
          <p:cNvPr id="43015" name="Picture 17" descr="Schermata 2016-02-17 alle 09.30.21.png">
            <a:extLst>
              <a:ext uri="{FF2B5EF4-FFF2-40B4-BE49-F238E27FC236}">
                <a16:creationId xmlns:a16="http://schemas.microsoft.com/office/drawing/2014/main" id="{51CA9584-F6FA-6744-AA14-67AAA3E6F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r="17009"/>
          <a:stretch>
            <a:fillRect/>
          </a:stretch>
        </p:blipFill>
        <p:spPr bwMode="auto">
          <a:xfrm>
            <a:off x="2362200" y="2819400"/>
            <a:ext cx="441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B669300-705F-E248-9C96-EE01B3C44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971800"/>
            <a:ext cx="685800" cy="3124200"/>
          </a:xfrm>
          <a:prstGeom prst="rect">
            <a:avLst/>
          </a:prstGeom>
          <a:noFill/>
          <a:ln w="31750">
            <a:solidFill>
              <a:srgbClr val="008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8E6541-EF72-1648-A4BD-42AD5E558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971800"/>
            <a:ext cx="685800" cy="3200400"/>
          </a:xfrm>
          <a:prstGeom prst="rect">
            <a:avLst/>
          </a:prstGeom>
          <a:noFill/>
          <a:ln w="31750">
            <a:solidFill>
              <a:srgbClr val="008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43018" name="TextBox 21">
            <a:extLst>
              <a:ext uri="{FF2B5EF4-FFF2-40B4-BE49-F238E27FC236}">
                <a16:creationId xmlns:a16="http://schemas.microsoft.com/office/drawing/2014/main" id="{C162BD6A-4CAF-6E46-8718-C64276DA2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62400"/>
            <a:ext cx="1447800" cy="708025"/>
          </a:xfrm>
          <a:prstGeom prst="rect">
            <a:avLst/>
          </a:prstGeom>
          <a:solidFill>
            <a:srgbClr val="FFFFCC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8000"/>
                </a:solidFill>
                <a:latin typeface="Arial Narrow" panose="020B0604020202020204" pitchFamily="34" charset="0"/>
              </a:rPr>
              <a:t>Solo numeri reali positivi</a:t>
            </a:r>
          </a:p>
        </p:txBody>
      </p:sp>
      <p:sp>
        <p:nvSpPr>
          <p:cNvPr id="43019" name="TextBox 22">
            <a:extLst>
              <a:ext uri="{FF2B5EF4-FFF2-40B4-BE49-F238E27FC236}">
                <a16:creationId xmlns:a16="http://schemas.microsoft.com/office/drawing/2014/main" id="{A81A039D-BBD8-9442-B78C-7357205CA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962400"/>
            <a:ext cx="1447800" cy="708025"/>
          </a:xfrm>
          <a:prstGeom prst="rect">
            <a:avLst/>
          </a:prstGeom>
          <a:solidFill>
            <a:srgbClr val="FFFFCC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8000"/>
                </a:solidFill>
                <a:latin typeface="Arial Narrow" panose="020B0604020202020204" pitchFamily="34" charset="0"/>
              </a:rPr>
              <a:t>Solo numeri reali positivi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03A694-B458-3940-A13A-F7B15C56A044}"/>
              </a:ext>
            </a:extLst>
          </p:cNvPr>
          <p:cNvCxnSpPr>
            <a:cxnSpLocks noChangeShapeType="1"/>
            <a:stCxn id="43018" idx="3"/>
          </p:cNvCxnSpPr>
          <p:nvPr/>
        </p:nvCxnSpPr>
        <p:spPr bwMode="auto">
          <a:xfrm>
            <a:off x="1981200" y="4316413"/>
            <a:ext cx="685800" cy="2698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347240-C5BD-4C4D-91C4-587DC77223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53200" y="4267200"/>
            <a:ext cx="609600" cy="269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3371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BFC9D7D-B012-9D4A-BD4A-8A6A0C00AF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5943600" cy="762000"/>
          </a:xfrm>
        </p:spPr>
        <p:txBody>
          <a:bodyPr anchor="t"/>
          <a:lstStyle/>
          <a:p>
            <a:pPr marL="9525" indent="-9525" eaLnBrk="1" hangingPunct="1"/>
            <a:r>
              <a:rPr lang="it-IT" altLang="it-IT" sz="38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Antiche regole pratiche</a:t>
            </a:r>
          </a:p>
        </p:txBody>
      </p:sp>
      <p:sp>
        <p:nvSpPr>
          <p:cNvPr id="44035" name="Footer Placeholder 4">
            <a:extLst>
              <a:ext uri="{FF2B5EF4-FFF2-40B4-BE49-F238E27FC236}">
                <a16:creationId xmlns:a16="http://schemas.microsoft.com/office/drawing/2014/main" id="{24571C3C-FBEE-784F-A83D-E08942A8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44036" name="Slide Number Placeholder 19">
            <a:extLst>
              <a:ext uri="{FF2B5EF4-FFF2-40B4-BE49-F238E27FC236}">
                <a16:creationId xmlns:a16="http://schemas.microsoft.com/office/drawing/2014/main" id="{7F124334-7715-7649-A64D-1EBB764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9885DF-6594-384E-AC0B-00506D66856D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44037" name="Rectangle 15">
            <a:extLst>
              <a:ext uri="{FF2B5EF4-FFF2-40B4-BE49-F238E27FC236}">
                <a16:creationId xmlns:a16="http://schemas.microsoft.com/office/drawing/2014/main" id="{8928F2E2-5687-3E42-91CE-7A584A5C3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610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Problema storico</a:t>
            </a:r>
          </a:p>
          <a:p>
            <a:pPr eaLnBrk="1" hangingPunct="1"/>
            <a:r>
              <a:rPr lang="it-IT" altLang="it-IT" sz="2600" b="1">
                <a:latin typeface="Arial Narrow" panose="020B0604020202020204" pitchFamily="34" charset="0"/>
              </a:rPr>
              <a:t>Solo a partire dal 1600 i matematici europei lavorano stabilmente con i numeri negativi, ma già gli antichi babilonesi calcolavano radici quadrate. E la difficoltà dei lunghi calcoli spiega nascita e larga diffusione fino al 1600 di regole pratiche come le seguenti.</a:t>
            </a:r>
            <a:endParaRPr lang="it-IT" altLang="it-IT" sz="2600"/>
          </a:p>
        </p:txBody>
      </p:sp>
      <p:pic>
        <p:nvPicPr>
          <p:cNvPr id="44038" name="Picture 16" descr="Funz_comp_Presenta1c.jpg">
            <a:extLst>
              <a:ext uri="{FF2B5EF4-FFF2-40B4-BE49-F238E27FC236}">
                <a16:creationId xmlns:a16="http://schemas.microsoft.com/office/drawing/2014/main" id="{40681DAD-62CA-254B-A787-617812FFC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6076" r="8109" b="21013"/>
          <a:stretch>
            <a:fillRect/>
          </a:stretch>
        </p:blipFill>
        <p:spPr bwMode="auto">
          <a:xfrm>
            <a:off x="685800" y="2971800"/>
            <a:ext cx="243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27">
            <a:extLst>
              <a:ext uri="{FF2B5EF4-FFF2-40B4-BE49-F238E27FC236}">
                <a16:creationId xmlns:a16="http://schemas.microsoft.com/office/drawing/2014/main" id="{1189C93C-AD86-C947-A7A8-ECC269DB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45" y="5447158"/>
            <a:ext cx="5562600" cy="830997"/>
          </a:xfrm>
          <a:prstGeom prst="rect">
            <a:avLst/>
          </a:prstGeom>
          <a:solidFill>
            <a:srgbClr val="FCFFF3"/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Antiche regole pratiche vere esclusivamente se opero con i soli numeri reali positivi.</a:t>
            </a:r>
          </a:p>
        </p:txBody>
      </p:sp>
      <p:pic>
        <p:nvPicPr>
          <p:cNvPr id="44040" name="Picture 34" descr="scuola_medioevo.jpg">
            <a:extLst>
              <a:ext uri="{FF2B5EF4-FFF2-40B4-BE49-F238E27FC236}">
                <a16:creationId xmlns:a16="http://schemas.microsoft.com/office/drawing/2014/main" id="{2BE53B04-1466-794F-8A66-94BE2C1A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30241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Line Callout 1 35">
            <a:extLst>
              <a:ext uri="{FF2B5EF4-FFF2-40B4-BE49-F238E27FC236}">
                <a16:creationId xmlns:a16="http://schemas.microsoft.com/office/drawing/2014/main" id="{ADDED2FA-7E47-2445-B177-8B9C94BDAF30}"/>
              </a:ext>
            </a:extLst>
          </p:cNvPr>
          <p:cNvSpPr>
            <a:spLocks/>
          </p:cNvSpPr>
          <p:nvPr/>
        </p:nvSpPr>
        <p:spPr bwMode="auto">
          <a:xfrm>
            <a:off x="3657600" y="3429000"/>
            <a:ext cx="1447800" cy="1219200"/>
          </a:xfrm>
          <a:prstGeom prst="borderCallout1">
            <a:avLst>
              <a:gd name="adj1" fmla="val 57639"/>
              <a:gd name="adj2" fmla="val 101611"/>
              <a:gd name="adj3" fmla="val 42162"/>
              <a:gd name="adj4" fmla="val 206449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La radice elimina il quadrato</a:t>
            </a:r>
          </a:p>
        </p:txBody>
      </p:sp>
      <p:pic>
        <p:nvPicPr>
          <p:cNvPr id="44042" name="Picture 9" descr="Schermata 2016-02-21 alle 10.28.52.png">
            <a:extLst>
              <a:ext uri="{FF2B5EF4-FFF2-40B4-BE49-F238E27FC236}">
                <a16:creationId xmlns:a16="http://schemas.microsoft.com/office/drawing/2014/main" id="{CE9EE2BC-3354-504A-A217-0C432A728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2438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30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A129B5D-F5B5-AC42-89C8-0F0911F401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00822" y="116632"/>
            <a:ext cx="8763000" cy="762000"/>
          </a:xfrm>
        </p:spPr>
        <p:txBody>
          <a:bodyPr anchor="t"/>
          <a:lstStyle/>
          <a:p>
            <a:pPr marL="9525" indent="-9525" eaLnBrk="1" hangingPunct="1"/>
            <a:r>
              <a:rPr lang="it-IT" altLang="it-IT" sz="38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Composizione di funzioni nella storia </a:t>
            </a:r>
          </a:p>
        </p:txBody>
      </p:sp>
      <p:sp>
        <p:nvSpPr>
          <p:cNvPr id="45059" name="Rectangle 15">
            <a:extLst>
              <a:ext uri="{FF2B5EF4-FFF2-40B4-BE49-F238E27FC236}">
                <a16:creationId xmlns:a16="http://schemas.microsoft.com/office/drawing/2014/main" id="{3C470EC8-AEA5-0C4E-A2C0-63B5050A4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0"/>
            <a:ext cx="876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2800" b="1" dirty="0">
                <a:latin typeface="Arial Narrow" panose="020B0604020202020204" pitchFamily="34" charset="0"/>
              </a:rPr>
              <a:t>Dalla fine del 1800 si consolida lo studio della composizione di funzioni e si diffondono relazioni e formule oggi condivise dalla comunità scientifica internazionale. </a:t>
            </a:r>
          </a:p>
          <a:p>
            <a:pPr algn="just" eaLnBrk="1" hangingPunct="1"/>
            <a:r>
              <a:rPr lang="it-IT" altLang="it-IT" sz="2800" b="1" dirty="0">
                <a:latin typeface="Arial Narrow" panose="020B0604020202020204" pitchFamily="34" charset="0"/>
              </a:rPr>
              <a:t>Ecco le formule emerse in questa lezione.  </a:t>
            </a:r>
            <a:endParaRPr lang="it-IT" altLang="it-IT" sz="2800" dirty="0"/>
          </a:p>
        </p:txBody>
      </p:sp>
      <p:sp>
        <p:nvSpPr>
          <p:cNvPr id="45061" name="Slide Number Placeholder 5">
            <a:extLst>
              <a:ext uri="{FF2B5EF4-FFF2-40B4-BE49-F238E27FC236}">
                <a16:creationId xmlns:a16="http://schemas.microsoft.com/office/drawing/2014/main" id="{4E9183A1-2362-6F4E-BD73-2DDC7DB2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F6F896-BBCE-C24F-926F-8F4BDC4A5E62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45062" name="Footer Placeholder 8">
            <a:extLst>
              <a:ext uri="{FF2B5EF4-FFF2-40B4-BE49-F238E27FC236}">
                <a16:creationId xmlns:a16="http://schemas.microsoft.com/office/drawing/2014/main" id="{857F2671-48D2-8F45-8EB8-46C8B552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347864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2022</a:t>
            </a:r>
            <a:endParaRPr lang="it-IT" altLang="it-IT" sz="1400" i="1" dirty="0"/>
          </a:p>
        </p:txBody>
      </p:sp>
      <p:pic>
        <p:nvPicPr>
          <p:cNvPr id="7" name="Picture 6" descr="Schermata 2016-02-21 alle 11.11.23.png">
            <a:extLst>
              <a:ext uri="{FF2B5EF4-FFF2-40B4-BE49-F238E27FC236}">
                <a16:creationId xmlns:a16="http://schemas.microsoft.com/office/drawing/2014/main" id="{84243A0F-7E3A-8F4A-8C32-394874B1F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577882"/>
            <a:ext cx="6553200" cy="38163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4A676BC-66D9-424C-98CE-6D308F59CC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1556792"/>
            <a:ext cx="7992888" cy="1368152"/>
          </a:xfrm>
        </p:spPr>
        <p:txBody>
          <a:bodyPr anchor="t"/>
          <a:lstStyle/>
          <a:p>
            <a:pPr marL="58738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Rifletto sulla composizione di tre coppie di funzioni interessanti</a:t>
            </a:r>
          </a:p>
        </p:txBody>
      </p:sp>
      <p:sp>
        <p:nvSpPr>
          <p:cNvPr id="39939" name="Footer Placeholder 4">
            <a:extLst>
              <a:ext uri="{FF2B5EF4-FFF2-40B4-BE49-F238E27FC236}">
                <a16:creationId xmlns:a16="http://schemas.microsoft.com/office/drawing/2014/main" id="{0C1984B2-98B6-4C40-B1E8-39327DC8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80" y="6403835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2022</a:t>
            </a:r>
          </a:p>
        </p:txBody>
      </p:sp>
      <p:sp>
        <p:nvSpPr>
          <p:cNvPr id="39941" name="Slide Number Placeholder 12">
            <a:extLst>
              <a:ext uri="{FF2B5EF4-FFF2-40B4-BE49-F238E27FC236}">
                <a16:creationId xmlns:a16="http://schemas.microsoft.com/office/drawing/2014/main" id="{0E058CB3-CB8C-3B49-8900-B182CC09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922E15-48C5-7449-B379-29E2CDA43BE5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F9E06C-8813-8441-B86F-512D767D6A98}"/>
              </a:ext>
            </a:extLst>
          </p:cNvPr>
          <p:cNvSpPr txBox="1"/>
          <p:nvPr/>
        </p:nvSpPr>
        <p:spPr>
          <a:xfrm>
            <a:off x="1835696" y="3120784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3200" b="1" baseline="30000" dirty="0"/>
              <a:t>3    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la sua inversa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3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3200" b="1" baseline="30000" dirty="0"/>
              <a:t>    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la sua inversa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3200" b="1" baseline="30000" dirty="0"/>
              <a:t>    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la sua inversa</a:t>
            </a:r>
          </a:p>
        </p:txBody>
      </p:sp>
    </p:spTree>
    <p:extLst>
      <p:ext uri="{BB962C8B-B14F-4D97-AF65-F5344CB8AC3E}">
        <p14:creationId xmlns:p14="http://schemas.microsoft.com/office/powerpoint/2010/main" val="263813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C2301706-934E-9C47-B62F-5089044B78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86100" y="180864"/>
            <a:ext cx="2917304" cy="762000"/>
          </a:xfrm>
        </p:spPr>
        <p:txBody>
          <a:bodyPr anchor="t"/>
          <a:lstStyle/>
          <a:p>
            <a:pPr marL="1978025" indent="-1978025" algn="l" eaLnBrk="1" hangingPunct="1"/>
            <a:r>
              <a:rPr lang="it-IT" altLang="it-IT" sz="38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Prima coppia</a:t>
            </a:r>
          </a:p>
        </p:txBody>
      </p:sp>
      <p:sp>
        <p:nvSpPr>
          <p:cNvPr id="40964" name="Footer Placeholder 4">
            <a:extLst>
              <a:ext uri="{FF2B5EF4-FFF2-40B4-BE49-F238E27FC236}">
                <a16:creationId xmlns:a16="http://schemas.microsoft.com/office/drawing/2014/main" id="{CBEAC7BA-572C-1346-9246-DD1A1D68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40965" name="Slide Number Placeholder 19">
            <a:extLst>
              <a:ext uri="{FF2B5EF4-FFF2-40B4-BE49-F238E27FC236}">
                <a16:creationId xmlns:a16="http://schemas.microsoft.com/office/drawing/2014/main" id="{F99F8C50-043E-9544-A2AF-F33F860B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3B359A-F6F8-B948-9FCD-1F0A7432C802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pic>
        <p:nvPicPr>
          <p:cNvPr id="40966" name="Picture 11" descr="Schermata 2016-02-16 alle 17.50.02.png">
            <a:extLst>
              <a:ext uri="{FF2B5EF4-FFF2-40B4-BE49-F238E27FC236}">
                <a16:creationId xmlns:a16="http://schemas.microsoft.com/office/drawing/2014/main" id="{3F69B7A6-9366-8E4E-B41C-2A1189F93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53" y="2248257"/>
            <a:ext cx="2756235" cy="266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20" descr="Schermata 2016-02-16 alle 17.55.07.png">
            <a:extLst>
              <a:ext uri="{FF2B5EF4-FFF2-40B4-BE49-F238E27FC236}">
                <a16:creationId xmlns:a16="http://schemas.microsoft.com/office/drawing/2014/main" id="{2D60B986-7835-5A47-B408-4A2089EC5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758875"/>
            <a:ext cx="5441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Box 21">
            <a:extLst>
              <a:ext uri="{FF2B5EF4-FFF2-40B4-BE49-F238E27FC236}">
                <a16:creationId xmlns:a16="http://schemas.microsoft.com/office/drawing/2014/main" id="{579CA8F3-F1A6-0A48-8823-BFA7FD584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953" y="3390898"/>
            <a:ext cx="990600" cy="523875"/>
          </a:xfrm>
          <a:prstGeom prst="rect">
            <a:avLst/>
          </a:prstGeom>
          <a:solidFill>
            <a:srgbClr val="FCFFF3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endParaRPr lang="it-IT" altLang="it-I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9" name="Picture 22" descr="Schermata 2016-02-16 alle 17.57.41.png">
            <a:extLst>
              <a:ext uri="{FF2B5EF4-FFF2-40B4-BE49-F238E27FC236}">
                <a16:creationId xmlns:a16="http://schemas.microsoft.com/office/drawing/2014/main" id="{5FC44723-654B-484F-A65F-01ED5478E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40275"/>
            <a:ext cx="3416300" cy="1244600"/>
          </a:xfrm>
          <a:prstGeom prst="rect">
            <a:avLst/>
          </a:prstGeom>
          <a:solidFill>
            <a:srgbClr val="FFFEE8"/>
          </a:solidFill>
          <a:ln w="25400">
            <a:solidFill>
              <a:srgbClr val="FF0000"/>
            </a:solidFill>
            <a:miter lim="800000"/>
            <a:headEnd/>
            <a:tailEnd/>
          </a:ln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0D92556-F51D-8346-870D-F401F8978180}"/>
                  </a:ext>
                </a:extLst>
              </p:cNvPr>
              <p:cNvSpPr txBox="1"/>
              <p:nvPr/>
            </p:nvSpPr>
            <p:spPr>
              <a:xfrm>
                <a:off x="539552" y="881782"/>
                <a:ext cx="8424936" cy="5877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/>
                  <a:t>Compongo  </a:t>
                </a:r>
                <a14:m>
                  <m:oMath xmlns:m="http://schemas.openxmlformats.org/officeDocument/2006/math">
                    <m:r>
                      <a:rPr lang="it-IT" sz="28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it-IT" sz="2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it-IT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800" b="1" i="0" smtClean="0">
                        <a:latin typeface="Cambria Math" panose="02040503050406030204" pitchFamily="18" charset="0"/>
                      </a:rPr>
                      <m:t>𝐜𝐨𝐧</m:t>
                    </m:r>
                    <m:r>
                      <a:rPr lang="it-IT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it-IT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it-IT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it-IT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rad>
                    <m:r>
                      <a:rPr lang="it-IT" sz="2800" b="1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it-IT" sz="2800" b="1" dirty="0"/>
                  <a:t>e ottengo </a:t>
                </a:r>
                <a14:m>
                  <m:oMath xmlns:m="http://schemas.openxmlformats.org/officeDocument/2006/math">
                    <m:r>
                      <a:rPr lang="it-IT" sz="2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it-IT" sz="28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it-IT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it-IT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2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rad>
                  </m:oMath>
                </a14:m>
                <a:r>
                  <a:rPr lang="it-IT" sz="2800" b="1" dirty="0"/>
                  <a:t>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0D92556-F51D-8346-870D-F401F8978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81782"/>
                <a:ext cx="8424936" cy="587725"/>
              </a:xfrm>
              <a:prstGeom prst="rect">
                <a:avLst/>
              </a:prstGeom>
              <a:blipFill>
                <a:blip r:embed="rId5"/>
                <a:stretch>
                  <a:fillRect l="-1353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FB1B9EF-A4FF-F94D-9B04-B7543A4895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33167" y="47482"/>
            <a:ext cx="3010787" cy="762000"/>
          </a:xfrm>
        </p:spPr>
        <p:txBody>
          <a:bodyPr anchor="t"/>
          <a:lstStyle/>
          <a:p>
            <a:pPr marL="1978025" indent="-1978025" algn="l" eaLnBrk="1" hangingPunct="1"/>
            <a:r>
              <a:rPr lang="it-IT" altLang="it-IT" sz="38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Prima coppia</a:t>
            </a:r>
          </a:p>
        </p:txBody>
      </p:sp>
      <p:sp>
        <p:nvSpPr>
          <p:cNvPr id="41987" name="Footer Placeholder 4">
            <a:extLst>
              <a:ext uri="{FF2B5EF4-FFF2-40B4-BE49-F238E27FC236}">
                <a16:creationId xmlns:a16="http://schemas.microsoft.com/office/drawing/2014/main" id="{7D2272E9-9B87-8B42-B83F-C411923F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3992" y="6397625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  <a:endParaRPr lang="it-IT" altLang="it-IT" sz="1200" i="1" dirty="0"/>
          </a:p>
        </p:txBody>
      </p:sp>
      <p:sp>
        <p:nvSpPr>
          <p:cNvPr id="41988" name="TextBox 12">
            <a:extLst>
              <a:ext uri="{FF2B5EF4-FFF2-40B4-BE49-F238E27FC236}">
                <a16:creationId xmlns:a16="http://schemas.microsoft.com/office/drawing/2014/main" id="{6A5B4137-7C1E-E546-B6EC-A58D0BCB2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71" y="525479"/>
            <a:ext cx="845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Compongo le stesse due funzioni, ma cambio l’ordine</a:t>
            </a:r>
          </a:p>
        </p:txBody>
      </p:sp>
      <p:sp>
        <p:nvSpPr>
          <p:cNvPr id="41989" name="Slide Number Placeholder 19">
            <a:extLst>
              <a:ext uri="{FF2B5EF4-FFF2-40B4-BE49-F238E27FC236}">
                <a16:creationId xmlns:a16="http://schemas.microsoft.com/office/drawing/2014/main" id="{CC67630D-A49E-DE4E-91A5-B0C3170E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47F2975-5D0F-9E4F-80C7-B87988A7775C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pic>
        <p:nvPicPr>
          <p:cNvPr id="41990" name="Picture 10" descr="Schermata 2016-02-16 alle 17.50.02.png">
            <a:extLst>
              <a:ext uri="{FF2B5EF4-FFF2-40B4-BE49-F238E27FC236}">
                <a16:creationId xmlns:a16="http://schemas.microsoft.com/office/drawing/2014/main" id="{FDFE8A64-FEBB-E54D-BD51-F4DE072E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14531"/>
            <a:ext cx="25908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1" descr="Schermata 2016-02-16 alle 18.00.59.png">
            <a:extLst>
              <a:ext uri="{FF2B5EF4-FFF2-40B4-BE49-F238E27FC236}">
                <a16:creationId xmlns:a16="http://schemas.microsoft.com/office/drawing/2014/main" id="{8E19456D-75DD-7F46-B830-8CDFA6971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32" y="5294040"/>
            <a:ext cx="3352800" cy="1309688"/>
          </a:xfrm>
          <a:prstGeom prst="rect">
            <a:avLst/>
          </a:prstGeom>
          <a:solidFill>
            <a:srgbClr val="FFFEE8"/>
          </a:solidFill>
          <a:ln w="31750">
            <a:solidFill>
              <a:srgbClr val="FF0000"/>
            </a:solidFill>
            <a:miter lim="800000"/>
            <a:headEnd/>
            <a:tailEnd/>
          </a:ln>
          <a:extLst/>
        </p:spPr>
      </p:pic>
      <p:pic>
        <p:nvPicPr>
          <p:cNvPr id="41992" name="Picture 15" descr="Schermata 2016-02-16 alle 18.06.29.png">
            <a:extLst>
              <a:ext uri="{FF2B5EF4-FFF2-40B4-BE49-F238E27FC236}">
                <a16:creationId xmlns:a16="http://schemas.microsoft.com/office/drawing/2014/main" id="{C7CEABBC-B7C8-AD4A-89B5-791129FE0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15" y="1865281"/>
            <a:ext cx="54864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6">
            <a:extLst>
              <a:ext uri="{FF2B5EF4-FFF2-40B4-BE49-F238E27FC236}">
                <a16:creationId xmlns:a16="http://schemas.microsoft.com/office/drawing/2014/main" id="{9091A0E0-5E54-364D-9999-DE6DFA13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358" y="3290138"/>
            <a:ext cx="914400" cy="523875"/>
          </a:xfrm>
          <a:prstGeom prst="rect">
            <a:avLst/>
          </a:prstGeom>
          <a:solidFill>
            <a:srgbClr val="FCFFF3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12DFE24-4525-2A49-B17F-B930A6E240D3}"/>
                  </a:ext>
                </a:extLst>
              </p:cNvPr>
              <p:cNvSpPr txBox="1"/>
              <p:nvPr/>
            </p:nvSpPr>
            <p:spPr>
              <a:xfrm>
                <a:off x="294657" y="1079477"/>
                <a:ext cx="8165776" cy="6748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Compongo</a:t>
                </a:r>
                <a:r>
                  <a:rPr lang="it-IT" sz="2800" b="1" dirty="0"/>
                  <a:t>  </a:t>
                </a:r>
                <a14:m>
                  <m:oMath xmlns:m="http://schemas.openxmlformats.org/officeDocument/2006/math">
                    <m:r>
                      <a:rPr lang="it-IT" sz="2800" b="1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𝒛</m:t>
                    </m:r>
                    <m:r>
                      <a:rPr lang="it-IT" sz="2800" b="1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it-IT" sz="2800" b="1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it-IT" sz="2800" b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𝟑</m:t>
                        </m:r>
                      </m:deg>
                      <m:e>
                        <m:r>
                          <a:rPr lang="it-IT" sz="2800" b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𝒛</m:t>
                        </m:r>
                      </m:e>
                    </m:rad>
                    <m:r>
                      <a:rPr lang="it-IT" sz="2800" b="1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 </m:t>
                    </m:r>
                    <m:r>
                      <a:rPr lang="it-IT" sz="2800" b="1" i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 </m:t>
                    </m:r>
                    <m:r>
                      <a:rPr lang="it-IT" sz="2800" b="1" i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𝐜𝐨𝐧</m:t>
                    </m:r>
                    <m:r>
                      <a:rPr lang="it-IT" sz="2800" b="1" i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  </m:t>
                    </m:r>
                    <m:r>
                      <a:rPr lang="it-IT" sz="2800" b="1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𝒚</m:t>
                    </m:r>
                    <m:r>
                      <a:rPr lang="it-IT" sz="2800" b="1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it-IT" sz="2800" b="1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𝒛</m:t>
                        </m:r>
                      </m:e>
                      <m:sup>
                        <m:r>
                          <a:rPr lang="it-IT" sz="2800" b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it-IT" sz="28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e ottengo </a:t>
                </a:r>
                <a14:m>
                  <m:oMath xmlns:m="http://schemas.openxmlformats.org/officeDocument/2006/math">
                    <m:r>
                      <a:rPr lang="it-IT" sz="2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it-IT" sz="2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it-IT" sz="2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it-IT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it-IT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it-IT" sz="2800" b="1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12DFE24-4525-2A49-B17F-B930A6E24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57" y="1079477"/>
                <a:ext cx="8165776" cy="674800"/>
              </a:xfrm>
              <a:prstGeom prst="rect">
                <a:avLst/>
              </a:prstGeom>
              <a:blipFill>
                <a:blip r:embed="rId5"/>
                <a:stretch>
                  <a:fillRect l="-1553" b="-185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FB1B9EF-A4FF-F94D-9B04-B7543A4895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692696"/>
            <a:ext cx="8763000" cy="762000"/>
          </a:xfrm>
        </p:spPr>
        <p:txBody>
          <a:bodyPr anchor="t"/>
          <a:lstStyle/>
          <a:p>
            <a:pPr marL="9525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Comporre</a:t>
            </a:r>
            <a:r>
              <a:rPr lang="it-IT" altLang="it-IT" sz="38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una funzione con la sua inversa: ho trovato un risultato generale? </a:t>
            </a:r>
          </a:p>
        </p:txBody>
      </p:sp>
      <p:sp>
        <p:nvSpPr>
          <p:cNvPr id="41987" name="Footer Placeholder 4">
            <a:extLst>
              <a:ext uri="{FF2B5EF4-FFF2-40B4-BE49-F238E27FC236}">
                <a16:creationId xmlns:a16="http://schemas.microsoft.com/office/drawing/2014/main" id="{7D2272E9-9B87-8B42-B83F-C411923F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3992" y="6397625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  <a:endParaRPr lang="it-IT" altLang="it-IT" sz="1200" i="1" dirty="0"/>
          </a:p>
        </p:txBody>
      </p:sp>
      <p:sp>
        <p:nvSpPr>
          <p:cNvPr id="41989" name="Slide Number Placeholder 19">
            <a:extLst>
              <a:ext uri="{FF2B5EF4-FFF2-40B4-BE49-F238E27FC236}">
                <a16:creationId xmlns:a16="http://schemas.microsoft.com/office/drawing/2014/main" id="{CC67630D-A49E-DE4E-91A5-B0C3170E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47F2975-5D0F-9E4F-80C7-B87988A7775C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DE95DE-5426-F540-8722-9FC5375840F1}"/>
              </a:ext>
            </a:extLst>
          </p:cNvPr>
          <p:cNvSpPr txBox="1"/>
          <p:nvPr/>
        </p:nvSpPr>
        <p:spPr>
          <a:xfrm>
            <a:off x="683568" y="2348880"/>
            <a:ext cx="8036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cs typeface="Arial" panose="020B0604020202020204" pitchFamily="34" charset="0"/>
              </a:rPr>
              <a:t>Sono tentata di generalizzare queste conclusioni semplici e facili di ricordare: compongo una funzione con la sua inversa e ottengo la funzione </a:t>
            </a:r>
            <a:r>
              <a:rPr 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244342-EA48-4F42-B47F-34DACFA5D9BF}"/>
              </a:ext>
            </a:extLst>
          </p:cNvPr>
          <p:cNvSpPr txBox="1"/>
          <p:nvPr/>
        </p:nvSpPr>
        <p:spPr>
          <a:xfrm>
            <a:off x="744588" y="4585183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</a:rPr>
              <a:t>Provo a comporre altre coppie di funzioni, una inversa dell’altra.</a:t>
            </a:r>
          </a:p>
        </p:txBody>
      </p:sp>
    </p:spTree>
    <p:extLst>
      <p:ext uri="{BB962C8B-B14F-4D97-AF65-F5344CB8AC3E}">
        <p14:creationId xmlns:p14="http://schemas.microsoft.com/office/powerpoint/2010/main" val="50157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8D21E58-7BCF-4E40-AA18-8751B18110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0" y="74712"/>
            <a:ext cx="3756248" cy="762000"/>
          </a:xfrm>
        </p:spPr>
        <p:txBody>
          <a:bodyPr anchor="t"/>
          <a:lstStyle/>
          <a:p>
            <a:pPr marL="1978025" indent="-1978025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Seconda coppia</a:t>
            </a:r>
          </a:p>
        </p:txBody>
      </p:sp>
      <p:sp>
        <p:nvSpPr>
          <p:cNvPr id="33795" name="Footer Placeholder 4">
            <a:extLst>
              <a:ext uri="{FF2B5EF4-FFF2-40B4-BE49-F238E27FC236}">
                <a16:creationId xmlns:a16="http://schemas.microsoft.com/office/drawing/2014/main" id="{205BC080-CAFE-0E40-B7E9-344139D3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33801" name="Slide Number Placeholder 11">
            <a:extLst>
              <a:ext uri="{FF2B5EF4-FFF2-40B4-BE49-F238E27FC236}">
                <a16:creationId xmlns:a16="http://schemas.microsoft.com/office/drawing/2014/main" id="{BA0E52AD-BAAA-1D4C-9162-A328FBC0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6381750"/>
            <a:ext cx="38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2177963-E44F-A04B-A8B4-6E9AA36BD739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3AEEFBF-A2B8-D746-B963-08A541A405D4}"/>
              </a:ext>
            </a:extLst>
          </p:cNvPr>
          <p:cNvGrpSpPr/>
          <p:nvPr/>
        </p:nvGrpSpPr>
        <p:grpSpPr>
          <a:xfrm>
            <a:off x="152400" y="927943"/>
            <a:ext cx="8839200" cy="5813425"/>
            <a:chOff x="152400" y="914400"/>
            <a:chExt cx="8839200" cy="5813425"/>
          </a:xfrm>
        </p:grpSpPr>
        <p:pic>
          <p:nvPicPr>
            <p:cNvPr id="33796" name="Picture 9" descr="Schermata 2016-02-15 alle 18.00.39.png">
              <a:extLst>
                <a:ext uri="{FF2B5EF4-FFF2-40B4-BE49-F238E27FC236}">
                  <a16:creationId xmlns:a16="http://schemas.microsoft.com/office/drawing/2014/main" id="{9C057D2A-5AF7-904A-9B5F-457337B62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895600"/>
              <a:ext cx="3209925" cy="321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7" name="Picture 6" descr="Schermata 2016-02-16 alle 14.14.27.png">
              <a:extLst>
                <a:ext uri="{FF2B5EF4-FFF2-40B4-BE49-F238E27FC236}">
                  <a16:creationId xmlns:a16="http://schemas.microsoft.com/office/drawing/2014/main" id="{504FCE33-3CDF-B44C-8EAE-ACEF5BD46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5318125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Rectangle 7">
              <a:extLst>
                <a:ext uri="{FF2B5EF4-FFF2-40B4-BE49-F238E27FC236}">
                  <a16:creationId xmlns:a16="http://schemas.microsoft.com/office/drawing/2014/main" id="{369C330F-53B9-4E45-9175-EDA60CBB9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2209800"/>
              <a:ext cx="2506663" cy="708025"/>
            </a:xfrm>
            <a:prstGeom prst="rect">
              <a:avLst/>
            </a:prstGeom>
            <a:solidFill>
              <a:srgbClr val="FCFFF3"/>
            </a:solidFill>
            <a:ln w="222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 qualunque numero</a:t>
              </a:r>
            </a:p>
            <a:p>
              <a:pPr eaLnBrk="1" hangingPunct="1"/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reale </a:t>
              </a:r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trovo </a:t>
              </a:r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it-IT" altLang="it-IT" sz="2000" i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 0.</a:t>
              </a:r>
            </a:p>
          </p:txBody>
        </p:sp>
        <p:sp>
          <p:nvSpPr>
            <p:cNvPr id="33799" name="Rectangle 8">
              <a:extLst>
                <a:ext uri="{FF2B5EF4-FFF2-40B4-BE49-F238E27FC236}">
                  <a16:creationId xmlns:a16="http://schemas.microsoft.com/office/drawing/2014/main" id="{CDA8107C-24F8-E049-8ACC-8B73F17E2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6019800"/>
              <a:ext cx="3962400" cy="708025"/>
            </a:xfrm>
            <a:prstGeom prst="rect">
              <a:avLst/>
            </a:prstGeom>
            <a:solidFill>
              <a:srgbClr val="FCFFF3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dominio della funzione </a:t>
              </a:r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 = </a:t>
              </a:r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ln(</a:t>
              </a:r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eaLnBrk="1" hangingPunct="1"/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è l’insieme dei numeri reali positivi.  </a:t>
              </a:r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it-IT" alt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0" name="TextBox 10">
              <a:extLst>
                <a:ext uri="{FF2B5EF4-FFF2-40B4-BE49-F238E27FC236}">
                  <a16:creationId xmlns:a16="http://schemas.microsoft.com/office/drawing/2014/main" id="{E7BD7C9F-8740-FC48-B131-0C2731455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914400"/>
              <a:ext cx="4114800" cy="40005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ln(</a:t>
              </a:r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) è la funzione inversa di </a:t>
              </a:r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it-IT" altLang="it-IT" sz="2000" i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26349B3A-94F9-BD4A-B8B1-7571033B6C99}"/>
                </a:ext>
              </a:extLst>
            </p:cNvPr>
            <p:cNvSpPr txBox="1"/>
            <p:nvPr/>
          </p:nvSpPr>
          <p:spPr>
            <a:xfrm>
              <a:off x="152400" y="914400"/>
              <a:ext cx="239840" cy="2823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62455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3F358F9-7BA4-9046-BACD-AC29145A7E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99792" y="114300"/>
            <a:ext cx="3612232" cy="762000"/>
          </a:xfrm>
        </p:spPr>
        <p:txBody>
          <a:bodyPr anchor="t"/>
          <a:lstStyle/>
          <a:p>
            <a:pPr marL="1978025" indent="-1978025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Seconda coppia</a:t>
            </a:r>
          </a:p>
        </p:txBody>
      </p:sp>
      <p:sp>
        <p:nvSpPr>
          <p:cNvPr id="34819" name="Footer Placeholder 4">
            <a:extLst>
              <a:ext uri="{FF2B5EF4-FFF2-40B4-BE49-F238E27FC236}">
                <a16:creationId xmlns:a16="http://schemas.microsoft.com/office/drawing/2014/main" id="{C1A1081D-B8B3-5246-82F6-CF2A541F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34820" name="Rectangle 6">
            <a:extLst>
              <a:ext uri="{FF2B5EF4-FFF2-40B4-BE49-F238E27FC236}">
                <a16:creationId xmlns:a16="http://schemas.microsoft.com/office/drawing/2014/main" id="{30C40134-4421-5F46-ABD0-E912009AD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828800"/>
            <a:ext cx="2506663" cy="708025"/>
          </a:xfrm>
          <a:prstGeom prst="rect">
            <a:avLst/>
          </a:prstGeom>
          <a:solidFill>
            <a:srgbClr val="FCFFF3"/>
          </a:solidFill>
          <a:ln w="222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Per qualunque numero</a:t>
            </a:r>
          </a:p>
          <a:p>
            <a:pPr eaLnBrk="1" hangingPunct="1"/>
            <a:r>
              <a:rPr lang="it-IT" alt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reale </a:t>
            </a:r>
            <a:r>
              <a:rPr lang="it-IT" altLang="it-IT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alt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trovo </a:t>
            </a:r>
            <a:r>
              <a:rPr lang="it-IT" altLang="it-IT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20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alt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&gt; 0.</a:t>
            </a:r>
          </a:p>
        </p:txBody>
      </p:sp>
      <p:sp>
        <p:nvSpPr>
          <p:cNvPr id="34825" name="Slide Number Placeholder 13">
            <a:extLst>
              <a:ext uri="{FF2B5EF4-FFF2-40B4-BE49-F238E27FC236}">
                <a16:creationId xmlns:a16="http://schemas.microsoft.com/office/drawing/2014/main" id="{D6E32C7B-6474-7E4F-A193-5BAC54B2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381750"/>
            <a:ext cx="38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A5DD038-4779-5646-8EF4-C0149528CDBC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1B57705-1B0D-6342-A02A-2EB763F7B3BE}"/>
              </a:ext>
            </a:extLst>
          </p:cNvPr>
          <p:cNvGrpSpPr/>
          <p:nvPr/>
        </p:nvGrpSpPr>
        <p:grpSpPr>
          <a:xfrm>
            <a:off x="152399" y="838200"/>
            <a:ext cx="8839201" cy="5813425"/>
            <a:chOff x="152399" y="838200"/>
            <a:chExt cx="8839201" cy="5813425"/>
          </a:xfrm>
        </p:grpSpPr>
        <p:sp>
          <p:nvSpPr>
            <p:cNvPr id="34821" name="Rectangle 7">
              <a:extLst>
                <a:ext uri="{FF2B5EF4-FFF2-40B4-BE49-F238E27FC236}">
                  <a16:creationId xmlns:a16="http://schemas.microsoft.com/office/drawing/2014/main" id="{A30DFAF0-DDC6-6941-9D9B-EAD761443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5943600"/>
              <a:ext cx="3962400" cy="708025"/>
            </a:xfrm>
            <a:prstGeom prst="rect">
              <a:avLst/>
            </a:prstGeom>
            <a:solidFill>
              <a:srgbClr val="FCFFF3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dominio della funzione </a:t>
              </a:r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 = </a:t>
              </a:r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ln(</a:t>
              </a:r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eaLnBrk="1" hangingPunct="1"/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è l’insieme dei numeri reali positivi.  </a:t>
              </a:r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it-IT" alt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822" name="Picture 9" descr="Schermata 2016-02-15 alle 18.00.39.png">
              <a:extLst>
                <a:ext uri="{FF2B5EF4-FFF2-40B4-BE49-F238E27FC236}">
                  <a16:creationId xmlns:a16="http://schemas.microsoft.com/office/drawing/2014/main" id="{264386E0-9530-4E46-B800-FAC67CF88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514600"/>
              <a:ext cx="3209925" cy="321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11" descr="Schermata 2016-02-16 alle 14.41.26.png">
              <a:extLst>
                <a:ext uri="{FF2B5EF4-FFF2-40B4-BE49-F238E27FC236}">
                  <a16:creationId xmlns:a16="http://schemas.microsoft.com/office/drawing/2014/main" id="{C5EA58A7-F3AD-E744-BFDC-910F0615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066800"/>
              <a:ext cx="531495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TextBox 12">
              <a:extLst>
                <a:ext uri="{FF2B5EF4-FFF2-40B4-BE49-F238E27FC236}">
                  <a16:creationId xmlns:a16="http://schemas.microsoft.com/office/drawing/2014/main" id="{220FE54F-89EF-AB42-B8FC-99BB5C38A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838200"/>
              <a:ext cx="4114800" cy="40005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ln(</a:t>
              </a:r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) è la funzione inversa di </a:t>
              </a:r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altLang="it-IT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it-IT" altLang="it-IT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it-IT" altLang="it-IT" sz="2000" i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B6072F9C-8D3E-CA45-B4B8-7132CB5A479B}"/>
                </a:ext>
              </a:extLst>
            </p:cNvPr>
            <p:cNvSpPr txBox="1"/>
            <p:nvPr/>
          </p:nvSpPr>
          <p:spPr>
            <a:xfrm>
              <a:off x="152399" y="1097074"/>
              <a:ext cx="211661" cy="2436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20126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37303F7-8FE1-0843-9BD8-18EBEE81EC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9673" y="204411"/>
            <a:ext cx="6925840" cy="762000"/>
          </a:xfrm>
        </p:spPr>
        <p:txBody>
          <a:bodyPr anchor="t"/>
          <a:lstStyle/>
          <a:p>
            <a:pPr marL="1978025" indent="-1978025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Riflessioni sulla seconda  coppia</a:t>
            </a:r>
          </a:p>
        </p:txBody>
      </p:sp>
      <p:sp>
        <p:nvSpPr>
          <p:cNvPr id="35843" name="Footer Placeholder 4">
            <a:extLst>
              <a:ext uri="{FF2B5EF4-FFF2-40B4-BE49-F238E27FC236}">
                <a16:creationId xmlns:a16="http://schemas.microsoft.com/office/drawing/2014/main" id="{8EC134BC-880C-DB4C-99EE-3910773A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35846" name="TextBox 12">
            <a:extLst>
              <a:ext uri="{FF2B5EF4-FFF2-40B4-BE49-F238E27FC236}">
                <a16:creationId xmlns:a16="http://schemas.microsoft.com/office/drawing/2014/main" id="{DF443C48-0194-4542-B9C6-0E205470C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50813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</a:rPr>
              <a:t>Compongo una funzione con la sua inversa</a:t>
            </a:r>
          </a:p>
        </p:txBody>
      </p:sp>
      <p:sp>
        <p:nvSpPr>
          <p:cNvPr id="35847" name="TextBox 14">
            <a:extLst>
              <a:ext uri="{FF2B5EF4-FFF2-40B4-BE49-F238E27FC236}">
                <a16:creationId xmlns:a16="http://schemas.microsoft.com/office/drawing/2014/main" id="{AE06C40D-AA00-594C-97B0-76EC50290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2600"/>
            <a:ext cx="7696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dirty="0">
                <a:latin typeface="Arial Narrow" panose="020B0604020202020204" pitchFamily="34" charset="0"/>
              </a:rPr>
              <a:t>Cambio l’ordine delle funzioni e cambia la funzione composta: la formula è la stessa (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it-IT" altLang="it-IT" b="1" dirty="0">
                <a:latin typeface="Arial Narrow" panose="020B0604020202020204" pitchFamily="34" charset="0"/>
              </a:rPr>
              <a:t>), ma cambia il dominio.</a:t>
            </a:r>
          </a:p>
        </p:txBody>
      </p:sp>
      <p:sp>
        <p:nvSpPr>
          <p:cNvPr id="35848" name="Slide Number Placeholder 7">
            <a:extLst>
              <a:ext uri="{FF2B5EF4-FFF2-40B4-BE49-F238E27FC236}">
                <a16:creationId xmlns:a16="http://schemas.microsoft.com/office/drawing/2014/main" id="{2A8507D0-BD43-FA42-8865-4DBF72D4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E96BFA-158D-0A49-8F12-43D95ADC91BE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5AB1D51-45A5-BB4C-A560-8868CD49BBB7}"/>
              </a:ext>
            </a:extLst>
          </p:cNvPr>
          <p:cNvGrpSpPr/>
          <p:nvPr/>
        </p:nvGrpSpPr>
        <p:grpSpPr>
          <a:xfrm>
            <a:off x="457200" y="1447800"/>
            <a:ext cx="8088313" cy="4144963"/>
            <a:chOff x="457200" y="1447800"/>
            <a:chExt cx="8088313" cy="4144963"/>
          </a:xfrm>
        </p:grpSpPr>
        <p:pic>
          <p:nvPicPr>
            <p:cNvPr id="35844" name="Picture 8" descr="Schermata 2016-02-15 alle 18.24.11.png">
              <a:extLst>
                <a:ext uri="{FF2B5EF4-FFF2-40B4-BE49-F238E27FC236}">
                  <a16:creationId xmlns:a16="http://schemas.microsoft.com/office/drawing/2014/main" id="{E4DACD06-EF75-B940-98F5-0690EF5B9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447800"/>
              <a:ext cx="3586163" cy="414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5" name="Picture 11" descr="Schermata 2016-02-15 alle 18.32.18.png">
              <a:extLst>
                <a:ext uri="{FF2B5EF4-FFF2-40B4-BE49-F238E27FC236}">
                  <a16:creationId xmlns:a16="http://schemas.microsoft.com/office/drawing/2014/main" id="{F7BD0343-FE22-3043-AC5A-41AF07653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447800"/>
              <a:ext cx="3516313" cy="407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4E3820C-AF98-704D-A116-E5805637494C}"/>
                </a:ext>
              </a:extLst>
            </p:cNvPr>
            <p:cNvSpPr txBox="1"/>
            <p:nvPr/>
          </p:nvSpPr>
          <p:spPr>
            <a:xfrm>
              <a:off x="503769" y="1573100"/>
              <a:ext cx="211661" cy="2436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BE7D5D56-3F77-324F-A914-D2E164A19DBB}"/>
                </a:ext>
              </a:extLst>
            </p:cNvPr>
            <p:cNvSpPr txBox="1"/>
            <p:nvPr/>
          </p:nvSpPr>
          <p:spPr>
            <a:xfrm>
              <a:off x="5082593" y="1497846"/>
              <a:ext cx="211661" cy="2436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6944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7EC4E7E4-D6DF-4F40-8420-034CBAB219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87381" y="64774"/>
            <a:ext cx="3736918" cy="762000"/>
          </a:xfrm>
        </p:spPr>
        <p:txBody>
          <a:bodyPr anchor="t"/>
          <a:lstStyle/>
          <a:p>
            <a:pPr marL="1978025" indent="-1978025" algn="l" eaLnBrk="1" hangingPunct="1"/>
            <a:r>
              <a:rPr lang="it-IT" altLang="it-IT" sz="38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Terza coppia</a:t>
            </a:r>
          </a:p>
        </p:txBody>
      </p:sp>
      <p:sp>
        <p:nvSpPr>
          <p:cNvPr id="37892" name="Footer Placeholder 4">
            <a:extLst>
              <a:ext uri="{FF2B5EF4-FFF2-40B4-BE49-F238E27FC236}">
                <a16:creationId xmlns:a16="http://schemas.microsoft.com/office/drawing/2014/main" id="{B3F52A27-3ED9-EF40-9130-93077FEF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pic>
        <p:nvPicPr>
          <p:cNvPr id="37893" name="Picture 7" descr="Schermata 2016-02-16 alle 16.11.19.png">
            <a:extLst>
              <a:ext uri="{FF2B5EF4-FFF2-40B4-BE49-F238E27FC236}">
                <a16:creationId xmlns:a16="http://schemas.microsoft.com/office/drawing/2014/main" id="{7F6449F3-2CFC-B54F-9CA3-8A5BA0AC0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9657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 descr="Schermata 2016-02-16 alle 16.17.35.png">
            <a:extLst>
              <a:ext uri="{FF2B5EF4-FFF2-40B4-BE49-F238E27FC236}">
                <a16:creationId xmlns:a16="http://schemas.microsoft.com/office/drawing/2014/main" id="{5102ECAE-17BA-1942-A4B0-79EEA9F4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90700"/>
            <a:ext cx="2422525" cy="2057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10" descr="Schermata 2016-02-16 alle 16.20.48.png">
            <a:extLst>
              <a:ext uri="{FF2B5EF4-FFF2-40B4-BE49-F238E27FC236}">
                <a16:creationId xmlns:a16="http://schemas.microsoft.com/office/drawing/2014/main" id="{4F1FD4AB-0DE3-4B44-8802-76A01B40D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38842"/>
            <a:ext cx="3124200" cy="11731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Slide Number Placeholder 12">
            <a:extLst>
              <a:ext uri="{FF2B5EF4-FFF2-40B4-BE49-F238E27FC236}">
                <a16:creationId xmlns:a16="http://schemas.microsoft.com/office/drawing/2014/main" id="{FEAE6134-CD4F-624D-B829-03FC2D20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F4B9517-67EB-6D4F-AE13-791A92BCF0F4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pic>
        <p:nvPicPr>
          <p:cNvPr id="37897" name="Picture 13" descr="Schermata 2016-02-16 alle 16.55.11.png">
            <a:extLst>
              <a:ext uri="{FF2B5EF4-FFF2-40B4-BE49-F238E27FC236}">
                <a16:creationId xmlns:a16="http://schemas.microsoft.com/office/drawing/2014/main" id="{3A416A85-0344-A246-A145-B62D25FCF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99917"/>
            <a:ext cx="2955791" cy="198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B71BCA16-9F24-A940-B618-5FBC794F8C07}"/>
                  </a:ext>
                </a:extLst>
              </p:cNvPr>
              <p:cNvSpPr/>
              <p:nvPr/>
            </p:nvSpPr>
            <p:spPr>
              <a:xfrm>
                <a:off x="475724" y="703326"/>
                <a:ext cx="8558602" cy="5850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it-IT" sz="2800" b="1" dirty="0"/>
                  <a:t>Compongo  </a:t>
                </a:r>
                <a14:m>
                  <m:oMath xmlns:m="http://schemas.openxmlformats.org/officeDocument/2006/math">
                    <m:r>
                      <a:rPr lang="it-IT" sz="2800" b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it-IT" sz="2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8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800" b="1">
                        <a:latin typeface="Cambria Math" panose="02040503050406030204" pitchFamily="18" charset="0"/>
                      </a:rPr>
                      <m:t>𝐜𝐨𝐧</m:t>
                    </m:r>
                    <m:r>
                      <a:rPr lang="it-IT" sz="28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800" b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2800" b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rad>
                  </m:oMath>
                </a14:m>
                <a:r>
                  <a:rPr lang="it-IT" sz="2800" b="1" dirty="0"/>
                  <a:t> e ottengo </a:t>
                </a:r>
                <a14:m>
                  <m:oMath xmlns:m="http://schemas.openxmlformats.org/officeDocument/2006/math">
                    <m:r>
                      <a:rPr lang="it-IT" sz="2800" b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b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28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it-IT" sz="2800" b="1" dirty="0"/>
              </a:p>
            </p:txBody>
          </p:sp>
        </mc:Choice>
        <mc:Fallback xmlns="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B71BCA16-9F24-A940-B618-5FBC794F8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24" y="703326"/>
                <a:ext cx="8558602" cy="585097"/>
              </a:xfrm>
              <a:prstGeom prst="rect">
                <a:avLst/>
              </a:prstGeom>
              <a:blipFill>
                <a:blip r:embed="rId6"/>
                <a:stretch>
                  <a:fillRect l="-1333" b="-27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943018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13269</TotalTime>
  <Words>537</Words>
  <Application>Microsoft Macintosh PowerPoint</Application>
  <PresentationFormat>Presentazione su schermo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Arial Narrow</vt:lpstr>
      <vt:lpstr>Calibri</vt:lpstr>
      <vt:lpstr>Cambria Math</vt:lpstr>
      <vt:lpstr>Times New Roman</vt:lpstr>
      <vt:lpstr>Struttura predefinita</vt:lpstr>
      <vt:lpstr>Comporre una funzione con la sua inversa</vt:lpstr>
      <vt:lpstr>Rifletto sulla composizione di tre coppie di funzioni interessanti</vt:lpstr>
      <vt:lpstr>Prima coppia</vt:lpstr>
      <vt:lpstr>Prima coppia</vt:lpstr>
      <vt:lpstr>Comporre una funzione con la sua inversa: ho trovato un risultato generale? </vt:lpstr>
      <vt:lpstr>Seconda coppia</vt:lpstr>
      <vt:lpstr>Seconda coppia</vt:lpstr>
      <vt:lpstr>Riflessioni sulla seconda  coppia</vt:lpstr>
      <vt:lpstr>Terza coppia</vt:lpstr>
      <vt:lpstr>Terza coppia</vt:lpstr>
      <vt:lpstr>Opero con i soli numeri reali positivi</vt:lpstr>
      <vt:lpstr>Antiche regole pratiche</vt:lpstr>
      <vt:lpstr>Composizione di funzioni nella storia 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subject/>
  <dc:creator>Io</dc:creator>
  <cp:keywords/>
  <dc:description/>
  <cp:lastModifiedBy>Microsoft Office User</cp:lastModifiedBy>
  <cp:revision>614</cp:revision>
  <dcterms:created xsi:type="dcterms:W3CDTF">2016-02-19T09:12:56Z</dcterms:created>
  <dcterms:modified xsi:type="dcterms:W3CDTF">2022-04-21T14:10:04Z</dcterms:modified>
  <cp:category/>
</cp:coreProperties>
</file>