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94" r:id="rId3"/>
    <p:sldId id="396" r:id="rId4"/>
    <p:sldId id="397" r:id="rId5"/>
    <p:sldId id="398" r:id="rId6"/>
    <p:sldId id="399" r:id="rId7"/>
    <p:sldId id="400" r:id="rId8"/>
    <p:sldId id="401" r:id="rId9"/>
    <p:sldId id="403" r:id="rId1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3A7B53"/>
    <a:srgbClr val="6D8770"/>
    <a:srgbClr val="0048BA"/>
    <a:srgbClr val="4F6151"/>
    <a:srgbClr val="0057DD"/>
    <a:srgbClr val="E2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184"/>
  </p:normalViewPr>
  <p:slideViewPr>
    <p:cSldViewPr>
      <p:cViewPr varScale="1">
        <p:scale>
          <a:sx n="115" d="100"/>
          <a:sy n="115" d="100"/>
        </p:scale>
        <p:origin x="20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9C65C-2A92-5648-AF21-D8403DB61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24FF3-9ED6-0248-A949-234C07DD9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E5781A-6C6B-564D-93A3-FA05A629EEBC}" type="datetime1">
              <a:rPr lang="it-IT" altLang="it-IT"/>
              <a:pPr>
                <a:defRPr/>
              </a:pPr>
              <a:t>16/02/23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A5AE3-1AA0-E149-BF2E-474CD1A341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894D-1749-4F45-9895-42196C04D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678E5-BCF3-0B4A-ACF2-968C23AFD8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4A59D-3DEA-6D49-AE8D-D87938EEA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E7E22-8AD9-6447-B617-E4E733F2EC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417988-430E-5840-AD4A-D99C15BD29E3}" type="datetime1">
              <a:rPr lang="it-IT" altLang="it-IT"/>
              <a:pPr>
                <a:defRPr/>
              </a:pPr>
              <a:t>16/02/23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2D7E54-0293-8E43-9D6C-9780BAD29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415499-4FBB-9F46-A655-D44DFED0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4B414-7C16-6E49-BE96-90270DDCB7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B18E7-FC2A-374B-A908-B53F42E3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5B8E34-E568-CE4C-9DE2-2B86371A9A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B8E34-E568-CE4C-9DE2-2B86371A9A6D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85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8E490C-2CAA-5A4F-A857-23C7054B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38C3-1555-5A43-9593-BD780CB1C232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B4C11-69D0-0645-B86D-0BC8C94E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25D4C8-00AE-8F40-9425-6323D2B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73FB-FA01-9F45-8204-78F5CA59A2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50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16737-242F-E349-8187-25822777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14B8-AE7B-E444-B0A2-1E179B046E53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BE818-BFE0-934B-A273-0C31C54B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0ED64-BCA8-6645-AAEF-937581F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E341-B18D-764B-A499-1214F035E1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27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53427C-F99E-AF47-A9AF-9656B9B8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592-569C-6C43-9926-94984DA5F968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C2A279-BD7D-D643-B4CB-715207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FE90F-6276-424D-8738-43B10D7B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45FB-363B-B043-8487-D095C7FB25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724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CEB0B-244C-C94B-B017-D0FF9ABDA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6E017-F4BC-C64E-8FA3-AFFC123130CB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F75C-4E59-7B46-BD26-AF773C462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E55FE-2CBC-4E4B-88FB-6CABB7783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1685-90E7-1143-BB2E-022ECCEEB6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5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128A94-3E5E-C846-982E-77A520D4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B97-AA5D-2545-81CF-AF94B2D5A701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1AF56-E99F-194C-9EB5-D3D83F4B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73B486-D241-9642-908D-68486E6A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D5A-34FB-B24A-B894-6E33DF2D49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9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FA653A-EB1F-0946-9114-53536FF5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7557-43A4-C642-9F83-13162BC83711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584E8-A26C-5841-9B70-5455EBEC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43C77-6C46-D84D-BE2B-9DFC3826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370B-4EE9-EC4A-AA98-8BFE798EEE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79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7FE5767-1B29-0341-ACCF-C0A0C4AA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3FCD-AE0F-B948-9501-3C8D45A065DD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9A01305-68A4-4A43-9DB0-3247F57B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69BEFD7-1749-B44A-9291-64C1C8FE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8C86-CAD8-AF47-985B-6A1DBD26CD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12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F111723-F285-D24F-996E-C2B6C0B1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2F1A-81C1-2447-9DD4-2F24E21F0D47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2CFB29B-E4D9-4643-91CA-49BA094C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5580D6C-45C1-494A-897D-EB43C98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7830-1B5D-B545-A186-A5E85CFBF9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201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8416835-D545-7A4A-BBA5-BA94EA08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F795-6484-F54A-8895-1B96403E9ECA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8E5A125-4971-EF43-B985-722517A3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1B571C5-138A-B747-8355-C49CED4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6215-B2EC-864E-89CD-94ACA5CA4D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33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CD215482-A896-984A-922E-1859D694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7B6F-CFAA-314F-A7AD-3E89A568F121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D551A9D-76ED-0B4F-AA8D-8BC2223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ED4CA5C-F3C0-1446-B698-5006D908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02DE-1027-0C4C-81DA-9B122A4F32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4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9285ED7-FD63-C74B-805E-B6B2A623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03C8-558F-E544-89ED-46FB68BE6652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73D132C-F281-E74F-9782-3DDFC573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311E5DF-2BC6-EB43-AA5A-0F2194CC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F323-171A-384C-BD49-6D99F4BE7F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2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E54B03E-6419-A44F-9685-7A1EE303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E28-ED52-7940-92FD-E3DC6BC78D09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1F57F77-AD6D-3F48-B808-71DFC2E7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F90EEC7-08CD-7841-B382-125CEF15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BBBC-F71D-5245-830E-4820F2821B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614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289F19D-2BEC-254B-8C6E-70E74EA61B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A77C5477-F51B-0E40-8F2A-374E7CFA85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B291E-E04A-A04F-816A-933E1DB8B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C9DB76-CD0D-AE4F-8C16-7D389349E99D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6D799-D80F-9044-97D3-2ECC7F362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BA9A67-6315-794B-951E-87CD42DD0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5091F7-4BAF-094F-BB1A-69A3029EAF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70675792-01D3-4F43-AF75-4399047B2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76872"/>
            <a:ext cx="84582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Asintoti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2A0A01EC-2A40-E049-B691-6AE28E687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90AEAE-6F9C-F14A-A5C0-B60BC97631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3289CEE7-2D32-3E49-B545-B7722B6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697" y="243343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Quesiti 1 e 2a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542766C-D16B-5847-9CCC-0362F8866BE9}"/>
              </a:ext>
            </a:extLst>
          </p:cNvPr>
          <p:cNvGrpSpPr/>
          <p:nvPr/>
        </p:nvGrpSpPr>
        <p:grpSpPr>
          <a:xfrm>
            <a:off x="934834" y="939898"/>
            <a:ext cx="7485903" cy="5409186"/>
            <a:chOff x="934834" y="939898"/>
            <a:chExt cx="7485903" cy="5409186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6FF8F001-4371-BA4B-9C75-111898FC22AC}"/>
                </a:ext>
              </a:extLst>
            </p:cNvPr>
            <p:cNvGrpSpPr/>
            <p:nvPr/>
          </p:nvGrpSpPr>
          <p:grpSpPr>
            <a:xfrm>
              <a:off x="3381642" y="4790114"/>
              <a:ext cx="2918550" cy="1558970"/>
              <a:chOff x="4644008" y="4994230"/>
              <a:chExt cx="2918550" cy="1558970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31F54BE3-BFAA-D748-9530-731B48EA8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5358420"/>
                <a:ext cx="2692400" cy="1092200"/>
              </a:xfrm>
              <a:prstGeom prst="rect">
                <a:avLst/>
              </a:prstGeom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D632251-EEA3-1A41-B086-B8EC668A5DBC}"/>
                  </a:ext>
                </a:extLst>
              </p:cNvPr>
              <p:cNvSpPr txBox="1"/>
              <p:nvPr/>
            </p:nvSpPr>
            <p:spPr>
              <a:xfrm>
                <a:off x="6593326" y="4994230"/>
                <a:ext cx="325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C962FB7F-E946-2B4F-8645-362718469C09}"/>
                  </a:ext>
                </a:extLst>
              </p:cNvPr>
              <p:cNvSpPr/>
              <p:nvPr/>
            </p:nvSpPr>
            <p:spPr>
              <a:xfrm>
                <a:off x="5580112" y="5358420"/>
                <a:ext cx="720080" cy="5188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F2B4C261-9BF7-9741-A80C-BF2A21B14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0208" y="5255840"/>
                <a:ext cx="695176" cy="1025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74B3EEAB-9DDF-274A-A8A2-28DA41FAEA3F}"/>
                  </a:ext>
                </a:extLst>
              </p:cNvPr>
              <p:cNvSpPr/>
              <p:nvPr/>
            </p:nvSpPr>
            <p:spPr>
              <a:xfrm>
                <a:off x="5364088" y="5930552"/>
                <a:ext cx="1321296" cy="6226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id="{91D6B716-A6FF-7449-88F9-0A63B51FC5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34424" y="6281656"/>
                <a:ext cx="695176" cy="1025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2CC9924E-A942-6049-B85D-DD836E8AFEDD}"/>
                  </a:ext>
                </a:extLst>
              </p:cNvPr>
              <p:cNvSpPr txBox="1"/>
              <p:nvPr/>
            </p:nvSpPr>
            <p:spPr>
              <a:xfrm>
                <a:off x="7237542" y="6020046"/>
                <a:ext cx="325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817D2B2-0627-964D-B954-A90C3CE9E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4" y="939898"/>
              <a:ext cx="7485903" cy="385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42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260648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2b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E36E9C2-E49D-0948-A41E-FA71383670AD}"/>
              </a:ext>
            </a:extLst>
          </p:cNvPr>
          <p:cNvGrpSpPr/>
          <p:nvPr/>
        </p:nvGrpSpPr>
        <p:grpSpPr>
          <a:xfrm>
            <a:off x="627997" y="980728"/>
            <a:ext cx="7983495" cy="4967831"/>
            <a:chOff x="627997" y="980728"/>
            <a:chExt cx="7983495" cy="4967831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F1436AE-8D3B-7C40-9CB8-E0FBD99EDFF3}"/>
                </a:ext>
              </a:extLst>
            </p:cNvPr>
            <p:cNvGrpSpPr/>
            <p:nvPr/>
          </p:nvGrpSpPr>
          <p:grpSpPr>
            <a:xfrm>
              <a:off x="827584" y="4119247"/>
              <a:ext cx="6893060" cy="1829312"/>
              <a:chOff x="827584" y="4119247"/>
              <a:chExt cx="6893060" cy="1829312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9BF7F792-E88E-5A44-8EB4-C1AC25D7D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4119247"/>
                <a:ext cx="6893060" cy="1829312"/>
              </a:xfrm>
              <a:prstGeom prst="rect">
                <a:avLst/>
              </a:prstGeom>
            </p:spPr>
          </p:pic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6DD5D3E5-FC54-794A-802A-AAF9AAD76850}"/>
                  </a:ext>
                </a:extLst>
              </p:cNvPr>
              <p:cNvSpPr/>
              <p:nvPr/>
            </p:nvSpPr>
            <p:spPr>
              <a:xfrm>
                <a:off x="4932040" y="4653137"/>
                <a:ext cx="2788604" cy="12954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7726537-5CEB-094B-A700-88B27926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97" y="980728"/>
              <a:ext cx="7983495" cy="288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81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260648"/>
            <a:ext cx="2304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7ABC25-13DF-9542-A42B-E3148925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63000" cy="4953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10CB1B-9367-0A4C-A746-D50A55DC1BF5}"/>
              </a:ext>
            </a:extLst>
          </p:cNvPr>
          <p:cNvPicPr/>
          <p:nvPr/>
        </p:nvPicPr>
        <p:blipFill rotWithShape="1">
          <a:blip r:embed="rId3"/>
          <a:srcRect t="1338"/>
          <a:stretch/>
        </p:blipFill>
        <p:spPr bwMode="auto">
          <a:xfrm>
            <a:off x="2555776" y="1837808"/>
            <a:ext cx="4320480" cy="4471512"/>
          </a:xfrm>
          <a:prstGeom prst="rect">
            <a:avLst/>
          </a:prstGeom>
          <a:ln w="254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1CD3DB-4EC1-6642-A9D7-AA255B4A1866}"/>
              </a:ext>
            </a:extLst>
          </p:cNvPr>
          <p:cNvSpPr txBox="1"/>
          <p:nvPr/>
        </p:nvSpPr>
        <p:spPr>
          <a:xfrm>
            <a:off x="7010400" y="584765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Fig.1</a:t>
            </a:r>
          </a:p>
        </p:txBody>
      </p:sp>
    </p:spTree>
    <p:extLst>
      <p:ext uri="{BB962C8B-B14F-4D97-AF65-F5344CB8AC3E}">
        <p14:creationId xmlns:p14="http://schemas.microsoft.com/office/powerpoint/2010/main" val="59132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490685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Quesiti 4 e 5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F7C21B7-FCC0-FD45-92E7-F85FE741B958}"/>
              </a:ext>
            </a:extLst>
          </p:cNvPr>
          <p:cNvGrpSpPr/>
          <p:nvPr/>
        </p:nvGrpSpPr>
        <p:grpSpPr>
          <a:xfrm>
            <a:off x="179512" y="1415173"/>
            <a:ext cx="8856984" cy="5102446"/>
            <a:chOff x="179512" y="1415173"/>
            <a:chExt cx="8856984" cy="5102446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010CB1B-9367-0A4C-A746-D50A55DC1BF5}"/>
                </a:ext>
              </a:extLst>
            </p:cNvPr>
            <p:cNvPicPr/>
            <p:nvPr/>
          </p:nvPicPr>
          <p:blipFill rotWithShape="1">
            <a:blip r:embed="rId2"/>
            <a:srcRect t="1338"/>
            <a:stretch/>
          </p:blipFill>
          <p:spPr bwMode="auto">
            <a:xfrm>
              <a:off x="3635896" y="3128037"/>
              <a:ext cx="2952328" cy="3389582"/>
            </a:xfrm>
            <a:prstGeom prst="rect">
              <a:avLst/>
            </a:prstGeom>
            <a:ln w="25400">
              <a:solidFill>
                <a:srgbClr val="0000FF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12CD9F0-138A-A943-9822-BBFB2DD9FA74}"/>
                </a:ext>
              </a:extLst>
            </p:cNvPr>
            <p:cNvSpPr txBox="1"/>
            <p:nvPr/>
          </p:nvSpPr>
          <p:spPr>
            <a:xfrm>
              <a:off x="6804248" y="5877272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Fig.1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82DC7C0-8A13-394B-AC0E-CC4A3BB1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15173"/>
              <a:ext cx="8856984" cy="1390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60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260648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Quesiti 6 e 7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1E33DD9-81D9-DB4C-A7D1-D1EFD451EAEA}"/>
              </a:ext>
            </a:extLst>
          </p:cNvPr>
          <p:cNvGrpSpPr/>
          <p:nvPr/>
        </p:nvGrpSpPr>
        <p:grpSpPr>
          <a:xfrm>
            <a:off x="428836" y="2621062"/>
            <a:ext cx="8476456" cy="3932138"/>
            <a:chOff x="428836" y="2500936"/>
            <a:chExt cx="8476456" cy="393213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010CB1B-9367-0A4C-A746-D50A55DC1BF5}"/>
                </a:ext>
              </a:extLst>
            </p:cNvPr>
            <p:cNvPicPr/>
            <p:nvPr/>
          </p:nvPicPr>
          <p:blipFill rotWithShape="1">
            <a:blip r:embed="rId2"/>
            <a:srcRect t="1338"/>
            <a:stretch/>
          </p:blipFill>
          <p:spPr bwMode="auto">
            <a:xfrm>
              <a:off x="428836" y="2500936"/>
              <a:ext cx="2952328" cy="3389582"/>
            </a:xfrm>
            <a:prstGeom prst="rect">
              <a:avLst/>
            </a:prstGeom>
            <a:ln w="25400">
              <a:solidFill>
                <a:srgbClr val="0000FF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12CD9F0-138A-A943-9822-BBFB2DD9FA74}"/>
                </a:ext>
              </a:extLst>
            </p:cNvPr>
            <p:cNvSpPr txBox="1"/>
            <p:nvPr/>
          </p:nvSpPr>
          <p:spPr>
            <a:xfrm>
              <a:off x="1197496" y="597140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Fig.1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70C9A56-FBA1-104D-8C9B-41EA4850FA65}"/>
                </a:ext>
              </a:extLst>
            </p:cNvPr>
            <p:cNvSpPr/>
            <p:nvPr/>
          </p:nvSpPr>
          <p:spPr>
            <a:xfrm>
              <a:off x="4860032" y="5950809"/>
              <a:ext cx="9861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/>
                <a:t>Fig. 2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AD6BB94-33F0-0D43-AA6A-5DEA89262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"/>
            <a:stretch/>
          </p:blipFill>
          <p:spPr>
            <a:xfrm>
              <a:off x="3667130" y="2760024"/>
              <a:ext cx="3165413" cy="3092822"/>
            </a:xfrm>
            <a:prstGeom prst="rect">
              <a:avLst/>
            </a:prstGeom>
            <a:noFill/>
            <a:ln w="25400">
              <a:solidFill>
                <a:srgbClr val="3A7B53"/>
              </a:solidFill>
            </a:ln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0ADD0F1-D5E5-D343-823A-DC39B22470B2}"/>
                </a:ext>
              </a:extLst>
            </p:cNvPr>
            <p:cNvSpPr txBox="1"/>
            <p:nvPr/>
          </p:nvSpPr>
          <p:spPr>
            <a:xfrm>
              <a:off x="7249108" y="3449003"/>
              <a:ext cx="1656184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 una </a:t>
              </a:r>
              <a:r>
                <a:rPr 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corrispondono due </a:t>
              </a:r>
              <a:r>
                <a:rPr 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0DD1C7B9-A5DA-F946-8082-78D3592C3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4208" y="3789040"/>
              <a:ext cx="804900" cy="21602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C0F4EF53-8D09-424A-9E59-2042EEDA7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7" y="828876"/>
            <a:ext cx="8635445" cy="16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2700"/>
            <a:ext cx="3275856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2" y="88598"/>
            <a:ext cx="2448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8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A08E145-8DD5-EF4A-B40A-BC18AA45112F}"/>
              </a:ext>
            </a:extLst>
          </p:cNvPr>
          <p:cNvGrpSpPr/>
          <p:nvPr/>
        </p:nvGrpSpPr>
        <p:grpSpPr>
          <a:xfrm>
            <a:off x="221625" y="918322"/>
            <a:ext cx="8521700" cy="5747133"/>
            <a:chOff x="221625" y="918322"/>
            <a:chExt cx="8521700" cy="5747133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FACDA67D-C68A-5448-B6B7-0302023FCB19}"/>
                </a:ext>
              </a:extLst>
            </p:cNvPr>
            <p:cNvGrpSpPr/>
            <p:nvPr/>
          </p:nvGrpSpPr>
          <p:grpSpPr>
            <a:xfrm>
              <a:off x="333466" y="3779788"/>
              <a:ext cx="8298017" cy="2885667"/>
              <a:chOff x="90408" y="3819933"/>
              <a:chExt cx="8298017" cy="2885667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96304034-3A22-BC48-ADCD-F72ED0EFE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205" y="3819933"/>
                <a:ext cx="3319220" cy="2885667"/>
              </a:xfrm>
              <a:prstGeom prst="rect">
                <a:avLst/>
              </a:prstGeom>
              <a:ln w="25400">
                <a:solidFill>
                  <a:srgbClr val="FFC000"/>
                </a:solidFill>
              </a:ln>
            </p:spPr>
          </p:pic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57F87D1D-45C2-8A41-8BE7-92308892C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5146" y="5262766"/>
                <a:ext cx="2265313" cy="457182"/>
              </a:xfrm>
              <a:prstGeom prst="straightConnector1">
                <a:avLst/>
              </a:prstGeom>
              <a:ln w="38100">
                <a:solidFill>
                  <a:srgbClr val="3A7B5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0EA7D75-3EFF-F145-AB6E-BBB378E749BF}"/>
                  </a:ext>
                </a:extLst>
              </p:cNvPr>
              <p:cNvSpPr txBox="1"/>
              <p:nvPr/>
            </p:nvSpPr>
            <p:spPr>
              <a:xfrm>
                <a:off x="90408" y="4842292"/>
                <a:ext cx="4392067" cy="830997"/>
              </a:xfrm>
              <a:prstGeom prst="rect">
                <a:avLst/>
              </a:prstGeom>
              <a:solidFill>
                <a:srgbClr val="FFFBEF"/>
              </a:solidFill>
              <a:ln w="34925">
                <a:solidFill>
                  <a:srgbClr val="3A7B5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Discontinuità in corrispondenza di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0: non c’è il punto (0, –1).</a:t>
                </a:r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5CC56B9-9FEA-3C49-8A62-A72627CA96A9}"/>
                </a:ext>
              </a:extLst>
            </p:cNvPr>
            <p:cNvGrpSpPr/>
            <p:nvPr/>
          </p:nvGrpSpPr>
          <p:grpSpPr>
            <a:xfrm>
              <a:off x="221625" y="918322"/>
              <a:ext cx="8521700" cy="2691374"/>
              <a:chOff x="221625" y="651302"/>
              <a:chExt cx="8521700" cy="2691374"/>
            </a:xfrm>
          </p:grpSpPr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BEFE2E57-26D7-4541-84CB-9A66C24327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54656" y="2260797"/>
                <a:ext cx="1493756" cy="403238"/>
              </a:xfrm>
              <a:prstGeom prst="straightConnector1">
                <a:avLst/>
              </a:prstGeom>
              <a:ln w="41275">
                <a:solidFill>
                  <a:srgbClr val="0057D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5977927F-8305-D84D-BC93-0F64F52622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9096" y="2271738"/>
                <a:ext cx="1443168" cy="45914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5F34A9C-0266-124F-BE62-1BDC9FF7B65F}"/>
                  </a:ext>
                </a:extLst>
              </p:cNvPr>
              <p:cNvSpPr txBox="1"/>
              <p:nvPr/>
            </p:nvSpPr>
            <p:spPr>
              <a:xfrm>
                <a:off x="473863" y="2511679"/>
                <a:ext cx="2984597" cy="8309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 indeterminata del tipo 0/0</a:t>
                </a: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42E8DE0-7C5F-8E49-8A0E-DEED1069C2F2}"/>
                  </a:ext>
                </a:extLst>
              </p:cNvPr>
              <p:cNvSpPr txBox="1"/>
              <p:nvPr/>
            </p:nvSpPr>
            <p:spPr>
              <a:xfrm>
                <a:off x="5042637" y="2493872"/>
                <a:ext cx="2918179" cy="8309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57D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Applico il teorema di de l’</a:t>
                </a:r>
                <a:r>
                  <a:rPr lang="it-IT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Hopital</a:t>
                </a:r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3D05F0C9-496A-E04E-9ECE-6232D5A95B65}"/>
                  </a:ext>
                </a:extLst>
              </p:cNvPr>
              <p:cNvGrpSpPr/>
              <p:nvPr/>
            </p:nvGrpSpPr>
            <p:grpSpPr>
              <a:xfrm>
                <a:off x="221625" y="651302"/>
                <a:ext cx="8521700" cy="1562100"/>
                <a:chOff x="221625" y="651302"/>
                <a:chExt cx="8521700" cy="1562100"/>
              </a:xfrm>
            </p:grpSpPr>
            <p:pic>
              <p:nvPicPr>
                <p:cNvPr id="6" name="Immagine 5">
                  <a:extLst>
                    <a:ext uri="{FF2B5EF4-FFF2-40B4-BE49-F238E27FC236}">
                      <a16:creationId xmlns:a16="http://schemas.microsoft.com/office/drawing/2014/main" id="{486C0349-01F4-F644-8C03-6DE367D0A1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625" y="651302"/>
                  <a:ext cx="8521700" cy="1562100"/>
                </a:xfrm>
                <a:prstGeom prst="rect">
                  <a:avLst/>
                </a:prstGeom>
              </p:spPr>
            </p:pic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A5FA8608-0E2C-2847-9FEF-7C02A8114018}"/>
                    </a:ext>
                  </a:extLst>
                </p:cNvPr>
                <p:cNvSpPr/>
                <p:nvPr/>
              </p:nvSpPr>
              <p:spPr>
                <a:xfrm>
                  <a:off x="4694869" y="1587377"/>
                  <a:ext cx="485865" cy="50405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522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8</a:t>
            </a:fld>
            <a:endParaRPr lang="it-IT" altLang="it-IT" sz="1400" dirty="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25239"/>
            <a:ext cx="2304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9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F903F04-AA90-D24A-BB65-38980477C4AC}"/>
              </a:ext>
            </a:extLst>
          </p:cNvPr>
          <p:cNvGrpSpPr/>
          <p:nvPr/>
        </p:nvGrpSpPr>
        <p:grpSpPr>
          <a:xfrm>
            <a:off x="395536" y="2085725"/>
            <a:ext cx="8604956" cy="3362459"/>
            <a:chOff x="197514" y="1964742"/>
            <a:chExt cx="8604956" cy="3362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4D13CC3F-4796-BB43-B213-48342DC53E97}"/>
                    </a:ext>
                  </a:extLst>
                </p:cNvPr>
                <p:cNvSpPr txBox="1"/>
                <p:nvPr/>
              </p:nvSpPr>
              <p:spPr>
                <a:xfrm>
                  <a:off x="197514" y="1964742"/>
                  <a:ext cx="8604956" cy="336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b="1" dirty="0"/>
                    <a:t>Posso ripetere questo ragionamento a partire da qualunque funzione polinomiale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</a:t>
                  </a:r>
                  <a:r>
                    <a:rPr lang="it-IT" sz="2200" b="1" dirty="0"/>
                    <a:t>) di grado </a:t>
                  </a:r>
                  <a:r>
                    <a:rPr lang="it-IT" sz="2200" b="1" i="1" dirty="0" err="1"/>
                    <a:t>n</a:t>
                  </a:r>
                  <a:r>
                    <a:rPr lang="it-IT" sz="2200" b="1" dirty="0"/>
                    <a:t> &gt; 1.</a:t>
                  </a:r>
                </a:p>
                <a:p>
                  <a:r>
                    <a:rPr lang="it-IT" sz="2400" b="1" dirty="0"/>
                    <a:t>         </a:t>
                  </a:r>
                  <a14:m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it-IT" sz="24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it-IT" sz="2400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200" b="1" dirty="0"/>
                    <a:t>Nessun numero reale è escluso dal dominio, perciò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</a:t>
                  </a:r>
                  <a:r>
                    <a:rPr lang="it-IT" sz="2200" b="1" dirty="0"/>
                    <a:t>) non può avere asintoti verticali.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200" b="1" dirty="0"/>
                    <a:t>Per tutte le funzioni polinomiali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x)</a:t>
                  </a:r>
                  <a:r>
                    <a:rPr lang="it-IT" sz="2200" b="1" dirty="0"/>
                    <a:t> di grado </a:t>
                  </a:r>
                  <a:r>
                    <a:rPr lang="it-IT" sz="2200" b="1" i="1" dirty="0" err="1"/>
                    <a:t>n</a:t>
                  </a:r>
                  <a:r>
                    <a:rPr lang="it-IT" sz="2200" b="1" dirty="0"/>
                    <a:t> &gt;1, trovo:</a:t>
                  </a:r>
                </a:p>
                <a:p>
                  <a:pPr marL="323850"/>
                  <a:endParaRPr lang="it-IT" sz="2400" b="1" dirty="0"/>
                </a:p>
                <a:p>
                  <a:pPr marL="323850"/>
                  <a:endParaRPr lang="it-IT" sz="2400" b="1" dirty="0"/>
                </a:p>
                <a:p>
                  <a:pPr marL="323850"/>
                  <a:br>
                    <a:rPr lang="it-IT" sz="800" b="1" dirty="0"/>
                  </a:br>
                  <a:r>
                    <a:rPr lang="it-IT" sz="2200" b="1" dirty="0"/>
                    <a:t>Perciò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</a:t>
                  </a:r>
                  <a:r>
                    <a:rPr lang="it-IT" sz="2200" b="1" dirty="0"/>
                    <a:t>) non può avere un asintoto obliquo.</a:t>
                  </a:r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4D13CC3F-4796-BB43-B213-48342DC53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14" y="1964742"/>
                  <a:ext cx="8604956" cy="3362459"/>
                </a:xfrm>
                <a:prstGeom prst="rect">
                  <a:avLst/>
                </a:prstGeom>
                <a:blipFill>
                  <a:blip r:embed="rId2"/>
                  <a:stretch>
                    <a:fillRect l="-884" t="-752" b="-225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72085F0-38AB-CB46-A503-A65795B8D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66" y="4069152"/>
              <a:ext cx="2028968" cy="849568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AED6C4-9584-0044-8053-F6CAD3CB991D}"/>
              </a:ext>
            </a:extLst>
          </p:cNvPr>
          <p:cNvSpPr txBox="1"/>
          <p:nvPr/>
        </p:nvSpPr>
        <p:spPr>
          <a:xfrm>
            <a:off x="647564" y="5678645"/>
            <a:ext cx="7704856" cy="523220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8BA"/>
                </a:solidFill>
              </a:rPr>
              <a:t>Le funzioni polinomiali non hanno asintoti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DEBB13F-C152-2A4E-8F7B-8B4DD463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4" y="1039589"/>
            <a:ext cx="87808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404664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10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6E7DD4C-7BFA-0C43-AA9E-E94D38AC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22" y="2560386"/>
            <a:ext cx="3516867" cy="26114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149010-19D1-D248-BF98-52B6B8CE53F3}"/>
              </a:ext>
            </a:extLst>
          </p:cNvPr>
          <p:cNvSpPr txBox="1"/>
          <p:nvPr/>
        </p:nvSpPr>
        <p:spPr>
          <a:xfrm>
            <a:off x="709263" y="5372216"/>
            <a:ext cx="7821361" cy="954107"/>
          </a:xfrm>
          <a:prstGeom prst="rect">
            <a:avLst/>
          </a:prstGeom>
          <a:solidFill>
            <a:srgbClr val="FFFBE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Condizione necessaria per trovare un asintoto obliquo: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dominio della funzione deve essere illimitato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2C37F1-4B7F-CE47-972D-2641E5C3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2" y="1035973"/>
            <a:ext cx="7785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0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255</Words>
  <Application>Microsoft Macintosh PowerPoint</Application>
  <PresentationFormat>Presentazione su schermo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Arial Narrow</vt:lpstr>
      <vt:lpstr>Calibri</vt:lpstr>
      <vt:lpstr>Cambria Math</vt:lpstr>
      <vt:lpstr>Times New Roman</vt:lpstr>
      <vt:lpstr>Tema di Office</vt:lpstr>
      <vt:lpstr>Asintoti Risposte e commenti all’attività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FRF</dc:title>
  <dc:subject/>
  <dc:creator>User</dc:creator>
  <cp:keywords/>
  <dc:description/>
  <cp:lastModifiedBy>Microsoft Office User</cp:lastModifiedBy>
  <cp:revision>256</cp:revision>
  <dcterms:created xsi:type="dcterms:W3CDTF">2016-05-27T08:54:43Z</dcterms:created>
  <dcterms:modified xsi:type="dcterms:W3CDTF">2023-02-16T09:56:34Z</dcterms:modified>
  <cp:category/>
</cp:coreProperties>
</file>