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12" r:id="rId3"/>
    <p:sldId id="316" r:id="rId4"/>
    <p:sldId id="318" r:id="rId5"/>
    <p:sldId id="492" r:id="rId6"/>
    <p:sldId id="493" r:id="rId7"/>
    <p:sldId id="495" r:id="rId8"/>
    <p:sldId id="297" r:id="rId9"/>
    <p:sldId id="298" r:id="rId10"/>
    <p:sldId id="307" r:id="rId11"/>
    <p:sldId id="505" r:id="rId12"/>
    <p:sldId id="303" r:id="rId13"/>
    <p:sldId id="304" r:id="rId14"/>
    <p:sldId id="305" r:id="rId15"/>
    <p:sldId id="299" r:id="rId16"/>
    <p:sldId id="308" r:id="rId17"/>
    <p:sldId id="309" r:id="rId18"/>
    <p:sldId id="310" r:id="rId19"/>
    <p:sldId id="311" r:id="rId20"/>
    <p:sldId id="496" r:id="rId21"/>
    <p:sldId id="504" r:id="rId22"/>
    <p:sldId id="497" r:id="rId23"/>
    <p:sldId id="498" r:id="rId24"/>
    <p:sldId id="500" r:id="rId25"/>
    <p:sldId id="502" r:id="rId26"/>
    <p:sldId id="503" r:id="rId27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DD"/>
    <a:srgbClr val="FFF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7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CA9BCD-CF38-324F-A5F2-5D65CB2AC5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0ECEE-1104-BF4C-88B7-A92BA17A20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4DC10A-ECB0-A84B-BFBA-F961A4B97D4E}" type="datetime1">
              <a:rPr lang="it-IT" altLang="it-IT"/>
              <a:pPr/>
              <a:t>15/09/23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44DB8-312D-1F4A-935B-917A6B447C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AF5BC-42B0-F14F-B3ED-9CFF0C8AFC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3B19FD-0BEC-2E44-9056-1ACEF638938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8A667E-0C2B-BC48-AD1B-2A8175EA3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EA69FC-4CB0-704B-997E-EABEE0CE4A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7E7270-9F78-0C43-86F3-B83BAA625557}" type="datetime1">
              <a:rPr lang="it-IT" altLang="it-IT"/>
              <a:pPr/>
              <a:t>15/09/23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06A4540-2BD7-F74F-9137-0D4A1C5223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67BA144-33C8-994A-9596-814F9F75E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EE48A-D402-6B47-B1A2-AD362384EB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ECD1C-C82B-434B-B090-6B1B935C7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1D3D26-B46E-6540-867C-4297D1F2490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CEA8EB7F-5518-D346-8546-2E50125F4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AAAD3BB-03F2-4341-BDE4-7AD604F4A6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2C42565F-A23C-974F-AFF8-CEED513002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1027431-060E-2E41-B2F7-F39CB715E27E}" type="slidenum">
              <a:rPr lang="it-IT" altLang="it-IT" sz="1200"/>
              <a:pPr eaLnBrk="1" hangingPunct="1"/>
              <a:t>17</a:t>
            </a:fld>
            <a:endParaRPr lang="it-IT" alt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893929-CA33-A246-ADD9-134AC1B1FE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176B16-A4CC-FA4F-A944-05A1AC266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6C14B7-0804-654F-8B9A-8625860AA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CE5C4-7AA9-F245-A908-7D17447932D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252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464135-B7ED-0349-A9BA-E397313BB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273C3A-8E85-E841-8C7C-18CCFACB35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BC47AF-8294-2C44-8136-7F86302D63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FB661-8300-3245-82A2-1983FD2C025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9202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50CF8F-904D-ED45-8A7B-48A21605E8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A5AEAC-646A-104F-B424-4719048586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AE9540-B4AE-2246-B16C-D809F25059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B6696-C82E-5C4D-A685-12623D51E21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2751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354340-C67B-E546-BAB9-27C28078CD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528C84-10CC-6F40-A748-248E46B87D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A32CA0-2407-5245-B8F9-38F15A53D5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1ED0C-16EF-8A43-A280-12714643ACA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335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1DBE272-7CE5-2D4D-8BCE-71FC94FACB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64ACC2-254C-584A-AA04-62FB94129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5CBDBAF-F4D2-EB48-AC22-AC94B2E04D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2472A-E0F8-2D46-B95E-8969A7FB17D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1336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F51AC4-A714-494B-92A0-1A1F2DD8FB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BC3F64D-28C9-F242-9E6D-2855D40E7D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6C7238-A1F9-9840-85A6-38BEE76A6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B96258-8644-1C49-8F1C-FA9A4F95F00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264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BCFFCB-77D7-F34F-BD13-470EF18635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A2922B-E731-CC4C-8649-C966B7E20F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9E3110-FAD8-AE44-BB9D-A2AD8EA59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94C526-5502-7240-80D0-EFC74D72D2B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895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315AA6-BF7D-DA41-A782-94FEE6BBCC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34EF5A-B6E2-EF49-AEED-1DE53591FA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8432F6-5106-2048-98E2-A23A4A7AB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0C169-CD1C-C049-86B6-06CB5ABFAE4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1422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819FF-D6F8-9741-89BF-0ABA8E2282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427D5A-F7A4-3B4F-B8B4-540E467DFD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14B36B-3DD0-FB45-863A-38E254F71F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F3CDB-D7FA-8645-A9C2-F336046FB73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331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E8DE58-2DD6-3C48-94E9-792F0CD7E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08C4964-CF54-6142-85D1-A33B679182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F10598E-C875-0547-A97C-8890ECFA2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5908E-45AB-9440-8CB6-D8D79E07A2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570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1A7E01-F78E-DB41-B1D1-EAA3D1E23D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488C7D-781A-0742-8CD1-F864B66C6A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F498F7-EEA1-0444-AB33-9DE42CCB2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1A185-55ED-BC48-AA65-D7384494FEC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090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221675-7F16-944A-AEFE-C13196693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C308A7-4F69-904B-9453-06C61606B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C76298-98ED-CD46-9DB7-18CF2A68EB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C9E2B-830E-874A-B8D4-89A1EA783E2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02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7B0915-DDE5-264F-B676-E2BD4887AB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69ABE7-C28C-F743-834B-A4D28FDD71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15369-6C92-7441-82BD-114A7918C6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9E3EF-53D6-9C44-89DD-8A1D10BB4C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54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ADA16-70BB-AC43-A027-75075B3324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FF4993-1927-7148-BE2F-7D8475F08A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392D50-6CFB-B449-B596-37F61B6318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A402B-544C-6541-802B-9565290CC6C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367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05FC1E-DED4-9849-898F-C1FAAAEAC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D37D24-52C0-5C4E-84B8-39559A26F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9E828F4-CA7F-6E45-8E2C-8AA6D5B227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1F7FA30-4E16-4443-94B5-928D5AD4B9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5332374-01C4-E24B-A970-FEDEADA884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68EEE3-591E-8B43-9FB3-33CDC01AD54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A056B33-854E-6B41-BB48-FF44EA9F82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1295400"/>
            <a:ext cx="6835775" cy="2160588"/>
          </a:xfrm>
        </p:spPr>
        <p:txBody>
          <a:bodyPr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Leggi matematiche, curve e funzioni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A0D6788D-AD4D-7D42-B8D6-DB924521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90743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  <a:endParaRPr lang="it-IT" altLang="it-IT" sz="1200" i="1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77C0EFF-2FEF-CA49-B6DF-6A05F4CBE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E5B072-0AE9-0041-8022-92524F0D2D7B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D7C9241-5D4E-184A-A22D-2497AD968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923112" cy="922338"/>
          </a:xfrm>
        </p:spPr>
        <p:txBody>
          <a:bodyPr/>
          <a:lstStyle/>
          <a:p>
            <a:pPr algn="l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A. Il concetto di funzione si evolve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0D73E6F7-2C65-9B4E-902C-990B1A758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452430"/>
            <a:ext cx="6096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 err="1">
                <a:solidFill>
                  <a:srgbClr val="660066"/>
                </a:solidFill>
                <a:cs typeface="Arial" panose="020B0604020202020204" pitchFamily="34" charset="0"/>
              </a:rPr>
              <a:t>Fermat</a:t>
            </a:r>
            <a:r>
              <a:rPr lang="it-IT" altLang="it-IT" sz="2000" b="1" dirty="0">
                <a:solidFill>
                  <a:srgbClr val="660066"/>
                </a:solidFill>
                <a:cs typeface="Arial" panose="020B0604020202020204" pitchFamily="34" charset="0"/>
              </a:rPr>
              <a:t> (1637)</a:t>
            </a:r>
          </a:p>
          <a:p>
            <a:pPr eaLnBrk="1" hangingPunct="1"/>
            <a:r>
              <a:rPr lang="it-IT" altLang="it-IT" sz="2000" b="1" dirty="0">
                <a:cs typeface="Arial" panose="020B0604020202020204" pitchFamily="34" charset="0"/>
              </a:rPr>
              <a:t>«Ogni volta che due quantità incognite sono legate da un’equazione, si ha una linea che può essere retta o curva»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CF289A00-657A-9C44-ABA4-526180C0D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031715"/>
            <a:ext cx="6248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57DD"/>
                </a:solidFill>
                <a:cs typeface="Arial" panose="020B0604020202020204" pitchFamily="34" charset="0"/>
              </a:rPr>
              <a:t>1. </a:t>
            </a:r>
            <a:r>
              <a:rPr lang="it-IT" altLang="it-IT" sz="2800" b="1" dirty="0" err="1">
                <a:solidFill>
                  <a:srgbClr val="0057DD"/>
                </a:solidFill>
                <a:cs typeface="Arial" panose="020B0604020202020204" pitchFamily="34" charset="0"/>
              </a:rPr>
              <a:t>Fermat</a:t>
            </a:r>
            <a:r>
              <a:rPr lang="it-IT" altLang="it-IT" sz="2800" b="1" dirty="0">
                <a:solidFill>
                  <a:srgbClr val="0057DD"/>
                </a:solidFill>
                <a:cs typeface="Arial" panose="020B0604020202020204" pitchFamily="34" charset="0"/>
              </a:rPr>
              <a:t> e Cartesio ‘inventano’ la geometria analitica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985B6158-724C-354B-8239-68EC04650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03977"/>
            <a:ext cx="6248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rgbClr val="660066"/>
                </a:solidFill>
                <a:cs typeface="Arial" panose="020B0604020202020204" pitchFamily="34" charset="0"/>
              </a:rPr>
              <a:t>Cartesio (1637)</a:t>
            </a:r>
          </a:p>
          <a:p>
            <a:pPr eaLnBrk="1" hangingPunct="1"/>
            <a:r>
              <a:rPr lang="it-IT" altLang="it-IT" sz="2000" b="1" dirty="0">
                <a:cs typeface="Arial" panose="020B0604020202020204" pitchFamily="34" charset="0"/>
              </a:rPr>
              <a:t>«Prendendo successivamente infinite diverse grandezze per la linea </a:t>
            </a:r>
            <a:r>
              <a:rPr lang="it-IT" alt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000" b="1" dirty="0">
                <a:cs typeface="Arial" panose="020B0604020202020204" pitchFamily="34" charset="0"/>
              </a:rPr>
              <a:t>, se ne troveranno altrettante infinite per la linea </a:t>
            </a:r>
            <a:r>
              <a:rPr lang="it-IT" alt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="1" dirty="0">
                <a:cs typeface="Arial" panose="020B0604020202020204" pitchFamily="34" charset="0"/>
              </a:rPr>
              <a:t>  e così si avrà un’infinità di diversi punti per mezzo dei quali si descrive la curva richiesta»</a:t>
            </a:r>
          </a:p>
        </p:txBody>
      </p:sp>
      <p:pic>
        <p:nvPicPr>
          <p:cNvPr id="6" name="Picture 8" descr="http://www2.polito.it/didattica/polymath/htmlS/Interventi/Articoli/Wiles/Img/image001.jpg">
            <a:extLst>
              <a:ext uri="{FF2B5EF4-FFF2-40B4-BE49-F238E27FC236}">
                <a16:creationId xmlns:a16="http://schemas.microsoft.com/office/drawing/2014/main" id="{312248CC-CF2F-2A46-BC8E-8B450136C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1655763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50581E1C-BE0E-1E46-A5ED-9D1983D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14800"/>
            <a:ext cx="1905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Slide Number Placeholder 7">
            <a:extLst>
              <a:ext uri="{FF2B5EF4-FFF2-40B4-BE49-F238E27FC236}">
                <a16:creationId xmlns:a16="http://schemas.microsoft.com/office/drawing/2014/main" id="{9245BE46-3C20-394C-98A9-CF2C08FA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C9FEAC-0760-B949-9AA0-61E5685879D0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sp>
        <p:nvSpPr>
          <p:cNvPr id="22537" name="Footer Placeholder 8">
            <a:extLst>
              <a:ext uri="{FF2B5EF4-FFF2-40B4-BE49-F238E27FC236}">
                <a16:creationId xmlns:a16="http://schemas.microsoft.com/office/drawing/2014/main" id="{C586CBA8-380B-3F41-9B27-B6CDD1194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13184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D7C9241-5D4E-184A-A22D-2497AD968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923112" cy="922338"/>
          </a:xfrm>
        </p:spPr>
        <p:txBody>
          <a:bodyPr/>
          <a:lstStyle/>
          <a:p>
            <a:pPr algn="l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A. Il concetto di funzione si evolve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0D73E6F7-2C65-9B4E-902C-990B1A758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452430"/>
            <a:ext cx="6096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 err="1">
                <a:solidFill>
                  <a:srgbClr val="660066"/>
                </a:solidFill>
                <a:cs typeface="Arial" panose="020B0604020202020204" pitchFamily="34" charset="0"/>
              </a:rPr>
              <a:t>Fermat</a:t>
            </a:r>
            <a:r>
              <a:rPr lang="it-IT" altLang="it-IT" sz="2000" b="1" dirty="0">
                <a:solidFill>
                  <a:srgbClr val="660066"/>
                </a:solidFill>
                <a:cs typeface="Arial" panose="020B0604020202020204" pitchFamily="34" charset="0"/>
              </a:rPr>
              <a:t> (1637)</a:t>
            </a:r>
          </a:p>
          <a:p>
            <a:pPr eaLnBrk="1" hangingPunct="1"/>
            <a:r>
              <a:rPr lang="it-IT" altLang="it-IT" sz="2000" b="1" dirty="0">
                <a:cs typeface="Arial" panose="020B0604020202020204" pitchFamily="34" charset="0"/>
              </a:rPr>
              <a:t>«Ogni volta che due quantità incognite sono legate da un’equazione, si ha una linea che può essere retta o curva»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CF289A00-657A-9C44-ABA4-526180C0D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031715"/>
            <a:ext cx="6248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57DD"/>
                </a:solidFill>
                <a:cs typeface="Arial" panose="020B0604020202020204" pitchFamily="34" charset="0"/>
              </a:rPr>
              <a:t>1. </a:t>
            </a:r>
            <a:r>
              <a:rPr lang="it-IT" altLang="it-IT" sz="2800" b="1" dirty="0" err="1">
                <a:solidFill>
                  <a:srgbClr val="0057DD"/>
                </a:solidFill>
                <a:cs typeface="Arial" panose="020B0604020202020204" pitchFamily="34" charset="0"/>
              </a:rPr>
              <a:t>Fermat</a:t>
            </a:r>
            <a:r>
              <a:rPr lang="it-IT" altLang="it-IT" sz="2800" b="1" dirty="0">
                <a:solidFill>
                  <a:srgbClr val="0057DD"/>
                </a:solidFill>
                <a:cs typeface="Arial" panose="020B0604020202020204" pitchFamily="34" charset="0"/>
              </a:rPr>
              <a:t> e Cartesio ‘inventano’ la geometria analitica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985B6158-724C-354B-8239-68EC04650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03977"/>
            <a:ext cx="6248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rgbClr val="660066"/>
                </a:solidFill>
                <a:cs typeface="Arial" panose="020B0604020202020204" pitchFamily="34" charset="0"/>
              </a:rPr>
              <a:t>Cartesio (1637)</a:t>
            </a:r>
          </a:p>
          <a:p>
            <a:pPr eaLnBrk="1" hangingPunct="1"/>
            <a:r>
              <a:rPr lang="it-IT" altLang="it-IT" sz="2000" b="1" dirty="0">
                <a:cs typeface="Arial" panose="020B0604020202020204" pitchFamily="34" charset="0"/>
              </a:rPr>
              <a:t>«Prendendo successivamente infinite diverse grandezze per la linea </a:t>
            </a:r>
            <a:r>
              <a:rPr lang="it-IT" alt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000" b="1" dirty="0">
                <a:cs typeface="Arial" panose="020B0604020202020204" pitchFamily="34" charset="0"/>
              </a:rPr>
              <a:t>, se ne troveranno altrettante infinite per la linea </a:t>
            </a:r>
            <a:r>
              <a:rPr lang="it-IT" alt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="1" dirty="0">
                <a:cs typeface="Arial" panose="020B0604020202020204" pitchFamily="34" charset="0"/>
              </a:rPr>
              <a:t>  e così si avrà un’infinità di diversi punti per mezzo dei quali si descrive la curva richiesta»</a:t>
            </a:r>
          </a:p>
        </p:txBody>
      </p:sp>
      <p:pic>
        <p:nvPicPr>
          <p:cNvPr id="6" name="Picture 8" descr="http://www2.polito.it/didattica/polymath/htmlS/Interventi/Articoli/Wiles/Img/image001.jpg">
            <a:extLst>
              <a:ext uri="{FF2B5EF4-FFF2-40B4-BE49-F238E27FC236}">
                <a16:creationId xmlns:a16="http://schemas.microsoft.com/office/drawing/2014/main" id="{312248CC-CF2F-2A46-BC8E-8B450136C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1655763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50581E1C-BE0E-1E46-A5ED-9D1983D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14800"/>
            <a:ext cx="1905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Slide Number Placeholder 7">
            <a:extLst>
              <a:ext uri="{FF2B5EF4-FFF2-40B4-BE49-F238E27FC236}">
                <a16:creationId xmlns:a16="http://schemas.microsoft.com/office/drawing/2014/main" id="{9245BE46-3C20-394C-98A9-CF2C08FA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C9FEAC-0760-B949-9AA0-61E5685879D0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sp>
        <p:nvSpPr>
          <p:cNvPr id="22537" name="Footer Placeholder 8">
            <a:extLst>
              <a:ext uri="{FF2B5EF4-FFF2-40B4-BE49-F238E27FC236}">
                <a16:creationId xmlns:a16="http://schemas.microsoft.com/office/drawing/2014/main" id="{C586CBA8-380B-3F41-9B27-B6CDD1194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13184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1389328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61CFFFC-A4E3-8146-977D-E8D4CEA6B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6693" y="37168"/>
            <a:ext cx="7308304" cy="922338"/>
          </a:xfrm>
        </p:spPr>
        <p:txBody>
          <a:bodyPr/>
          <a:lstStyle/>
          <a:p>
            <a:pPr marL="412750" indent="-398463" algn="l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A. Il concetto di funzione si evolve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CEED8371-E7E0-0542-BB64-0329EE934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293" y="948748"/>
            <a:ext cx="508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57DD"/>
                </a:solidFill>
                <a:cs typeface="Arial" panose="020B0604020202020204" pitchFamily="34" charset="0"/>
              </a:rPr>
              <a:t>2. </a:t>
            </a:r>
            <a:r>
              <a:rPr lang="it-IT" altLang="it-IT" sz="2800" b="1" dirty="0" err="1">
                <a:solidFill>
                  <a:srgbClr val="0057DD"/>
                </a:solidFill>
                <a:cs typeface="Arial" panose="020B0604020202020204" pitchFamily="34" charset="0"/>
              </a:rPr>
              <a:t>Cauchy</a:t>
            </a:r>
            <a:r>
              <a:rPr lang="it-IT" altLang="it-IT" sz="2800" b="1" dirty="0">
                <a:solidFill>
                  <a:srgbClr val="0057DD"/>
                </a:solidFill>
                <a:cs typeface="Arial" panose="020B0604020202020204" pitchFamily="34" charset="0"/>
              </a:rPr>
              <a:t> e </a:t>
            </a:r>
            <a:r>
              <a:rPr lang="it-IT" altLang="it-IT" sz="2800" b="1" dirty="0" err="1">
                <a:solidFill>
                  <a:srgbClr val="0057DD"/>
                </a:solidFill>
                <a:cs typeface="Arial" panose="020B0604020202020204" pitchFamily="34" charset="0"/>
              </a:rPr>
              <a:t>Weierstras</a:t>
            </a:r>
            <a:r>
              <a:rPr lang="it-IT" altLang="it-IT" sz="2800" dirty="0" err="1">
                <a:solidFill>
                  <a:srgbClr val="0057DD"/>
                </a:solidFill>
                <a:latin typeface="Arial Black" panose="020B0604020202020204" pitchFamily="34" charset="0"/>
              </a:rPr>
              <a:t>s</a:t>
            </a:r>
            <a:r>
              <a:rPr lang="it-IT" altLang="it-IT" sz="2800" dirty="0">
                <a:solidFill>
                  <a:srgbClr val="0057DD"/>
                </a:solidFill>
                <a:latin typeface="Arial Black" panose="020B0604020202020204" pitchFamily="34" charset="0"/>
              </a:rPr>
              <a:t> 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2420306A-DB21-7A42-B04C-2C08B093C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285765"/>
            <a:ext cx="864235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 err="1">
                <a:solidFill>
                  <a:srgbClr val="660066"/>
                </a:solidFill>
                <a:cs typeface="Arial" panose="020B0604020202020204" pitchFamily="34" charset="0"/>
              </a:rPr>
              <a:t>Cauchy</a:t>
            </a:r>
            <a:r>
              <a:rPr lang="it-IT" altLang="it-IT" b="1" dirty="0">
                <a:solidFill>
                  <a:srgbClr val="660066"/>
                </a:solidFill>
                <a:cs typeface="Arial" panose="020B0604020202020204" pitchFamily="34" charset="0"/>
              </a:rPr>
              <a:t> (1857)</a:t>
            </a:r>
          </a:p>
          <a:p>
            <a:pPr eaLnBrk="1" hangingPunct="1"/>
            <a:r>
              <a:rPr lang="it-IT" altLang="it-IT" b="1" dirty="0">
                <a:cs typeface="Arial" panose="020B0604020202020204" pitchFamily="34" charset="0"/>
              </a:rPr>
              <a:t>«Due variabili reali o, in altri termini, due quantità algebriche variabili si dicono funzioni una dell’altra quando </a:t>
            </a: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variano simultaneamente in modo che il valore dell’una determini il valore dell’altra</a:t>
            </a:r>
            <a:r>
              <a:rPr lang="it-IT" altLang="it-IT" b="1" dirty="0">
                <a:cs typeface="Arial" panose="020B0604020202020204" pitchFamily="34" charset="0"/>
              </a:rPr>
              <a:t>».</a:t>
            </a:r>
          </a:p>
          <a:p>
            <a:pPr eaLnBrk="1" hangingPunct="1"/>
            <a:endParaRPr lang="it-IT" altLang="it-IT" sz="800" b="1" dirty="0">
              <a:cs typeface="Arial" panose="020B0604020202020204" pitchFamily="34" charset="0"/>
            </a:endParaRPr>
          </a:p>
          <a:p>
            <a:pPr eaLnBrk="1" hangingPunct="1"/>
            <a:r>
              <a:rPr lang="it-IT" altLang="it-IT" b="1" dirty="0" err="1">
                <a:solidFill>
                  <a:srgbClr val="660066"/>
                </a:solidFill>
                <a:cs typeface="Arial" panose="020B0604020202020204" pitchFamily="34" charset="0"/>
              </a:rPr>
              <a:t>Weierstrass</a:t>
            </a:r>
            <a:r>
              <a:rPr lang="it-IT" altLang="it-IT" b="1" dirty="0">
                <a:solidFill>
                  <a:srgbClr val="660066"/>
                </a:solidFill>
                <a:cs typeface="Arial" panose="020B0604020202020204" pitchFamily="34" charset="0"/>
              </a:rPr>
              <a:t> (1878)</a:t>
            </a:r>
          </a:p>
          <a:p>
            <a:pPr eaLnBrk="1" hangingPunct="1"/>
            <a:r>
              <a:rPr lang="it-IT" altLang="it-IT" b="1" dirty="0">
                <a:cs typeface="Arial" panose="020B0604020202020204" pitchFamily="34" charset="0"/>
              </a:rPr>
              <a:t>«Se una quantità variabile reale, che diremo 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 dirty="0">
                <a:cs typeface="Arial" panose="020B0604020202020204" pitchFamily="34" charset="0"/>
              </a:rPr>
              <a:t>, è legata ad un’altra quantità variabile reale 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cs typeface="Arial" panose="020B0604020202020204" pitchFamily="34" charset="0"/>
              </a:rPr>
              <a:t>, in modo che, ad un certo valore di 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cs typeface="Arial" panose="020B0604020202020204" pitchFamily="34" charset="0"/>
              </a:rPr>
              <a:t>, corrispondano </a:t>
            </a: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uno o più valori </a:t>
            </a:r>
            <a:r>
              <a:rPr lang="it-IT" altLang="it-IT" b="1" dirty="0">
                <a:cs typeface="Arial" panose="020B0604020202020204" pitchFamily="34" charset="0"/>
              </a:rPr>
              <a:t>determinati per 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 dirty="0">
                <a:cs typeface="Arial" panose="020B0604020202020204" pitchFamily="34" charset="0"/>
              </a:rPr>
              <a:t>, si dirà che 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 dirty="0">
                <a:cs typeface="Arial" panose="020B0604020202020204" pitchFamily="34" charset="0"/>
              </a:rPr>
              <a:t> è funzione di 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…</a:t>
            </a:r>
            <a:r>
              <a:rPr lang="it-IT" altLang="it-IT" b="1" dirty="0"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20487" name="Picture 7" descr="http://www.dmi.units.it/~mitidier/page6/page25/files/page25_1.jpeg">
            <a:extLst>
              <a:ext uri="{FF2B5EF4-FFF2-40B4-BE49-F238E27FC236}">
                <a16:creationId xmlns:a16="http://schemas.microsoft.com/office/drawing/2014/main" id="{60747C03-160C-F146-A172-43669D236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781120"/>
            <a:ext cx="1522948" cy="18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http://matematica.unibocconi.it/infinito/weierstrass.jpg">
            <a:extLst>
              <a:ext uri="{FF2B5EF4-FFF2-40B4-BE49-F238E27FC236}">
                <a16:creationId xmlns:a16="http://schemas.microsoft.com/office/drawing/2014/main" id="{586EE809-29C8-544A-B15E-A21499B1A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45" y="905170"/>
            <a:ext cx="1676315" cy="167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Slide Number Placeholder 6">
            <a:extLst>
              <a:ext uri="{FF2B5EF4-FFF2-40B4-BE49-F238E27FC236}">
                <a16:creationId xmlns:a16="http://schemas.microsoft.com/office/drawing/2014/main" id="{9DE28938-B39A-974B-8C5B-C701046B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06CBBFD-83B7-A544-95DB-F32E015E7A04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sp>
        <p:nvSpPr>
          <p:cNvPr id="25608" name="Footer Placeholder 7">
            <a:extLst>
              <a:ext uri="{FF2B5EF4-FFF2-40B4-BE49-F238E27FC236}">
                <a16:creationId xmlns:a16="http://schemas.microsoft.com/office/drawing/2014/main" id="{1B96443F-A193-4E40-B0BE-036C93B5F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5856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D46A86F-4CFD-D548-84DE-DACE62965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254"/>
            <a:ext cx="7543800" cy="922338"/>
          </a:xfrm>
        </p:spPr>
        <p:txBody>
          <a:bodyPr/>
          <a:lstStyle/>
          <a:p>
            <a:pPr marL="541338" indent="-541338" algn="l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A. Il concetto di funzione si evolve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B450D32B-7DB5-5045-9D97-D31487419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792288"/>
            <a:ext cx="6716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50C8EC70-66DA-9B41-96A4-FF5FF3DB7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797185"/>
            <a:ext cx="3923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57DD"/>
                </a:solidFill>
                <a:cs typeface="Arial" panose="020B0604020202020204" pitchFamily="34" charset="0"/>
              </a:rPr>
              <a:t>3. Il gruppo </a:t>
            </a:r>
            <a:r>
              <a:rPr lang="it-IT" altLang="it-IT" sz="2800" b="1" dirty="0" err="1">
                <a:solidFill>
                  <a:srgbClr val="0057DD"/>
                </a:solidFill>
                <a:cs typeface="Arial" panose="020B0604020202020204" pitchFamily="34" charset="0"/>
              </a:rPr>
              <a:t>Bourbaki</a:t>
            </a:r>
            <a:r>
              <a:rPr lang="it-IT" altLang="it-IT" sz="2800" b="1" dirty="0">
                <a:solidFill>
                  <a:srgbClr val="0057DD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DD5C9CF0-AE48-F64A-AEFC-0D87DAA1D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" y="1608822"/>
            <a:ext cx="6477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 err="1">
                <a:solidFill>
                  <a:srgbClr val="660066"/>
                </a:solidFill>
                <a:cs typeface="Arial" panose="020B0604020202020204" pitchFamily="34" charset="0"/>
              </a:rPr>
              <a:t>Dieudonné</a:t>
            </a:r>
            <a:r>
              <a:rPr lang="it-IT" altLang="it-IT" b="1" dirty="0">
                <a:solidFill>
                  <a:srgbClr val="660066"/>
                </a:solidFill>
                <a:cs typeface="Arial" panose="020B0604020202020204" pitchFamily="34" charset="0"/>
              </a:rPr>
              <a:t> (1969)</a:t>
            </a:r>
          </a:p>
          <a:p>
            <a:pPr eaLnBrk="1" hangingPunct="1"/>
            <a:r>
              <a:rPr lang="it-IT" altLang="it-IT" b="1" dirty="0">
                <a:cs typeface="Arial" panose="020B0604020202020204" pitchFamily="34" charset="0"/>
              </a:rPr>
              <a:t>«Siano E ed </a:t>
            </a:r>
            <a:r>
              <a:rPr lang="it-IT" altLang="it-IT" b="1" dirty="0" err="1">
                <a:cs typeface="Arial" panose="020B0604020202020204" pitchFamily="34" charset="0"/>
              </a:rPr>
              <a:t>F</a:t>
            </a:r>
            <a:r>
              <a:rPr lang="it-IT" altLang="it-IT" b="1" dirty="0">
                <a:cs typeface="Arial" panose="020B0604020202020204" pitchFamily="34" charset="0"/>
              </a:rPr>
              <a:t> due insiemi, distinti o no. Una relazione fra una variabile x di E e una variabile y di </a:t>
            </a:r>
            <a:r>
              <a:rPr lang="it-IT" altLang="it-IT" b="1" dirty="0" err="1">
                <a:cs typeface="Arial" panose="020B0604020202020204" pitchFamily="34" charset="0"/>
              </a:rPr>
              <a:t>F</a:t>
            </a:r>
            <a:r>
              <a:rPr lang="it-IT" altLang="it-IT" b="1" dirty="0">
                <a:cs typeface="Arial" panose="020B0604020202020204" pitchFamily="34" charset="0"/>
              </a:rPr>
              <a:t> è detta relazione funzionale di E verso </a:t>
            </a:r>
            <a:r>
              <a:rPr lang="it-IT" altLang="it-IT" b="1" dirty="0" err="1">
                <a:cs typeface="Arial" panose="020B0604020202020204" pitchFamily="34" charset="0"/>
              </a:rPr>
              <a:t>F</a:t>
            </a:r>
            <a:r>
              <a:rPr lang="it-IT" altLang="it-IT" b="1" dirty="0">
                <a:cs typeface="Arial" panose="020B0604020202020204" pitchFamily="34" charset="0"/>
              </a:rPr>
              <a:t>, se, qualunque sia x in E, esiste un elemento y di </a:t>
            </a:r>
            <a:r>
              <a:rPr lang="it-IT" altLang="it-IT" b="1" dirty="0" err="1">
                <a:cs typeface="Arial" panose="020B0604020202020204" pitchFamily="34" charset="0"/>
              </a:rPr>
              <a:t>F</a:t>
            </a:r>
            <a:r>
              <a:rPr lang="it-IT" altLang="it-IT" b="1" dirty="0">
                <a:cs typeface="Arial" panose="020B0604020202020204" pitchFamily="34" charset="0"/>
              </a:rPr>
              <a:t>, e </a:t>
            </a: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uno solo</a:t>
            </a:r>
            <a:r>
              <a:rPr lang="it-IT" altLang="it-IT" b="1" dirty="0">
                <a:solidFill>
                  <a:srgbClr val="D60093"/>
                </a:solidFill>
                <a:cs typeface="Arial" panose="020B0604020202020204" pitchFamily="34" charset="0"/>
              </a:rPr>
              <a:t>,</a:t>
            </a:r>
            <a:r>
              <a:rPr lang="it-IT" altLang="it-IT" b="1" dirty="0">
                <a:cs typeface="Arial" panose="020B0604020202020204" pitchFamily="34" charset="0"/>
              </a:rPr>
              <a:t> che stia nella relazione considerata con x…»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9FDEE45E-96AC-744E-8F47-19D8EAC54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39" y="4644300"/>
            <a:ext cx="8321001" cy="1384995"/>
          </a:xfrm>
          <a:prstGeom prst="rect">
            <a:avLst/>
          </a:prstGeom>
          <a:solidFill>
            <a:srgbClr val="FFFEE8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i="1" dirty="0">
                <a:solidFill>
                  <a:srgbClr val="003300"/>
                </a:solidFill>
                <a:latin typeface="Comic Sans MS" panose="030F0902030302020204" pitchFamily="66" charset="0"/>
              </a:rPr>
              <a:t>Obiettivo della ricerca:</a:t>
            </a:r>
            <a:r>
              <a:rPr lang="it-IT" altLang="it-IT" sz="2800" b="1" dirty="0">
                <a:solidFill>
                  <a:srgbClr val="003300"/>
                </a:solidFill>
                <a:latin typeface="Comic Sans MS" panose="030F0902030302020204" pitchFamily="66" charset="0"/>
              </a:rPr>
              <a:t> risistemare tutta la matematica basandola su un unico fondamento, la teoria degli insiemi.</a:t>
            </a:r>
          </a:p>
        </p:txBody>
      </p:sp>
      <p:pic>
        <p:nvPicPr>
          <p:cNvPr id="21512" name="Picture 8" descr="http://matematica.unibocconi.it/odifreddi/bourbaki.jpg">
            <a:extLst>
              <a:ext uri="{FF2B5EF4-FFF2-40B4-BE49-F238E27FC236}">
                <a16:creationId xmlns:a16="http://schemas.microsoft.com/office/drawing/2014/main" id="{A63663A5-A3DA-0F41-83AD-4E2FA9A25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502" y="1066800"/>
            <a:ext cx="2415936" cy="301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Slide Number Placeholder 7">
            <a:extLst>
              <a:ext uri="{FF2B5EF4-FFF2-40B4-BE49-F238E27FC236}">
                <a16:creationId xmlns:a16="http://schemas.microsoft.com/office/drawing/2014/main" id="{C76CBE40-3810-4045-A9DA-409CE66A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8DEE3A3-193B-AF49-8574-961F9AAE819E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  <p:sp>
        <p:nvSpPr>
          <p:cNvPr id="26633" name="Footer Placeholder 8">
            <a:extLst>
              <a:ext uri="{FF2B5EF4-FFF2-40B4-BE49-F238E27FC236}">
                <a16:creationId xmlns:a16="http://schemas.microsoft.com/office/drawing/2014/main" id="{B1D7521C-F0A0-5044-80E3-B226A92C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70790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9389492-00D1-3745-9E1D-04141F695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921" y="219406"/>
            <a:ext cx="8435975" cy="922337"/>
          </a:xfrm>
        </p:spPr>
        <p:txBody>
          <a:bodyPr/>
          <a:lstStyle/>
          <a:p>
            <a:pPr marL="439738" indent="-355600" algn="l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A. Il concetto di funzione si evolve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037455D8-BCF0-D240-9C25-4DBF2FD57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792288"/>
            <a:ext cx="6716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9A985229-7D5F-D445-8F1D-7EB3CDDF1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96" y="1031081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57DD"/>
                </a:solidFill>
                <a:cs typeface="Arial" panose="020B0604020202020204" pitchFamily="34" charset="0"/>
              </a:rPr>
              <a:t>4. Reazioni all’impostazione “bourbakista” 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4147E499-7907-194C-A72F-C1DDA12A5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29353"/>
            <a:ext cx="6248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660066"/>
                </a:solidFill>
                <a:cs typeface="Arial" panose="020B0604020202020204" pitchFamily="34" charset="0"/>
              </a:rPr>
              <a:t>Il commento di </a:t>
            </a:r>
            <a:r>
              <a:rPr lang="it-IT" altLang="it-IT" sz="2800" b="1" dirty="0" err="1">
                <a:solidFill>
                  <a:srgbClr val="660066"/>
                </a:solidFill>
                <a:cs typeface="Arial" panose="020B0604020202020204" pitchFamily="34" charset="0"/>
              </a:rPr>
              <a:t>Thom</a:t>
            </a:r>
            <a:r>
              <a:rPr lang="it-IT" altLang="it-IT" sz="2800" b="1" dirty="0">
                <a:solidFill>
                  <a:srgbClr val="660066"/>
                </a:solidFill>
                <a:cs typeface="Arial" panose="020B0604020202020204" pitchFamily="34" charset="0"/>
              </a:rPr>
              <a:t> (1974)</a:t>
            </a:r>
          </a:p>
          <a:p>
            <a:pPr eaLnBrk="1" hangingPunct="1"/>
            <a:r>
              <a:rPr lang="it-IT" altLang="it-IT" sz="2800" b="1" dirty="0">
                <a:cs typeface="Arial" panose="020B0604020202020204" pitchFamily="34" charset="0"/>
              </a:rPr>
              <a:t>«È caratteristico che, dall’immenso sforzo di sistemazione di </a:t>
            </a:r>
            <a:r>
              <a:rPr lang="it-IT" altLang="it-IT" sz="2800" b="1" dirty="0" err="1">
                <a:cs typeface="Arial" panose="020B0604020202020204" pitchFamily="34" charset="0"/>
              </a:rPr>
              <a:t>Bourbaki</a:t>
            </a:r>
            <a:r>
              <a:rPr lang="it-IT" altLang="it-IT" sz="2800" b="1" dirty="0">
                <a:cs typeface="Arial" panose="020B0604020202020204" pitchFamily="34" charset="0"/>
              </a:rPr>
              <a:t> non sia uscito alcun teorema nuovo di qualche importanza»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4F7D319E-7298-7042-A074-774030798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91000"/>
            <a:ext cx="8424863" cy="1947863"/>
          </a:xfrm>
          <a:prstGeom prst="rect">
            <a:avLst/>
          </a:prstGeom>
          <a:solidFill>
            <a:srgbClr val="FFFEE8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i="1" dirty="0">
                <a:solidFill>
                  <a:srgbClr val="003300"/>
                </a:solidFill>
                <a:latin typeface="Comic Sans MS" panose="030F0902030302020204" pitchFamily="66" charset="0"/>
              </a:rPr>
              <a:t>Un eterno dilemma della matematica:</a:t>
            </a:r>
            <a:r>
              <a:rPr lang="it-IT" altLang="it-IT" sz="2800" b="1" dirty="0">
                <a:solidFill>
                  <a:srgbClr val="003300"/>
                </a:solidFill>
                <a:latin typeface="Comic Sans MS" panose="030F0902030302020204" pitchFamily="66" charset="0"/>
              </a:rPr>
              <a:t> </a:t>
            </a:r>
          </a:p>
          <a:p>
            <a:pPr eaLnBrk="1" hangingPunct="1"/>
            <a:r>
              <a:rPr lang="it-IT" altLang="it-IT" sz="2800" b="1" dirty="0">
                <a:solidFill>
                  <a:srgbClr val="003300"/>
                </a:solidFill>
                <a:latin typeface="Comic Sans MS" panose="030F0902030302020204" pitchFamily="66" charset="0"/>
              </a:rPr>
              <a:t>scoprire nuovi risultati o sistemare logicamente i risultati noti?</a:t>
            </a:r>
          </a:p>
          <a:p>
            <a:pPr eaLnBrk="1" hangingPunct="1"/>
            <a:r>
              <a:rPr lang="it-IT" altLang="it-IT" sz="2800" b="1" dirty="0">
                <a:solidFill>
                  <a:srgbClr val="003300"/>
                </a:solidFill>
                <a:latin typeface="Comic Sans MS" panose="030F0902030302020204" pitchFamily="66" charset="0"/>
              </a:rPr>
              <a:t>                </a:t>
            </a:r>
            <a:r>
              <a:rPr lang="it-IT" altLang="it-IT" sz="3200" b="1" dirty="0" err="1">
                <a:solidFill>
                  <a:srgbClr val="003300"/>
                </a:solidFill>
                <a:latin typeface="Comic Sans MS" panose="030F0902030302020204" pitchFamily="66" charset="0"/>
              </a:rPr>
              <a:t>Bourbaki</a:t>
            </a:r>
            <a:r>
              <a:rPr lang="it-IT" altLang="it-IT" sz="3200" b="1" dirty="0">
                <a:solidFill>
                  <a:srgbClr val="003300"/>
                </a:solidFill>
                <a:latin typeface="Comic Sans MS" panose="030F0902030302020204" pitchFamily="66" charset="0"/>
              </a:rPr>
              <a:t> o </a:t>
            </a:r>
            <a:r>
              <a:rPr lang="it-IT" altLang="it-IT" sz="3200" b="1" dirty="0" err="1">
                <a:solidFill>
                  <a:srgbClr val="003300"/>
                </a:solidFill>
                <a:latin typeface="Comic Sans MS" panose="030F0902030302020204" pitchFamily="66" charset="0"/>
              </a:rPr>
              <a:t>Thom</a:t>
            </a:r>
            <a:r>
              <a:rPr lang="it-IT" altLang="it-IT" sz="3200" b="1" dirty="0">
                <a:solidFill>
                  <a:srgbClr val="003300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27655" name="Text Box 8">
            <a:extLst>
              <a:ext uri="{FF2B5EF4-FFF2-40B4-BE49-F238E27FC236}">
                <a16:creationId xmlns:a16="http://schemas.microsoft.com/office/drawing/2014/main" id="{113B3260-9993-8048-A8AE-5484684A4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157788"/>
            <a:ext cx="8085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FF0000"/>
                </a:solidFill>
                <a:latin typeface="Arial Black" panose="020B0604020202020204" pitchFamily="34" charset="0"/>
              </a:rPr>
              <a:t> </a:t>
            </a:r>
          </a:p>
        </p:txBody>
      </p:sp>
      <p:pic>
        <p:nvPicPr>
          <p:cNvPr id="22538" name="Picture 10" descr="http://www.exploratorium.edu/complexity/CompLexicon/ReneThom.gif">
            <a:extLst>
              <a:ext uri="{FF2B5EF4-FFF2-40B4-BE49-F238E27FC236}">
                <a16:creationId xmlns:a16="http://schemas.microsoft.com/office/drawing/2014/main" id="{85BC464E-2207-2241-83DC-4D338A2A0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16859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Slide Number Placeholder 8">
            <a:extLst>
              <a:ext uri="{FF2B5EF4-FFF2-40B4-BE49-F238E27FC236}">
                <a16:creationId xmlns:a16="http://schemas.microsoft.com/office/drawing/2014/main" id="{50CFB116-10B2-0640-86AE-4D823D27F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C2B527-00F8-C44C-AAE1-25C44388A8C2}" type="slidenum">
              <a:rPr lang="it-IT" altLang="it-IT" sz="1400"/>
              <a:pPr eaLnBrk="1" hangingPunct="1"/>
              <a:t>14</a:t>
            </a:fld>
            <a:endParaRPr lang="it-IT" altLang="it-IT" sz="1400"/>
          </a:p>
        </p:txBody>
      </p:sp>
      <p:sp>
        <p:nvSpPr>
          <p:cNvPr id="27658" name="Footer Placeholder 9">
            <a:extLst>
              <a:ext uri="{FF2B5EF4-FFF2-40B4-BE49-F238E27FC236}">
                <a16:creationId xmlns:a16="http://schemas.microsoft.com/office/drawing/2014/main" id="{C812755D-A1A3-6240-8DD8-1CBEA2D9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85192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F162B15-41E0-5A41-ACF5-201B011F1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1946" y="207247"/>
            <a:ext cx="7081405" cy="922337"/>
          </a:xfrm>
        </p:spPr>
        <p:txBody>
          <a:bodyPr/>
          <a:lstStyle/>
          <a:p>
            <a:pPr algn="l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A. Il concetto di funzione si evolve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2350A26B-D0C5-C04A-865C-3D0FE5454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792288"/>
            <a:ext cx="6716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6379BCD8-4744-9D44-A66D-689C1264E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69" y="1154576"/>
            <a:ext cx="5199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57DD"/>
                </a:solidFill>
                <a:cs typeface="Arial" panose="020B0604020202020204" pitchFamily="34" charset="0"/>
              </a:rPr>
              <a:t>5. Una definizione più ‘snella’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7E7CA4FA-BA82-C14A-8AF1-9D001E07D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62674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 err="1">
                <a:solidFill>
                  <a:srgbClr val="660066"/>
                </a:solidFill>
                <a:cs typeface="Arial" panose="020B0604020202020204" pitchFamily="34" charset="0"/>
              </a:rPr>
              <a:t>Kolmogorov</a:t>
            </a:r>
            <a:r>
              <a:rPr lang="it-IT" altLang="it-IT" b="1" dirty="0">
                <a:solidFill>
                  <a:srgbClr val="660066"/>
                </a:solidFill>
                <a:cs typeface="Arial" panose="020B0604020202020204" pitchFamily="34" charset="0"/>
              </a:rPr>
              <a:t> (1974)</a:t>
            </a:r>
            <a:br>
              <a:rPr lang="it-IT" altLang="it-IT" b="1" dirty="0">
                <a:solidFill>
                  <a:srgbClr val="660066"/>
                </a:solidFill>
                <a:cs typeface="Arial" panose="020B0604020202020204" pitchFamily="34" charset="0"/>
              </a:rPr>
            </a:br>
            <a:r>
              <a:rPr lang="it-IT" altLang="it-IT" b="1" dirty="0">
                <a:cs typeface="Arial" panose="020B0604020202020204" pitchFamily="34" charset="0"/>
              </a:rPr>
              <a:t>«Si può intendere una funzione come una legge arbitraria che, ad ogni 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cs typeface="Arial" panose="020B0604020202020204" pitchFamily="34" charset="0"/>
              </a:rPr>
              <a:t> appartenente ad un insieme D (detto dominio della funzione), fa corrispondere una sola 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 dirty="0">
                <a:cs typeface="Arial" panose="020B0604020202020204" pitchFamily="34" charset="0"/>
              </a:rPr>
              <a:t> appar­tenente ad un insieme C (detto codominio della funzione)» .</a:t>
            </a:r>
            <a:endParaRPr lang="it-IT" altLang="it-IT" b="1" dirty="0">
              <a:solidFill>
                <a:srgbClr val="660066"/>
              </a:solidFill>
              <a:cs typeface="Arial" panose="020B0604020202020204" pitchFamily="34" charset="0"/>
            </a:endParaRP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32B25F2B-FDD8-D747-BD23-CEF8274FA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73" y="4810104"/>
            <a:ext cx="8643041" cy="954107"/>
          </a:xfrm>
          <a:prstGeom prst="rect">
            <a:avLst/>
          </a:prstGeom>
          <a:solidFill>
            <a:srgbClr val="FFFEE8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i="1" dirty="0">
                <a:solidFill>
                  <a:srgbClr val="003300"/>
                </a:solidFill>
                <a:latin typeface="Comic Sans MS" panose="030F0902030302020204" pitchFamily="66" charset="0"/>
              </a:rPr>
              <a:t>Questo è il significato più diffuso di ‘funzione’ anche oggi nella comunità scientifica</a:t>
            </a:r>
            <a:r>
              <a:rPr lang="it-IT" altLang="it-IT" sz="2800" b="1" dirty="0">
                <a:solidFill>
                  <a:srgbClr val="003300"/>
                </a:solidFill>
                <a:latin typeface="Comic Sans MS" panose="030F0902030302020204" pitchFamily="66" charset="0"/>
              </a:rPr>
              <a:t>.</a:t>
            </a:r>
          </a:p>
        </p:txBody>
      </p:sp>
      <p:pic>
        <p:nvPicPr>
          <p:cNvPr id="27655" name="Picture 6" descr="Kolmogorov.jpg">
            <a:extLst>
              <a:ext uri="{FF2B5EF4-FFF2-40B4-BE49-F238E27FC236}">
                <a16:creationId xmlns:a16="http://schemas.microsoft.com/office/drawing/2014/main" id="{0A94A8B8-7973-D845-8058-865249709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271586"/>
            <a:ext cx="203835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Slide Number Placeholder 7">
            <a:extLst>
              <a:ext uri="{FF2B5EF4-FFF2-40B4-BE49-F238E27FC236}">
                <a16:creationId xmlns:a16="http://schemas.microsoft.com/office/drawing/2014/main" id="{618826B3-1558-E244-A18F-92D1ABF9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2E7C06E-3B96-8745-BD05-20BED042EB0B}" type="slidenum">
              <a:rPr lang="it-IT" altLang="it-IT" sz="1400"/>
              <a:pPr eaLnBrk="1" hangingPunct="1"/>
              <a:t>15</a:t>
            </a:fld>
            <a:endParaRPr lang="it-IT" altLang="it-IT" sz="1400"/>
          </a:p>
        </p:txBody>
      </p:sp>
      <p:sp>
        <p:nvSpPr>
          <p:cNvPr id="28681" name="Footer Placeholder 8">
            <a:extLst>
              <a:ext uri="{FF2B5EF4-FFF2-40B4-BE49-F238E27FC236}">
                <a16:creationId xmlns:a16="http://schemas.microsoft.com/office/drawing/2014/main" id="{7F8A9BF8-6C20-8D44-9A5F-86F8927B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0384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39AF48D-5708-7440-8612-D21CDAE83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/>
          <a:lstStyle/>
          <a:p>
            <a:pPr eaLnBrk="1" hangingPunct="1"/>
            <a:r>
              <a:rPr lang="it-IT" alt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 Geometria analitica e linguaggio delle funzioni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B0FC993B-2343-214C-A8F7-8D4611B50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792288"/>
            <a:ext cx="6716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8B23E-DBCD-0643-88C7-A294C4EF754C}"/>
              </a:ext>
            </a:extLst>
          </p:cNvPr>
          <p:cNvSpPr txBox="1"/>
          <p:nvPr/>
        </p:nvSpPr>
        <p:spPr>
          <a:xfrm>
            <a:off x="3018572" y="749746"/>
            <a:ext cx="3276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00"/>
                </a:solidFill>
                <a:cs typeface="Arial" panose="020B0604020202020204" pitchFamily="34" charset="0"/>
              </a:rPr>
              <a:t>Geometria</a:t>
            </a: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it-IT" altLang="it-IT" b="1" dirty="0">
                <a:solidFill>
                  <a:srgbClr val="000000"/>
                </a:solidFill>
                <a:cs typeface="Arial" panose="020B0604020202020204" pitchFamily="34" charset="0"/>
              </a:rPr>
              <a:t>analitica</a:t>
            </a:r>
          </a:p>
        </p:txBody>
      </p:sp>
      <p:pic>
        <p:nvPicPr>
          <p:cNvPr id="28677" name="Picture 11" descr="funz_parabola.jpg">
            <a:extLst>
              <a:ext uri="{FF2B5EF4-FFF2-40B4-BE49-F238E27FC236}">
                <a16:creationId xmlns:a16="http://schemas.microsoft.com/office/drawing/2014/main" id="{877BF013-B6CE-614C-A82C-A429420AE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24384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2" descr="iperbole.jpg">
            <a:extLst>
              <a:ext uri="{FF2B5EF4-FFF2-40B4-BE49-F238E27FC236}">
                <a16:creationId xmlns:a16="http://schemas.microsoft.com/office/drawing/2014/main" id="{5FF3217A-9BE8-9747-A2E4-0C32336B5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257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3" descr="Funz_retta.jpg">
            <a:extLst>
              <a:ext uri="{FF2B5EF4-FFF2-40B4-BE49-F238E27FC236}">
                <a16:creationId xmlns:a16="http://schemas.microsoft.com/office/drawing/2014/main" id="{B719193B-77BB-CE47-BC35-AB429158B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3622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Box 14">
            <a:extLst>
              <a:ext uri="{FF2B5EF4-FFF2-40B4-BE49-F238E27FC236}">
                <a16:creationId xmlns:a16="http://schemas.microsoft.com/office/drawing/2014/main" id="{CA7DD221-D71D-B944-BCF8-F5E697998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505200"/>
            <a:ext cx="2511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FF0000"/>
                </a:solidFill>
              </a:rPr>
              <a:t>Equazione: </a:t>
            </a:r>
            <a:r>
              <a:rPr lang="it-IT" altLang="it-IT" sz="1800" b="1" i="1">
                <a:solidFill>
                  <a:srgbClr val="FF0000"/>
                </a:solidFill>
              </a:rPr>
              <a:t>y = -x + 6</a:t>
            </a:r>
          </a:p>
        </p:txBody>
      </p:sp>
      <p:sp>
        <p:nvSpPr>
          <p:cNvPr id="28681" name="Rectangle 15">
            <a:extLst>
              <a:ext uri="{FF2B5EF4-FFF2-40B4-BE49-F238E27FC236}">
                <a16:creationId xmlns:a16="http://schemas.microsoft.com/office/drawing/2014/main" id="{C3575AA1-CA9C-BC4E-AAF3-7E08AEEAB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50520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FF0000"/>
                </a:solidFill>
              </a:rPr>
              <a:t>Equazione: </a:t>
            </a:r>
            <a:r>
              <a:rPr lang="it-IT" altLang="it-IT" sz="1800" b="1" i="1">
                <a:solidFill>
                  <a:srgbClr val="FF0000"/>
                </a:solidFill>
              </a:rPr>
              <a:t>y = x</a:t>
            </a:r>
            <a:r>
              <a:rPr lang="it-IT" altLang="it-IT" sz="1800" b="1" i="1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682" name="Rectangle 16">
            <a:extLst>
              <a:ext uri="{FF2B5EF4-FFF2-40B4-BE49-F238E27FC236}">
                <a16:creationId xmlns:a16="http://schemas.microsoft.com/office/drawing/2014/main" id="{597E02AB-E464-D04C-BA76-566CBE882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05200"/>
            <a:ext cx="2363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FF0000"/>
                </a:solidFill>
              </a:rPr>
              <a:t>Equazione: </a:t>
            </a:r>
            <a:r>
              <a:rPr lang="it-IT" altLang="it-IT" sz="1800" b="1" i="1">
                <a:solidFill>
                  <a:srgbClr val="FF0000"/>
                </a:solidFill>
              </a:rPr>
              <a:t>y = 16/x</a:t>
            </a:r>
          </a:p>
        </p:txBody>
      </p:sp>
      <p:sp>
        <p:nvSpPr>
          <p:cNvPr id="28683" name="TextBox 17">
            <a:extLst>
              <a:ext uri="{FF2B5EF4-FFF2-40B4-BE49-F238E27FC236}">
                <a16:creationId xmlns:a16="http://schemas.microsoft.com/office/drawing/2014/main" id="{2F80B377-1797-7A4A-B657-524C7E496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62400"/>
            <a:ext cx="845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/>
              <a:t>Non si parlava di ‘</a:t>
            </a:r>
            <a:r>
              <a:rPr lang="it-IT" altLang="it-IT" sz="2000" b="1" i="1" dirty="0"/>
              <a:t>Dominio’</a:t>
            </a:r>
            <a:r>
              <a:rPr lang="it-IT" altLang="it-IT" sz="2000" b="1" dirty="0"/>
              <a:t> all’epoca di Cartesio.</a:t>
            </a:r>
          </a:p>
          <a:p>
            <a:pPr eaLnBrk="1" hangingPunct="1"/>
            <a:r>
              <a:rPr lang="it-IT" altLang="it-IT" sz="2000" b="1" dirty="0"/>
              <a:t>Come si può rivedere la geometria analitica alla luce del più recente concetto di funzione?</a:t>
            </a:r>
          </a:p>
        </p:txBody>
      </p:sp>
      <p:sp>
        <p:nvSpPr>
          <p:cNvPr id="28684" name="TextBox 18">
            <a:extLst>
              <a:ext uri="{FF2B5EF4-FFF2-40B4-BE49-F238E27FC236}">
                <a16:creationId xmlns:a16="http://schemas.microsoft.com/office/drawing/2014/main" id="{2CB72454-55C2-3C4C-BAB7-0C9599983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53000"/>
            <a:ext cx="838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i="1" dirty="0">
                <a:solidFill>
                  <a:srgbClr val="0000FF"/>
                </a:solidFill>
              </a:rPr>
              <a:t>È sottinteso come ‘Dominio’ l’insieme di tutti i numeri reali che, sostituiti ad </a:t>
            </a:r>
            <a:r>
              <a:rPr lang="it-IT" altLang="it-IT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it-IT" altLang="it-IT" sz="2000" b="1" i="1" dirty="0">
                <a:solidFill>
                  <a:srgbClr val="0000FF"/>
                </a:solidFill>
              </a:rPr>
              <a:t>nella formula, producono un numero reale </a:t>
            </a:r>
            <a:r>
              <a:rPr lang="it-IT" altLang="it-IT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8685" name="TextBox 19">
            <a:extLst>
              <a:ext uri="{FF2B5EF4-FFF2-40B4-BE49-F238E27FC236}">
                <a16:creationId xmlns:a16="http://schemas.microsoft.com/office/drawing/2014/main" id="{6D5B3F0B-5614-224A-9462-383971BD3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845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/>
              <a:t>Per precisare meglio, il </a:t>
            </a:r>
            <a:r>
              <a:rPr lang="it-IT" altLang="it-IT" sz="2000" b="1" i="1" dirty="0">
                <a:solidFill>
                  <a:srgbClr val="0000FF"/>
                </a:solidFill>
              </a:rPr>
              <a:t>‘Dominio sottinteso’ </a:t>
            </a:r>
            <a:r>
              <a:rPr lang="it-IT" altLang="it-IT" sz="2000" b="1" dirty="0"/>
              <a:t>prende talvolta il nome di </a:t>
            </a:r>
            <a:r>
              <a:rPr lang="it-IT" altLang="it-IT" sz="2000" b="1" i="1" dirty="0">
                <a:solidFill>
                  <a:srgbClr val="FF0000"/>
                </a:solidFill>
              </a:rPr>
              <a:t>‘Campo di esistenza della formula’</a:t>
            </a:r>
          </a:p>
        </p:txBody>
      </p:sp>
      <p:sp>
        <p:nvSpPr>
          <p:cNvPr id="29710" name="Slide Number Placeholder 13">
            <a:extLst>
              <a:ext uri="{FF2B5EF4-FFF2-40B4-BE49-F238E27FC236}">
                <a16:creationId xmlns:a16="http://schemas.microsoft.com/office/drawing/2014/main" id="{3599F042-CB4A-D048-AFF6-22FE46B7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CC3AC5B-1E28-8C4F-8EC2-A3F02EE8D723}" type="slidenum">
              <a:rPr lang="it-IT" altLang="it-IT" sz="1400"/>
              <a:pPr eaLnBrk="1" hangingPunct="1"/>
              <a:t>16</a:t>
            </a:fld>
            <a:endParaRPr lang="it-IT" altLang="it-IT" sz="1400"/>
          </a:p>
        </p:txBody>
      </p:sp>
      <p:sp>
        <p:nvSpPr>
          <p:cNvPr id="29711" name="Footer Placeholder 14">
            <a:extLst>
              <a:ext uri="{FF2B5EF4-FFF2-40B4-BE49-F238E27FC236}">
                <a16:creationId xmlns:a16="http://schemas.microsoft.com/office/drawing/2014/main" id="{B145741A-1B97-C646-8DFD-6D7345BA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1125"/>
            <a:ext cx="3276600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3C9376C-7ACF-1546-938F-52F4DFB5E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/>
          <a:lstStyle/>
          <a:p>
            <a:pPr eaLnBrk="1" hangingPunct="1"/>
            <a:r>
              <a:rPr lang="it-IT" alt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 Geometria analitica e linguaggio delle funzioni</a:t>
            </a:r>
          </a:p>
        </p:txBody>
      </p:sp>
      <p:sp>
        <p:nvSpPr>
          <p:cNvPr id="29699" name="TextBox 9">
            <a:extLst>
              <a:ext uri="{FF2B5EF4-FFF2-40B4-BE49-F238E27FC236}">
                <a16:creationId xmlns:a16="http://schemas.microsoft.com/office/drawing/2014/main" id="{EABDEA7F-FBA4-AF42-BC82-C3D27C880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86" y="758091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00"/>
                </a:solidFill>
                <a:cs typeface="Arial" panose="020B0604020202020204" pitchFamily="34" charset="0"/>
              </a:rPr>
              <a:t>Con una formula posso creare più funzioni: basta modificare il dominio. Ecco un primo esempio.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2EF5AC84-1957-E946-9246-79DF37F96A1B}"/>
              </a:ext>
            </a:extLst>
          </p:cNvPr>
          <p:cNvGrpSpPr/>
          <p:nvPr/>
        </p:nvGrpSpPr>
        <p:grpSpPr>
          <a:xfrm>
            <a:off x="647700" y="1625182"/>
            <a:ext cx="3124200" cy="4588936"/>
            <a:chOff x="228600" y="1600200"/>
            <a:chExt cx="3124200" cy="4588936"/>
          </a:xfrm>
        </p:grpSpPr>
        <p:pic>
          <p:nvPicPr>
            <p:cNvPr id="29700" name="Picture 12" descr="iperbole.jpg">
              <a:extLst>
                <a:ext uri="{FF2B5EF4-FFF2-40B4-BE49-F238E27FC236}">
                  <a16:creationId xmlns:a16="http://schemas.microsoft.com/office/drawing/2014/main" id="{81BB4075-B6A8-1F43-A80C-00F118477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981200"/>
              <a:ext cx="2257425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01" name="Rectangle 16">
                  <a:extLst>
                    <a:ext uri="{FF2B5EF4-FFF2-40B4-BE49-F238E27FC236}">
                      <a16:creationId xmlns:a16="http://schemas.microsoft.com/office/drawing/2014/main" id="{05F91BAE-83A2-0E48-B93B-6785BF7150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600" y="4267200"/>
                  <a:ext cx="3124200" cy="19219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it-IT" altLang="it-IT" sz="1800" b="1" dirty="0">
                      <a:solidFill>
                        <a:srgbClr val="FF0000"/>
                      </a:solidFill>
                    </a:rPr>
                    <a:t>Equazione: </a:t>
                  </a:r>
                  <a14:m>
                    <m:oMath xmlns:m="http://schemas.openxmlformats.org/officeDocument/2006/math">
                      <m:r>
                        <a:rPr lang="it-IT" alt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alt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it-IT" altLang="it-IT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it-IT" altLang="it-IT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a14:m>
                  <a:endParaRPr lang="it-IT" altLang="it-IT" sz="2000" b="1" i="1" dirty="0">
                    <a:solidFill>
                      <a:srgbClr val="FF0000"/>
                    </a:solidFill>
                  </a:endParaRPr>
                </a:p>
                <a:p>
                  <a:pPr eaLnBrk="1" hangingPunct="1"/>
                  <a:r>
                    <a:rPr lang="it-IT" altLang="it-IT" sz="1800" b="1" dirty="0">
                      <a:solidFill>
                        <a:srgbClr val="FF0000"/>
                      </a:solidFill>
                    </a:rPr>
                    <a:t>Non si può dividere per 0</a:t>
                  </a:r>
                  <a:br>
                    <a:rPr lang="it-IT" altLang="it-IT" sz="800" b="1" i="1" dirty="0">
                      <a:solidFill>
                        <a:srgbClr val="FF0000"/>
                      </a:solidFill>
                    </a:rPr>
                  </a:br>
                  <a:r>
                    <a:rPr lang="it-IT" altLang="it-IT" sz="1800" b="1" i="1" dirty="0">
                      <a:solidFill>
                        <a:srgbClr val="0000FF"/>
                      </a:solidFill>
                    </a:rPr>
                    <a:t>Campo di esistenza della formula:  l’insieme R</a:t>
                  </a:r>
                  <a:r>
                    <a:rPr lang="it-IT" altLang="it-IT" sz="1800" b="1" i="1" baseline="-25000" dirty="0">
                      <a:solidFill>
                        <a:srgbClr val="0000FF"/>
                      </a:solidFill>
                    </a:rPr>
                    <a:t>0</a:t>
                  </a:r>
                  <a:r>
                    <a:rPr lang="it-IT" altLang="it-IT" sz="1800" b="1" i="1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it-IT" altLang="it-IT" sz="1800" b="1" dirty="0">
                      <a:solidFill>
                        <a:srgbClr val="0000FF"/>
                      </a:solidFill>
                    </a:rPr>
                    <a:t>dei numeri reali diversi da 0 </a:t>
                  </a:r>
                </a:p>
                <a:p>
                  <a:pPr eaLnBrk="1" hangingPunct="1"/>
                  <a:endParaRPr lang="it-IT" altLang="it-IT" sz="1800" b="1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701" name="Rectangle 16">
                  <a:extLst>
                    <a:ext uri="{FF2B5EF4-FFF2-40B4-BE49-F238E27FC236}">
                      <a16:creationId xmlns:a16="http://schemas.microsoft.com/office/drawing/2014/main" id="{05F91BAE-83A2-0E48-B93B-6785BF7150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600" y="4267200"/>
                  <a:ext cx="3124200" cy="1921936"/>
                </a:xfrm>
                <a:prstGeom prst="rect">
                  <a:avLst/>
                </a:prstGeom>
                <a:blipFill>
                  <a:blip r:embed="rId4"/>
                  <a:stretch>
                    <a:fillRect l="-121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702" name="TextBox 21">
              <a:extLst>
                <a:ext uri="{FF2B5EF4-FFF2-40B4-BE49-F238E27FC236}">
                  <a16:creationId xmlns:a16="http://schemas.microsoft.com/office/drawing/2014/main" id="{537DA39B-03F5-854D-87FA-FDFE755EE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1600200"/>
              <a:ext cx="2362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800" b="1" dirty="0">
                  <a:solidFill>
                    <a:srgbClr val="FF0000"/>
                  </a:solidFill>
                </a:rPr>
                <a:t>Geometria analitica</a:t>
              </a: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E942B210-3060-A845-A17E-AA0FD1C3C75B}"/>
              </a:ext>
            </a:extLst>
          </p:cNvPr>
          <p:cNvGrpSpPr/>
          <p:nvPr/>
        </p:nvGrpSpPr>
        <p:grpSpPr>
          <a:xfrm>
            <a:off x="4419600" y="1655985"/>
            <a:ext cx="3581400" cy="4141916"/>
            <a:chOff x="4419600" y="1600200"/>
            <a:chExt cx="3581400" cy="4141916"/>
          </a:xfrm>
        </p:grpSpPr>
        <p:pic>
          <p:nvPicPr>
            <p:cNvPr id="29703" name="Picture 22" descr="Uperbole2.jpg">
              <a:extLst>
                <a:ext uri="{FF2B5EF4-FFF2-40B4-BE49-F238E27FC236}">
                  <a16:creationId xmlns:a16="http://schemas.microsoft.com/office/drawing/2014/main" id="{1611F46D-35FA-754D-A13E-64499150C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981200"/>
              <a:ext cx="2514600" cy="236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TextBox 24">
              <a:extLst>
                <a:ext uri="{FF2B5EF4-FFF2-40B4-BE49-F238E27FC236}">
                  <a16:creationId xmlns:a16="http://schemas.microsoft.com/office/drawing/2014/main" id="{44DEE33F-CE61-D541-92DF-EECE6EBCF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1600200"/>
              <a:ext cx="3581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800" b="1" dirty="0">
                  <a:solidFill>
                    <a:srgbClr val="FF0000"/>
                  </a:solidFill>
                </a:rPr>
                <a:t>x, y  lati di rettangoli di area 16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05" name="Rectangle 27">
                  <a:extLst>
                    <a:ext uri="{FF2B5EF4-FFF2-40B4-BE49-F238E27FC236}">
                      <a16:creationId xmlns:a16="http://schemas.microsoft.com/office/drawing/2014/main" id="{3A43F23A-B054-7144-9C04-81389855B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200" y="4343400"/>
                  <a:ext cx="3048000" cy="13987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it-IT" altLang="it-IT" sz="1800" b="1" i="1" dirty="0">
                      <a:solidFill>
                        <a:srgbClr val="008000"/>
                      </a:solidFill>
                    </a:rPr>
                    <a:t>Dominio: </a:t>
                  </a:r>
                  <a:r>
                    <a:rPr lang="it-IT" altLang="it-IT" sz="1800" b="1" dirty="0">
                      <a:solidFill>
                        <a:srgbClr val="008000"/>
                      </a:solidFill>
                    </a:rPr>
                    <a:t>l’insieme R</a:t>
                  </a:r>
                  <a:r>
                    <a:rPr lang="it-IT" altLang="it-IT" sz="1800" b="1" baseline="-25000" dirty="0">
                      <a:solidFill>
                        <a:srgbClr val="008000"/>
                      </a:solidFill>
                    </a:rPr>
                    <a:t>0</a:t>
                  </a:r>
                  <a:r>
                    <a:rPr lang="it-IT" altLang="it-IT" sz="2000" b="1" baseline="30000" dirty="0">
                      <a:solidFill>
                        <a:srgbClr val="008000"/>
                      </a:solidFill>
                    </a:rPr>
                    <a:t>+</a:t>
                  </a:r>
                  <a:r>
                    <a:rPr lang="it-IT" altLang="it-IT" sz="2000" b="1" dirty="0">
                      <a:solidFill>
                        <a:srgbClr val="008000"/>
                      </a:solidFill>
                    </a:rPr>
                    <a:t> </a:t>
                  </a:r>
                  <a:r>
                    <a:rPr lang="it-IT" altLang="it-IT" sz="1800" b="1" dirty="0">
                      <a:solidFill>
                        <a:srgbClr val="008000"/>
                      </a:solidFill>
                    </a:rPr>
                    <a:t>dei numeri reali positivi</a:t>
                  </a:r>
                  <a:br>
                    <a:rPr lang="it-IT" altLang="it-IT" sz="2000" b="1" dirty="0">
                      <a:solidFill>
                        <a:srgbClr val="008000"/>
                      </a:solidFill>
                    </a:rPr>
                  </a:br>
                  <a:r>
                    <a:rPr lang="it-IT" altLang="it-IT" sz="1800" b="1" i="1" dirty="0">
                      <a:solidFill>
                        <a:srgbClr val="008000"/>
                      </a:solidFill>
                    </a:rPr>
                    <a:t>Codominio: </a:t>
                  </a:r>
                  <a:r>
                    <a:rPr lang="it-IT" altLang="it-IT" sz="1800" b="1" dirty="0">
                      <a:solidFill>
                        <a:srgbClr val="008000"/>
                      </a:solidFill>
                    </a:rPr>
                    <a:t>l’insieme R</a:t>
                  </a:r>
                  <a:r>
                    <a:rPr lang="it-IT" altLang="it-IT" sz="1800" b="1" baseline="-25000" dirty="0">
                      <a:solidFill>
                        <a:srgbClr val="008000"/>
                      </a:solidFill>
                    </a:rPr>
                    <a:t>0</a:t>
                  </a:r>
                  <a:r>
                    <a:rPr lang="it-IT" altLang="it-IT" sz="1800" b="1" baseline="30000" dirty="0">
                      <a:solidFill>
                        <a:srgbClr val="008000"/>
                      </a:solidFill>
                    </a:rPr>
                    <a:t>+</a:t>
                  </a:r>
                </a:p>
                <a:p>
                  <a:pPr eaLnBrk="1" hangingPunct="1"/>
                  <a:r>
                    <a:rPr lang="it-IT" altLang="it-IT" sz="1800" b="1" i="1" dirty="0">
                      <a:solidFill>
                        <a:srgbClr val="FF0000"/>
                      </a:solidFill>
                    </a:rPr>
                    <a:t>Legge:</a:t>
                  </a:r>
                  <a:r>
                    <a:rPr lang="it-IT" altLang="it-IT" sz="1800" b="1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altLang="it-IT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altLang="it-IT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it-IT" altLang="it-IT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it-IT" altLang="it-IT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a14:m>
                  <a:endParaRPr lang="it-IT" altLang="it-IT" sz="2000" dirty="0"/>
                </a:p>
              </p:txBody>
            </p:sp>
          </mc:Choice>
          <mc:Fallback xmlns="">
            <p:sp>
              <p:nvSpPr>
                <p:cNvPr id="29705" name="Rectangle 27">
                  <a:extLst>
                    <a:ext uri="{FF2B5EF4-FFF2-40B4-BE49-F238E27FC236}">
                      <a16:creationId xmlns:a16="http://schemas.microsoft.com/office/drawing/2014/main" id="{3A43F23A-B054-7144-9C04-81389855B1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8200" y="4343400"/>
                  <a:ext cx="3048000" cy="1398716"/>
                </a:xfrm>
                <a:prstGeom prst="rect">
                  <a:avLst/>
                </a:prstGeom>
                <a:blipFill>
                  <a:blip r:embed="rId6"/>
                  <a:stretch>
                    <a:fillRect l="-1660" r="-290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706" name="TextBox 28">
            <a:extLst>
              <a:ext uri="{FF2B5EF4-FFF2-40B4-BE49-F238E27FC236}">
                <a16:creationId xmlns:a16="http://schemas.microsoft.com/office/drawing/2014/main" id="{BFD77666-C21B-F346-B7DC-63213C502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867400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FF3300"/>
                </a:solidFill>
              </a:rPr>
              <a:t>Sono due funzioni diverse</a:t>
            </a:r>
          </a:p>
        </p:txBody>
      </p:sp>
      <p:sp>
        <p:nvSpPr>
          <p:cNvPr id="30731" name="Slide Number Placeholder 10">
            <a:extLst>
              <a:ext uri="{FF2B5EF4-FFF2-40B4-BE49-F238E27FC236}">
                <a16:creationId xmlns:a16="http://schemas.microsoft.com/office/drawing/2014/main" id="{6AEB0F72-FAC6-1546-9975-96773E1B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880447-367A-CC45-862D-C90D9BEFED90}" type="slidenum">
              <a:rPr lang="it-IT" altLang="it-IT" sz="1400"/>
              <a:pPr eaLnBrk="1" hangingPunct="1"/>
              <a:t>17</a:t>
            </a:fld>
            <a:endParaRPr lang="it-IT" altLang="it-IT" sz="1400"/>
          </a:p>
        </p:txBody>
      </p:sp>
      <p:sp>
        <p:nvSpPr>
          <p:cNvPr id="30732" name="Footer Placeholder 11">
            <a:extLst>
              <a:ext uri="{FF2B5EF4-FFF2-40B4-BE49-F238E27FC236}">
                <a16:creationId xmlns:a16="http://schemas.microsoft.com/office/drawing/2014/main" id="{9A0D9785-5D8C-C949-9FAB-E3008E31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49188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3274887-AC32-FC4C-9506-031B5ECF4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/>
          <a:lstStyle/>
          <a:p>
            <a:pPr eaLnBrk="1" hangingPunct="1"/>
            <a:r>
              <a:rPr lang="it-IT" alt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 Geometria analitica e linguaggio delle funzioni</a:t>
            </a:r>
          </a:p>
        </p:txBody>
      </p:sp>
      <p:sp>
        <p:nvSpPr>
          <p:cNvPr id="30723" name="TextBox 9">
            <a:extLst>
              <a:ext uri="{FF2B5EF4-FFF2-40B4-BE49-F238E27FC236}">
                <a16:creationId xmlns:a16="http://schemas.microsoft.com/office/drawing/2014/main" id="{4928379C-9EB3-1A42-97D7-1AA898A40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00"/>
                </a:solidFill>
                <a:cs typeface="Arial" panose="020B0604020202020204" pitchFamily="34" charset="0"/>
              </a:rPr>
              <a:t>Con una formula posso creare più funzioni: basta modificare il dominio. Ecco un secondo esempio. </a:t>
            </a:r>
          </a:p>
        </p:txBody>
      </p:sp>
      <p:sp>
        <p:nvSpPr>
          <p:cNvPr id="30724" name="Rectangle 16">
            <a:extLst>
              <a:ext uri="{FF2B5EF4-FFF2-40B4-BE49-F238E27FC236}">
                <a16:creationId xmlns:a16="http://schemas.microsoft.com/office/drawing/2014/main" id="{92DFF3F5-1401-D443-B49E-E09E1523B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419600"/>
            <a:ext cx="3124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dirty="0">
                <a:solidFill>
                  <a:srgbClr val="FF0000"/>
                </a:solidFill>
              </a:rPr>
              <a:t>Equazione: </a:t>
            </a:r>
            <a:r>
              <a:rPr lang="it-IT" altLang="it-IT" sz="1800" b="1" i="1" dirty="0">
                <a:solidFill>
                  <a:srgbClr val="FF0000"/>
                </a:solidFill>
              </a:rPr>
              <a:t>y = x</a:t>
            </a:r>
            <a:r>
              <a:rPr lang="it-IT" altLang="it-IT" sz="1800" b="1" i="1" baseline="30000" dirty="0">
                <a:solidFill>
                  <a:srgbClr val="FF0000"/>
                </a:solidFill>
              </a:rPr>
              <a:t>2</a:t>
            </a:r>
            <a:br>
              <a:rPr lang="it-IT" altLang="it-IT" sz="800" b="1" i="1" dirty="0">
                <a:solidFill>
                  <a:srgbClr val="FF0000"/>
                </a:solidFill>
              </a:rPr>
            </a:br>
            <a:r>
              <a:rPr lang="it-IT" altLang="it-IT" sz="1800" b="1" i="1" dirty="0">
                <a:solidFill>
                  <a:srgbClr val="0000FF"/>
                </a:solidFill>
              </a:rPr>
              <a:t>Campo di esistenza della formula:  l’insieme </a:t>
            </a:r>
            <a:r>
              <a:rPr lang="it-IT" altLang="it-IT" sz="1800" b="1" i="1" dirty="0" err="1">
                <a:solidFill>
                  <a:srgbClr val="0000FF"/>
                </a:solidFill>
              </a:rPr>
              <a:t>R</a:t>
            </a:r>
            <a:r>
              <a:rPr lang="it-IT" altLang="it-IT" sz="1800" b="1" i="1" dirty="0">
                <a:solidFill>
                  <a:srgbClr val="0000FF"/>
                </a:solidFill>
              </a:rPr>
              <a:t> </a:t>
            </a:r>
            <a:r>
              <a:rPr lang="it-IT" altLang="it-IT" sz="1800" b="1" dirty="0">
                <a:solidFill>
                  <a:srgbClr val="0000FF"/>
                </a:solidFill>
              </a:rPr>
              <a:t>dei numeri reali</a:t>
            </a:r>
          </a:p>
          <a:p>
            <a:pPr eaLnBrk="1" hangingPunct="1"/>
            <a:endParaRPr lang="it-IT" altLang="it-IT" sz="1800" b="1" i="1" dirty="0">
              <a:solidFill>
                <a:srgbClr val="FF0000"/>
              </a:solidFill>
            </a:endParaRPr>
          </a:p>
        </p:txBody>
      </p:sp>
      <p:sp>
        <p:nvSpPr>
          <p:cNvPr id="30725" name="TextBox 21">
            <a:extLst>
              <a:ext uri="{FF2B5EF4-FFF2-40B4-BE49-F238E27FC236}">
                <a16:creationId xmlns:a16="http://schemas.microsoft.com/office/drawing/2014/main" id="{34D83952-F7DB-7E4D-98AE-F1E1923C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dirty="0">
                <a:solidFill>
                  <a:srgbClr val="FF0000"/>
                </a:solidFill>
              </a:rPr>
              <a:t>Geometria analitica</a:t>
            </a:r>
          </a:p>
        </p:txBody>
      </p:sp>
      <p:sp>
        <p:nvSpPr>
          <p:cNvPr id="30726" name="TextBox 24">
            <a:extLst>
              <a:ext uri="{FF2B5EF4-FFF2-40B4-BE49-F238E27FC236}">
                <a16:creationId xmlns:a16="http://schemas.microsoft.com/office/drawing/2014/main" id="{8F053778-F3E6-9B45-9460-E9DD2E1A4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6002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dirty="0">
                <a:solidFill>
                  <a:srgbClr val="FF0000"/>
                </a:solidFill>
              </a:rPr>
              <a:t>Area </a:t>
            </a:r>
            <a:r>
              <a:rPr lang="it-IT" altLang="it-IT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1800" b="1" dirty="0">
                <a:solidFill>
                  <a:srgbClr val="FF0000"/>
                </a:solidFill>
              </a:rPr>
              <a:t> del quadrato di lato </a:t>
            </a:r>
            <a:r>
              <a:rPr lang="it-IT" altLang="it-IT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0727" name="Rectangle 27">
            <a:extLst>
              <a:ext uri="{FF2B5EF4-FFF2-40B4-BE49-F238E27FC236}">
                <a16:creationId xmlns:a16="http://schemas.microsoft.com/office/drawing/2014/main" id="{6542A0C8-2D3A-EA4A-8A32-945307765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419600"/>
            <a:ext cx="3048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i="1" dirty="0">
                <a:solidFill>
                  <a:srgbClr val="008000"/>
                </a:solidFill>
              </a:rPr>
              <a:t>Dominio: </a:t>
            </a:r>
            <a:r>
              <a:rPr lang="it-IT" altLang="it-IT" sz="1800" b="1" dirty="0">
                <a:solidFill>
                  <a:srgbClr val="008000"/>
                </a:solidFill>
              </a:rPr>
              <a:t>l’insieme </a:t>
            </a:r>
            <a:r>
              <a:rPr lang="it-IT" altLang="it-IT" sz="1800" b="1" dirty="0" err="1">
                <a:solidFill>
                  <a:srgbClr val="008000"/>
                </a:solidFill>
              </a:rPr>
              <a:t>R</a:t>
            </a:r>
            <a:r>
              <a:rPr lang="it-IT" altLang="it-IT" sz="2000" b="1" baseline="30000" dirty="0">
                <a:solidFill>
                  <a:srgbClr val="008000"/>
                </a:solidFill>
              </a:rPr>
              <a:t>+</a:t>
            </a:r>
            <a:r>
              <a:rPr lang="it-IT" altLang="it-IT" sz="2000" b="1" dirty="0">
                <a:solidFill>
                  <a:srgbClr val="008000"/>
                </a:solidFill>
              </a:rPr>
              <a:t> </a:t>
            </a:r>
            <a:r>
              <a:rPr lang="it-IT" altLang="it-IT" sz="1800" b="1" dirty="0">
                <a:solidFill>
                  <a:srgbClr val="008000"/>
                </a:solidFill>
              </a:rPr>
              <a:t>dei numeri reali non negativi</a:t>
            </a:r>
            <a:br>
              <a:rPr lang="it-IT" altLang="it-IT" sz="2000" b="1" dirty="0">
                <a:solidFill>
                  <a:srgbClr val="008000"/>
                </a:solidFill>
              </a:rPr>
            </a:br>
            <a:r>
              <a:rPr lang="it-IT" altLang="it-IT" sz="1800" b="1" i="1" dirty="0">
                <a:solidFill>
                  <a:srgbClr val="008000"/>
                </a:solidFill>
              </a:rPr>
              <a:t>Codominio: </a:t>
            </a:r>
            <a:r>
              <a:rPr lang="it-IT" altLang="it-IT" sz="1800" b="1" dirty="0">
                <a:solidFill>
                  <a:srgbClr val="008000"/>
                </a:solidFill>
              </a:rPr>
              <a:t>l’insieme </a:t>
            </a:r>
            <a:r>
              <a:rPr lang="it-IT" altLang="it-IT" sz="1800" b="1" dirty="0" err="1">
                <a:solidFill>
                  <a:srgbClr val="008000"/>
                </a:solidFill>
              </a:rPr>
              <a:t>R</a:t>
            </a:r>
            <a:r>
              <a:rPr lang="it-IT" altLang="it-IT" sz="1800" b="1" baseline="30000" dirty="0">
                <a:solidFill>
                  <a:srgbClr val="008000"/>
                </a:solidFill>
              </a:rPr>
              <a:t>+</a:t>
            </a:r>
          </a:p>
          <a:p>
            <a:pPr eaLnBrk="1" hangingPunct="1"/>
            <a:r>
              <a:rPr lang="it-IT" altLang="it-IT" sz="1800" b="1" i="1" dirty="0">
                <a:solidFill>
                  <a:srgbClr val="FF0000"/>
                </a:solidFill>
              </a:rPr>
              <a:t>Legge:</a:t>
            </a:r>
            <a:r>
              <a:rPr lang="it-IT" altLang="it-IT" sz="1800" b="1" dirty="0">
                <a:solidFill>
                  <a:srgbClr val="FF0000"/>
                </a:solidFill>
              </a:rPr>
              <a:t> y = x</a:t>
            </a:r>
            <a:r>
              <a:rPr lang="it-IT" altLang="it-IT" sz="1800" b="1" baseline="30000" dirty="0">
                <a:solidFill>
                  <a:srgbClr val="FF0000"/>
                </a:solidFill>
              </a:rPr>
              <a:t>2</a:t>
            </a:r>
            <a:r>
              <a:rPr lang="it-IT" altLang="it-IT" sz="1800" b="1" dirty="0">
                <a:solidFill>
                  <a:srgbClr val="FF0000"/>
                </a:solidFill>
              </a:rPr>
              <a:t> </a:t>
            </a:r>
            <a:endParaRPr lang="it-IT" altLang="it-IT" sz="1800" dirty="0">
              <a:solidFill>
                <a:srgbClr val="FF0000"/>
              </a:solidFill>
            </a:endParaRPr>
          </a:p>
        </p:txBody>
      </p:sp>
      <p:sp>
        <p:nvSpPr>
          <p:cNvPr id="30728" name="TextBox 28">
            <a:extLst>
              <a:ext uri="{FF2B5EF4-FFF2-40B4-BE49-F238E27FC236}">
                <a16:creationId xmlns:a16="http://schemas.microsoft.com/office/drawing/2014/main" id="{B229C3A1-D3EA-8242-B149-4BD2896DC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715000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FF3300"/>
                </a:solidFill>
              </a:rPr>
              <a:t>Sono due funzioni diverse</a:t>
            </a:r>
          </a:p>
        </p:txBody>
      </p:sp>
      <p:pic>
        <p:nvPicPr>
          <p:cNvPr id="30729" name="Picture 10" descr="funz_parabola.jpg">
            <a:extLst>
              <a:ext uri="{FF2B5EF4-FFF2-40B4-BE49-F238E27FC236}">
                <a16:creationId xmlns:a16="http://schemas.microsoft.com/office/drawing/2014/main" id="{713B11C1-539A-D444-BA1F-77D7D5DB3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590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1" descr="Funz_par_b.jpg">
            <a:extLst>
              <a:ext uri="{FF2B5EF4-FFF2-40B4-BE49-F238E27FC236}">
                <a16:creationId xmlns:a16="http://schemas.microsoft.com/office/drawing/2014/main" id="{C4D27940-E9C4-1D4C-8D26-251A2A258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21113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Slide Number Placeholder 10">
            <a:extLst>
              <a:ext uri="{FF2B5EF4-FFF2-40B4-BE49-F238E27FC236}">
                <a16:creationId xmlns:a16="http://schemas.microsoft.com/office/drawing/2014/main" id="{8EED6B17-D4D2-9341-9436-EF57B650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5A79C3C-8A5D-C844-88A3-59DF13DFACBF}" type="slidenum">
              <a:rPr lang="it-IT" altLang="it-IT" sz="1400"/>
              <a:pPr eaLnBrk="1" hangingPunct="1"/>
              <a:t>18</a:t>
            </a:fld>
            <a:endParaRPr lang="it-IT" altLang="it-IT" sz="1400"/>
          </a:p>
        </p:txBody>
      </p:sp>
      <p:sp>
        <p:nvSpPr>
          <p:cNvPr id="32780" name="Footer Placeholder 11">
            <a:extLst>
              <a:ext uri="{FF2B5EF4-FFF2-40B4-BE49-F238E27FC236}">
                <a16:creationId xmlns:a16="http://schemas.microsoft.com/office/drawing/2014/main" id="{3C792536-F31F-1943-8EBC-2E6A209B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635896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400"/>
              <a:t>Daniela Valenti, 2021</a:t>
            </a:r>
            <a:endParaRPr lang="it-IT" altLang="it-IT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7FF3B67-DF17-864E-86CC-BD50EE088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/>
          <a:lstStyle/>
          <a:p>
            <a:pPr eaLnBrk="1" hangingPunct="1"/>
            <a:r>
              <a:rPr lang="it-IT" alt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 Geometria analitica e linguaggio delle funzioni</a:t>
            </a:r>
          </a:p>
        </p:txBody>
      </p:sp>
      <p:sp>
        <p:nvSpPr>
          <p:cNvPr id="31747" name="TextBox 9">
            <a:extLst>
              <a:ext uri="{FF2B5EF4-FFF2-40B4-BE49-F238E27FC236}">
                <a16:creationId xmlns:a16="http://schemas.microsoft.com/office/drawing/2014/main" id="{EC394DD1-7239-CB41-8786-2B9D8CDF8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676701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00"/>
                </a:solidFill>
                <a:cs typeface="Arial" panose="020B0604020202020204" pitchFamily="34" charset="0"/>
              </a:rPr>
              <a:t>Ci sono linee disegnate sul piano cartesiano che </a:t>
            </a: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non</a:t>
            </a:r>
            <a:r>
              <a:rPr lang="it-IT" altLang="it-IT" b="1" dirty="0">
                <a:solidFill>
                  <a:srgbClr val="000000"/>
                </a:solidFill>
                <a:cs typeface="Arial" panose="020B0604020202020204" pitchFamily="34" charset="0"/>
              </a:rPr>
              <a:t> sono il grafico di una funzione. Ecco due esempi </a:t>
            </a:r>
          </a:p>
        </p:txBody>
      </p:sp>
      <p:sp>
        <p:nvSpPr>
          <p:cNvPr id="31748" name="TextBox 28">
            <a:extLst>
              <a:ext uri="{FF2B5EF4-FFF2-40B4-BE49-F238E27FC236}">
                <a16:creationId xmlns:a16="http://schemas.microsoft.com/office/drawing/2014/main" id="{8D5D79DC-FC59-7245-A41A-B0C3796CB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491589"/>
            <a:ext cx="865968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57D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Non sono il grafico di una funzione secondo la definizione di </a:t>
            </a:r>
            <a:r>
              <a:rPr lang="it-IT" altLang="it-IT" b="1" dirty="0" err="1">
                <a:solidFill>
                  <a:srgbClr val="0057D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Bourbaki</a:t>
            </a:r>
            <a:r>
              <a:rPr lang="it-IT" altLang="it-IT" b="1" dirty="0">
                <a:solidFill>
                  <a:srgbClr val="0057D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 …. ma secondo le precedenti definizioni di </a:t>
            </a:r>
            <a:r>
              <a:rPr lang="it-IT" altLang="it-IT" b="1" dirty="0" err="1">
                <a:solidFill>
                  <a:srgbClr val="0057D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Cauchy</a:t>
            </a:r>
            <a:r>
              <a:rPr lang="it-IT" altLang="it-IT" b="1" dirty="0">
                <a:solidFill>
                  <a:srgbClr val="0057D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e </a:t>
            </a:r>
            <a:r>
              <a:rPr lang="it-IT" altLang="it-IT" b="1" dirty="0" err="1">
                <a:solidFill>
                  <a:srgbClr val="0057D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Weierstrass</a:t>
            </a:r>
            <a:r>
              <a:rPr lang="it-IT" altLang="it-IT" b="1" dirty="0">
                <a:solidFill>
                  <a:srgbClr val="0057D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  </a:t>
            </a:r>
          </a:p>
        </p:txBody>
      </p:sp>
      <p:pic>
        <p:nvPicPr>
          <p:cNvPr id="31749" name="Picture 12" descr="Retta2.jpg">
            <a:extLst>
              <a:ext uri="{FF2B5EF4-FFF2-40B4-BE49-F238E27FC236}">
                <a16:creationId xmlns:a16="http://schemas.microsoft.com/office/drawing/2014/main" id="{78EF1A30-924C-EA48-85AC-917A8083F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23876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3" descr="cerchio.jpg">
            <a:extLst>
              <a:ext uri="{FF2B5EF4-FFF2-40B4-BE49-F238E27FC236}">
                <a16:creationId xmlns:a16="http://schemas.microsoft.com/office/drawing/2014/main" id="{FC057173-3EB3-494E-BD02-5DCF945AB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29718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Box 14">
            <a:extLst>
              <a:ext uri="{FF2B5EF4-FFF2-40B4-BE49-F238E27FC236}">
                <a16:creationId xmlns:a16="http://schemas.microsoft.com/office/drawing/2014/main" id="{CE8C2CD0-A36B-B345-B4A2-36AC7F663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FF0000"/>
                </a:solidFill>
              </a:rPr>
              <a:t>Retta parallela all’asse y</a:t>
            </a:r>
          </a:p>
        </p:txBody>
      </p:sp>
      <p:sp>
        <p:nvSpPr>
          <p:cNvPr id="31752" name="TextBox 15">
            <a:extLst>
              <a:ext uri="{FF2B5EF4-FFF2-40B4-BE49-F238E27FC236}">
                <a16:creationId xmlns:a16="http://schemas.microsoft.com/office/drawing/2014/main" id="{0414574D-5368-6942-AA3E-20891A75C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4478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FF0000"/>
                </a:solidFill>
              </a:rPr>
              <a:t>Circonferenza</a:t>
            </a:r>
          </a:p>
        </p:txBody>
      </p:sp>
      <p:sp>
        <p:nvSpPr>
          <p:cNvPr id="31753" name="TextBox 17">
            <a:extLst>
              <a:ext uri="{FF2B5EF4-FFF2-40B4-BE49-F238E27FC236}">
                <a16:creationId xmlns:a16="http://schemas.microsoft.com/office/drawing/2014/main" id="{280A8483-84A2-4E47-9ABE-17BE039A4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81550"/>
            <a:ext cx="8458200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90"/>
                </a:solidFill>
              </a:rPr>
              <a:t>Non è vero che ad una </a:t>
            </a:r>
            <a:r>
              <a:rPr lang="it-IT" altLang="it-IT" sz="2800" b="1" i="1" dirty="0">
                <a:solidFill>
                  <a:srgbClr val="000090"/>
                </a:solidFill>
              </a:rPr>
              <a:t>x</a:t>
            </a:r>
            <a:r>
              <a:rPr lang="it-IT" altLang="it-IT" sz="2800" b="1" dirty="0">
                <a:solidFill>
                  <a:srgbClr val="000090"/>
                </a:solidFill>
              </a:rPr>
              <a:t> corrisponde una sola </a:t>
            </a:r>
            <a:r>
              <a:rPr lang="it-IT" altLang="it-IT" sz="2800" b="1" i="1" dirty="0">
                <a:solidFill>
                  <a:srgbClr val="000090"/>
                </a:solidFill>
              </a:rPr>
              <a:t>y</a:t>
            </a:r>
          </a:p>
        </p:txBody>
      </p:sp>
      <p:sp>
        <p:nvSpPr>
          <p:cNvPr id="33802" name="Slide Number Placeholder 9">
            <a:extLst>
              <a:ext uri="{FF2B5EF4-FFF2-40B4-BE49-F238E27FC236}">
                <a16:creationId xmlns:a16="http://schemas.microsoft.com/office/drawing/2014/main" id="{75DE21A5-8634-4B47-BC15-7B139DCB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CC65D7-A9B2-C64F-9A11-7F743EB15B35}" type="slidenum">
              <a:rPr lang="it-IT" altLang="it-IT" sz="1400"/>
              <a:pPr eaLnBrk="1" hangingPunct="1"/>
              <a:t>19</a:t>
            </a:fld>
            <a:endParaRPr lang="it-IT" altLang="it-IT" sz="1400" dirty="0"/>
          </a:p>
        </p:txBody>
      </p:sp>
      <p:sp>
        <p:nvSpPr>
          <p:cNvPr id="33803" name="Footer Placeholder 10">
            <a:extLst>
              <a:ext uri="{FF2B5EF4-FFF2-40B4-BE49-F238E27FC236}">
                <a16:creationId xmlns:a16="http://schemas.microsoft.com/office/drawing/2014/main" id="{5692D45D-84EA-DE47-B42D-F354CC50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04" y="6508750"/>
            <a:ext cx="1944216" cy="349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400" dirty="0"/>
              <a:t>Daniela Valenti,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401B390-CBAC-1A42-B444-FB2AF4B54C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548680"/>
            <a:ext cx="8280920" cy="990600"/>
          </a:xfrm>
        </p:spPr>
        <p:txBody>
          <a:bodyPr/>
          <a:lstStyle/>
          <a:p>
            <a:pPr algn="l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Ricordo l’equazione di una retta</a:t>
            </a:r>
          </a:p>
        </p:txBody>
      </p:sp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58DCFE89-BAE3-2C4B-B675-74C60317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305144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  <a:endParaRPr lang="it-IT" altLang="it-IT" sz="1200" i="1" dirty="0"/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A46F8F6E-A2D2-0543-B03C-C3E7D4E3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B301C0-3303-B242-911A-15F5576FC338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64491CB-0C1F-D549-A72F-0CD995390A77}"/>
              </a:ext>
            </a:extLst>
          </p:cNvPr>
          <p:cNvSpPr txBox="1"/>
          <p:nvPr/>
        </p:nvSpPr>
        <p:spPr>
          <a:xfrm>
            <a:off x="971600" y="1772816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Finora hai lavorato con equazioni di rette nel piano cartesiano.</a:t>
            </a:r>
          </a:p>
          <a:p>
            <a:r>
              <a:rPr lang="it-IT" sz="2800" b="1" dirty="0"/>
              <a:t>Ecco un video per ricordare l’equazione di una retta.</a:t>
            </a:r>
          </a:p>
        </p:txBody>
      </p:sp>
    </p:spTree>
    <p:extLst>
      <p:ext uri="{BB962C8B-B14F-4D97-AF65-F5344CB8AC3E}">
        <p14:creationId xmlns:p14="http://schemas.microsoft.com/office/powerpoint/2010/main" val="3010253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Slide Number Placeholder 9">
            <a:extLst>
              <a:ext uri="{FF2B5EF4-FFF2-40B4-BE49-F238E27FC236}">
                <a16:creationId xmlns:a16="http://schemas.microsoft.com/office/drawing/2014/main" id="{75DE21A5-8634-4B47-BC15-7B139DCB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CC65D7-A9B2-C64F-9A11-7F743EB15B35}" type="slidenum">
              <a:rPr lang="it-IT" altLang="it-IT" sz="1400"/>
              <a:pPr eaLnBrk="1" hangingPunct="1"/>
              <a:t>20</a:t>
            </a:fld>
            <a:endParaRPr lang="it-IT" altLang="it-IT" sz="1400"/>
          </a:p>
        </p:txBody>
      </p:sp>
      <p:sp>
        <p:nvSpPr>
          <p:cNvPr id="33803" name="Footer Placeholder 10">
            <a:extLst>
              <a:ext uri="{FF2B5EF4-FFF2-40B4-BE49-F238E27FC236}">
                <a16:creationId xmlns:a16="http://schemas.microsoft.com/office/drawing/2014/main" id="{5692D45D-84EA-DE47-B42D-F354CC50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5" y="6483350"/>
            <a:ext cx="190770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400" dirty="0"/>
              <a:t>Daniela Valenti, 2021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44BAADC-09E3-EB43-832C-05EFAADD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13602"/>
            <a:ext cx="7919102" cy="1143000"/>
          </a:xfrm>
        </p:spPr>
        <p:txBody>
          <a:bodyPr/>
          <a:lstStyle/>
          <a:p>
            <a:r>
              <a:rPr lang="it-IT" sz="4000" b="1" dirty="0">
                <a:solidFill>
                  <a:srgbClr val="FF0000"/>
                </a:solidFill>
              </a:rPr>
              <a:t>Leggi matematiche non lineari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7E2E828-072F-E54C-AAC1-072604444D00}"/>
              </a:ext>
            </a:extLst>
          </p:cNvPr>
          <p:cNvSpPr txBox="1"/>
          <p:nvPr/>
        </p:nvSpPr>
        <p:spPr>
          <a:xfrm>
            <a:off x="827584" y="2128651"/>
            <a:ext cx="8162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chemeClr val="accent4"/>
                </a:solidFill>
              </a:rPr>
              <a:t>Fisso infine l’attenzione su due leggi matematiche non lineari che hai ritrovato nell’attività.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A8DD4C-6FE8-0B4C-B474-4868C433B005}"/>
              </a:ext>
            </a:extLst>
          </p:cNvPr>
          <p:cNvSpPr txBox="1"/>
          <p:nvPr/>
        </p:nvSpPr>
        <p:spPr>
          <a:xfrm>
            <a:off x="858129" y="3459614"/>
            <a:ext cx="7802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it-IT" sz="2600" b="1" dirty="0">
                <a:solidFill>
                  <a:srgbClr val="0057DD"/>
                </a:solidFill>
              </a:rPr>
              <a:t>Legge quadratica o parabolica</a:t>
            </a:r>
            <a:br>
              <a:rPr lang="it-IT" sz="2600" b="1" dirty="0">
                <a:solidFill>
                  <a:srgbClr val="0057DD"/>
                </a:solidFill>
              </a:rPr>
            </a:br>
            <a:endParaRPr lang="it-IT" sz="800" b="1" dirty="0">
              <a:solidFill>
                <a:srgbClr val="0057DD"/>
              </a:solidFill>
            </a:endParaRPr>
          </a:p>
          <a:p>
            <a:pPr marL="571500" indent="-571500">
              <a:buAutoNum type="romanUcPeriod"/>
            </a:pPr>
            <a:r>
              <a:rPr lang="it-IT" sz="2600" b="1" dirty="0">
                <a:solidFill>
                  <a:srgbClr val="0057DD"/>
                </a:solidFill>
              </a:rPr>
              <a:t>Legge di proporzionalità inversa o iperbolica</a:t>
            </a:r>
          </a:p>
        </p:txBody>
      </p:sp>
    </p:spTree>
    <p:extLst>
      <p:ext uri="{BB962C8B-B14F-4D97-AF65-F5344CB8AC3E}">
        <p14:creationId xmlns:p14="http://schemas.microsoft.com/office/powerpoint/2010/main" val="1397892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Slide Number Placeholder 9">
            <a:extLst>
              <a:ext uri="{FF2B5EF4-FFF2-40B4-BE49-F238E27FC236}">
                <a16:creationId xmlns:a16="http://schemas.microsoft.com/office/drawing/2014/main" id="{75DE21A5-8634-4B47-BC15-7B139DCB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CC65D7-A9B2-C64F-9A11-7F743EB15B35}" type="slidenum">
              <a:rPr lang="it-IT" altLang="it-IT" sz="1400"/>
              <a:pPr eaLnBrk="1" hangingPunct="1"/>
              <a:t>21</a:t>
            </a:fld>
            <a:endParaRPr lang="it-IT" altLang="it-IT" sz="1400"/>
          </a:p>
        </p:txBody>
      </p:sp>
      <p:sp>
        <p:nvSpPr>
          <p:cNvPr id="33803" name="Footer Placeholder 10">
            <a:extLst>
              <a:ext uri="{FF2B5EF4-FFF2-40B4-BE49-F238E27FC236}">
                <a16:creationId xmlns:a16="http://schemas.microsoft.com/office/drawing/2014/main" id="{5692D45D-84EA-DE47-B42D-F354CC50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5" y="6483350"/>
            <a:ext cx="190770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400" dirty="0"/>
              <a:t>Daniela Valenti, 2021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44BAADC-09E3-EB43-832C-05EFAADD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13" y="203826"/>
            <a:ext cx="7919102" cy="1143000"/>
          </a:xfrm>
        </p:spPr>
        <p:txBody>
          <a:bodyPr/>
          <a:lstStyle/>
          <a:p>
            <a:r>
              <a:rPr lang="it-IT" sz="4000" b="1" dirty="0">
                <a:solidFill>
                  <a:srgbClr val="FF0000"/>
                </a:solidFill>
              </a:rPr>
              <a:t>I. Legge quadratica</a:t>
            </a: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78FD9B61-361F-FB45-A3C7-2502D07C4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418" y="1290089"/>
            <a:ext cx="3608336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/>
              <a:t>Area </a:t>
            </a:r>
            <a:r>
              <a:rPr lang="it-IT" alt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="1" dirty="0"/>
              <a:t> del quadrato di lato </a:t>
            </a:r>
            <a:r>
              <a:rPr lang="it-IT" alt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" name="Rectangle 27">
            <a:extLst>
              <a:ext uri="{FF2B5EF4-FFF2-40B4-BE49-F238E27FC236}">
                <a16:creationId xmlns:a16="http://schemas.microsoft.com/office/drawing/2014/main" id="{B122B1B9-A69C-2745-BF39-44B3D21CC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496" y="5498519"/>
            <a:ext cx="326618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i="1" dirty="0">
                <a:solidFill>
                  <a:srgbClr val="0057DD"/>
                </a:solidFill>
              </a:rPr>
              <a:t>Dominio: </a:t>
            </a:r>
            <a:r>
              <a:rPr lang="it-IT" altLang="it-IT" sz="2000" b="1" dirty="0">
                <a:solidFill>
                  <a:srgbClr val="0057DD"/>
                </a:solidFill>
              </a:rPr>
              <a:t>l’insieme </a:t>
            </a:r>
            <a:r>
              <a:rPr lang="it-IT" altLang="it-IT" sz="2000" b="1" dirty="0" err="1">
                <a:solidFill>
                  <a:srgbClr val="0057DD"/>
                </a:solidFill>
              </a:rPr>
              <a:t>R</a:t>
            </a:r>
            <a:r>
              <a:rPr lang="it-IT" altLang="it-IT" sz="2000" b="1" baseline="30000" dirty="0">
                <a:solidFill>
                  <a:srgbClr val="0057DD"/>
                </a:solidFill>
              </a:rPr>
              <a:t>+</a:t>
            </a:r>
            <a:br>
              <a:rPr lang="it-IT" altLang="it-IT" sz="2000" b="1" dirty="0">
                <a:solidFill>
                  <a:srgbClr val="0057DD"/>
                </a:solidFill>
              </a:rPr>
            </a:br>
            <a:r>
              <a:rPr lang="it-IT" altLang="it-IT" sz="2000" b="1" i="1" dirty="0">
                <a:solidFill>
                  <a:srgbClr val="0057DD"/>
                </a:solidFill>
              </a:rPr>
              <a:t>Codominio: </a:t>
            </a:r>
            <a:r>
              <a:rPr lang="it-IT" altLang="it-IT" sz="2000" b="1" dirty="0">
                <a:solidFill>
                  <a:srgbClr val="0057DD"/>
                </a:solidFill>
              </a:rPr>
              <a:t>l’insieme </a:t>
            </a:r>
            <a:r>
              <a:rPr lang="it-IT" altLang="it-IT" sz="2000" b="1" dirty="0" err="1">
                <a:solidFill>
                  <a:srgbClr val="0057DD"/>
                </a:solidFill>
              </a:rPr>
              <a:t>R</a:t>
            </a:r>
            <a:r>
              <a:rPr lang="it-IT" altLang="it-IT" sz="2000" b="1" baseline="30000" dirty="0">
                <a:solidFill>
                  <a:srgbClr val="0057DD"/>
                </a:solidFill>
              </a:rPr>
              <a:t>+</a:t>
            </a:r>
          </a:p>
          <a:p>
            <a:pPr eaLnBrk="1" hangingPunct="1"/>
            <a:r>
              <a:rPr lang="it-IT" altLang="it-IT" sz="2000" b="1" i="1" dirty="0">
                <a:solidFill>
                  <a:srgbClr val="FF0000"/>
                </a:solidFill>
              </a:rPr>
              <a:t>Legge:</a:t>
            </a:r>
            <a:r>
              <a:rPr lang="it-IT" altLang="it-IT" sz="2000" b="1" dirty="0">
                <a:solidFill>
                  <a:srgbClr val="FF0000"/>
                </a:solidFill>
              </a:rPr>
              <a:t> </a:t>
            </a:r>
            <a:r>
              <a:rPr lang="it-IT" altLang="it-IT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" name="Picture 11" descr="Funz_par_b.jpg">
            <a:extLst>
              <a:ext uri="{FF2B5EF4-FFF2-40B4-BE49-F238E27FC236}">
                <a16:creationId xmlns:a16="http://schemas.microsoft.com/office/drawing/2014/main" id="{D4BB803E-00F9-8F4C-919D-95CEA50AE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08" y="1766348"/>
            <a:ext cx="3067756" cy="35798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782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Slide Number Placeholder 9">
            <a:extLst>
              <a:ext uri="{FF2B5EF4-FFF2-40B4-BE49-F238E27FC236}">
                <a16:creationId xmlns:a16="http://schemas.microsoft.com/office/drawing/2014/main" id="{75DE21A5-8634-4B47-BC15-7B139DCB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CC65D7-A9B2-C64F-9A11-7F743EB15B35}" type="slidenum">
              <a:rPr lang="it-IT" altLang="it-IT" sz="1400"/>
              <a:pPr eaLnBrk="1" hangingPunct="1"/>
              <a:t>22</a:t>
            </a:fld>
            <a:endParaRPr lang="it-IT" altLang="it-IT" sz="1400"/>
          </a:p>
        </p:txBody>
      </p:sp>
      <p:sp>
        <p:nvSpPr>
          <p:cNvPr id="33803" name="Footer Placeholder 10">
            <a:extLst>
              <a:ext uri="{FF2B5EF4-FFF2-40B4-BE49-F238E27FC236}">
                <a16:creationId xmlns:a16="http://schemas.microsoft.com/office/drawing/2014/main" id="{5692D45D-84EA-DE47-B42D-F354CC50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5" y="6483350"/>
            <a:ext cx="190770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400" dirty="0"/>
              <a:t>Daniela Valenti, 2021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44BAADC-09E3-EB43-832C-05EFAADD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3803"/>
            <a:ext cx="8964488" cy="1143000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Legge quadratica sul piano cartesiano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8484C95A-56B6-0B43-9EAC-47EB34863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134" y="5255331"/>
            <a:ext cx="3949359" cy="9541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 dirty="0">
                <a:solidFill>
                  <a:srgbClr val="FF0000"/>
                </a:solidFill>
              </a:rPr>
              <a:t>Equazione: </a:t>
            </a:r>
            <a:r>
              <a:rPr lang="it-IT" altLang="it-IT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it-IT" alt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it-IT" altLang="it-IT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it-IT" altLang="it-IT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it-IT" altLang="it-IT" sz="800" b="1" i="1" dirty="0">
                <a:solidFill>
                  <a:srgbClr val="FF0000"/>
                </a:solidFill>
              </a:rPr>
            </a:br>
            <a:r>
              <a:rPr lang="it-IT" altLang="it-IT" sz="1800" b="1" i="1" dirty="0">
                <a:solidFill>
                  <a:srgbClr val="0000FF"/>
                </a:solidFill>
              </a:rPr>
              <a:t>Campo di esistenza della formula:  l’insieme </a:t>
            </a:r>
            <a:r>
              <a:rPr lang="it-IT" altLang="it-IT" sz="1800" b="1" i="1" dirty="0" err="1">
                <a:solidFill>
                  <a:srgbClr val="0000FF"/>
                </a:solidFill>
              </a:rPr>
              <a:t>R</a:t>
            </a:r>
            <a:r>
              <a:rPr lang="it-IT" altLang="it-IT" sz="1800" b="1" i="1" dirty="0">
                <a:solidFill>
                  <a:srgbClr val="0000FF"/>
                </a:solidFill>
              </a:rPr>
              <a:t> </a:t>
            </a:r>
            <a:r>
              <a:rPr lang="it-IT" altLang="it-IT" sz="1800" b="1" dirty="0">
                <a:solidFill>
                  <a:srgbClr val="0000FF"/>
                </a:solidFill>
              </a:rPr>
              <a:t>dei numeri reali</a:t>
            </a: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AC3F34AB-573D-1D4B-A506-1F800E68D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479" y="1222360"/>
            <a:ext cx="3126062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Geometria analitica</a:t>
            </a:r>
          </a:p>
        </p:txBody>
      </p:sp>
      <p:pic>
        <p:nvPicPr>
          <p:cNvPr id="14" name="Picture 10" descr="funz_parabola.jpg">
            <a:extLst>
              <a:ext uri="{FF2B5EF4-FFF2-40B4-BE49-F238E27FC236}">
                <a16:creationId xmlns:a16="http://schemas.microsoft.com/office/drawing/2014/main" id="{3EF99DB4-20CC-8249-9D19-270236750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34" y="1727095"/>
            <a:ext cx="3678332" cy="346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E7DD17B-E27E-9E46-BD47-8901BB641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27095"/>
            <a:ext cx="2667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53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Slide Number Placeholder 9">
            <a:extLst>
              <a:ext uri="{FF2B5EF4-FFF2-40B4-BE49-F238E27FC236}">
                <a16:creationId xmlns:a16="http://schemas.microsoft.com/office/drawing/2014/main" id="{75DE21A5-8634-4B47-BC15-7B139DCB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CC65D7-A9B2-C64F-9A11-7F743EB15B35}" type="slidenum">
              <a:rPr lang="it-IT" altLang="it-IT" sz="1400"/>
              <a:pPr eaLnBrk="1" hangingPunct="1"/>
              <a:t>23</a:t>
            </a:fld>
            <a:endParaRPr lang="it-IT" altLang="it-IT" sz="1400"/>
          </a:p>
        </p:txBody>
      </p:sp>
      <p:sp>
        <p:nvSpPr>
          <p:cNvPr id="33803" name="Footer Placeholder 10">
            <a:extLst>
              <a:ext uri="{FF2B5EF4-FFF2-40B4-BE49-F238E27FC236}">
                <a16:creationId xmlns:a16="http://schemas.microsoft.com/office/drawing/2014/main" id="{5692D45D-84EA-DE47-B42D-F354CC50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5" y="6483350"/>
            <a:ext cx="190770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400" dirty="0"/>
              <a:t>Daniela Valenti, 2021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44BAADC-09E3-EB43-832C-05EFAADD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158419"/>
            <a:ext cx="8964488" cy="1143000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Parabole in geometria analitica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3D27A1F5-61C9-E44E-AC44-37B56102B8C1}"/>
                  </a:ext>
                </a:extLst>
              </p:cNvPr>
              <p:cNvSpPr/>
              <p:nvPr/>
            </p:nvSpPr>
            <p:spPr>
              <a:xfrm>
                <a:off x="1547664" y="881777"/>
                <a:ext cx="6336305" cy="11706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it-IT" altLang="it-IT" sz="2800" b="1" dirty="0"/>
                  <a:t>Sono </a:t>
                </a:r>
                <a:r>
                  <a:rPr lang="it-IT" altLang="it-IT" sz="2800" b="1" dirty="0">
                    <a:solidFill>
                      <a:srgbClr val="0057DD"/>
                    </a:solidFill>
                  </a:rPr>
                  <a:t>parabole </a:t>
                </a:r>
                <a:r>
                  <a:rPr lang="it-IT" altLang="it-IT" sz="2800" b="1" dirty="0"/>
                  <a:t>le curve d’equazione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2800" b="1" dirty="0"/>
                  <a:t>,</a:t>
                </a:r>
                <a:r>
                  <a:rPr lang="it-IT" sz="2800" b="1" dirty="0">
                    <a:solidFill>
                      <a:srgbClr val="0057D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2800" b="1" i="1">
                        <a:solidFill>
                          <a:srgbClr val="0057DD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2800" b="1" i="1">
                        <a:solidFill>
                          <a:srgbClr val="0057DD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>
                            <a:solidFill>
                              <a:srgbClr val="0057D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 smtClean="0">
                            <a:solidFill>
                              <a:srgbClr val="0057DD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it-IT" sz="2800" b="1" i="1">
                            <a:solidFill>
                              <a:srgbClr val="0057DD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2800" b="1" i="1">
                            <a:solidFill>
                              <a:srgbClr val="0057D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2800" b="1" dirty="0"/>
                  <a:t>,</a:t>
                </a:r>
                <a:r>
                  <a:rPr lang="it-IT" sz="2800" b="1" dirty="0">
                    <a:solidFill>
                      <a:srgbClr val="0057D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2800" b="1" dirty="0"/>
                  <a:t>, …</a:t>
                </a:r>
              </a:p>
            </p:txBody>
          </p:sp>
        </mc:Choice>
        <mc:Fallback xmlns="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3D27A1F5-61C9-E44E-AC44-37B56102B8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881777"/>
                <a:ext cx="6336305" cy="1170641"/>
              </a:xfrm>
              <a:prstGeom prst="rect">
                <a:avLst/>
              </a:prstGeom>
              <a:blipFill>
                <a:blip r:embed="rId2"/>
                <a:stretch>
                  <a:fillRect l="-2000" t="-4255" r="-600" b="-21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F646A885-A84B-4845-9AAF-ECA834F7B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320520"/>
            <a:ext cx="3257709" cy="207181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930AF78-D2C1-6040-9478-9C728DD41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931" y="2320520"/>
            <a:ext cx="3200273" cy="201726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CC7488A-27A3-1C43-B316-7CBFFD8E5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4265895"/>
            <a:ext cx="3505861" cy="216032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08863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Slide Number Placeholder 9">
            <a:extLst>
              <a:ext uri="{FF2B5EF4-FFF2-40B4-BE49-F238E27FC236}">
                <a16:creationId xmlns:a16="http://schemas.microsoft.com/office/drawing/2014/main" id="{75DE21A5-8634-4B47-BC15-7B139DCB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CC65D7-A9B2-C64F-9A11-7F743EB15B35}" type="slidenum">
              <a:rPr lang="it-IT" altLang="it-IT" sz="1400"/>
              <a:pPr eaLnBrk="1" hangingPunct="1"/>
              <a:t>24</a:t>
            </a:fld>
            <a:endParaRPr lang="it-IT" altLang="it-IT" sz="1400"/>
          </a:p>
        </p:txBody>
      </p:sp>
      <p:sp>
        <p:nvSpPr>
          <p:cNvPr id="33803" name="Footer Placeholder 10">
            <a:extLst>
              <a:ext uri="{FF2B5EF4-FFF2-40B4-BE49-F238E27FC236}">
                <a16:creationId xmlns:a16="http://schemas.microsoft.com/office/drawing/2014/main" id="{5692D45D-84EA-DE47-B42D-F354CC50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5" y="6483350"/>
            <a:ext cx="190770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400" dirty="0"/>
              <a:t>Daniela Valenti, 2021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44BAADC-09E3-EB43-832C-05EFAADD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3642"/>
            <a:ext cx="7919102" cy="1143000"/>
          </a:xfrm>
        </p:spPr>
        <p:txBody>
          <a:bodyPr/>
          <a:lstStyle/>
          <a:p>
            <a:pPr marL="800100" indent="-790575"/>
            <a:r>
              <a:rPr lang="it-IT" sz="4000" b="1" dirty="0">
                <a:solidFill>
                  <a:srgbClr val="FF0000"/>
                </a:solidFill>
              </a:rPr>
              <a:t>II. Legge iperbolica o di proporzionalità inversa</a:t>
            </a:r>
          </a:p>
        </p:txBody>
      </p:sp>
      <p:pic>
        <p:nvPicPr>
          <p:cNvPr id="19" name="Picture 22" descr="Uperbole2.jpg">
            <a:extLst>
              <a:ext uri="{FF2B5EF4-FFF2-40B4-BE49-F238E27FC236}">
                <a16:creationId xmlns:a16="http://schemas.microsoft.com/office/drawing/2014/main" id="{C9F6C27E-EF6B-E641-9B8E-191014F1B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37" y="1900690"/>
            <a:ext cx="3765621" cy="354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4">
            <a:extLst>
              <a:ext uri="{FF2B5EF4-FFF2-40B4-BE49-F238E27FC236}">
                <a16:creationId xmlns:a16="http://schemas.microsoft.com/office/drawing/2014/main" id="{5829D8EF-9D63-694F-96BB-030E849CE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937" y="1444048"/>
            <a:ext cx="3876178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000" b="1" dirty="0"/>
              <a:t>, </a:t>
            </a:r>
            <a:r>
              <a:rPr lang="it-IT" alt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="1" dirty="0"/>
              <a:t>  lati di rettangoli di area 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7">
                <a:extLst>
                  <a:ext uri="{FF2B5EF4-FFF2-40B4-BE49-F238E27FC236}">
                    <a16:creationId xmlns:a16="http://schemas.microsoft.com/office/drawing/2014/main" id="{B25931AF-F3FD-B74B-AF88-1A6CE1175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5856" y="5551090"/>
                <a:ext cx="3277344" cy="11703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2000" b="1" i="1" dirty="0">
                    <a:solidFill>
                      <a:srgbClr val="0057DD"/>
                    </a:solidFill>
                  </a:rPr>
                  <a:t>Dominio: </a:t>
                </a:r>
                <a:r>
                  <a:rPr lang="it-IT" altLang="it-IT" sz="2000" b="1" dirty="0">
                    <a:solidFill>
                      <a:srgbClr val="0057DD"/>
                    </a:solidFill>
                  </a:rPr>
                  <a:t>l’insieme R</a:t>
                </a:r>
                <a:r>
                  <a:rPr lang="it-IT" altLang="it-IT" sz="2000" b="1" baseline="-25000" dirty="0">
                    <a:solidFill>
                      <a:srgbClr val="0057DD"/>
                    </a:solidFill>
                  </a:rPr>
                  <a:t>0</a:t>
                </a:r>
                <a:r>
                  <a:rPr lang="it-IT" altLang="it-IT" sz="2000" b="1" baseline="30000" dirty="0">
                    <a:solidFill>
                      <a:srgbClr val="0057DD"/>
                    </a:solidFill>
                  </a:rPr>
                  <a:t>+</a:t>
                </a:r>
                <a:r>
                  <a:rPr lang="it-IT" altLang="it-IT" sz="2000" b="1" dirty="0">
                    <a:solidFill>
                      <a:srgbClr val="0057DD"/>
                    </a:solidFill>
                  </a:rPr>
                  <a:t> </a:t>
                </a:r>
                <a:r>
                  <a:rPr lang="it-IT" altLang="it-IT" sz="2000" b="1" i="1" dirty="0">
                    <a:solidFill>
                      <a:srgbClr val="0057DD"/>
                    </a:solidFill>
                  </a:rPr>
                  <a:t>Codominio: </a:t>
                </a:r>
                <a:r>
                  <a:rPr lang="it-IT" altLang="it-IT" sz="2000" b="1" dirty="0">
                    <a:solidFill>
                      <a:srgbClr val="0057DD"/>
                    </a:solidFill>
                  </a:rPr>
                  <a:t>l’insieme R</a:t>
                </a:r>
                <a:r>
                  <a:rPr lang="it-IT" altLang="it-IT" sz="2000" b="1" baseline="-25000" dirty="0">
                    <a:solidFill>
                      <a:srgbClr val="0057DD"/>
                    </a:solidFill>
                  </a:rPr>
                  <a:t>0</a:t>
                </a:r>
                <a:r>
                  <a:rPr lang="it-IT" altLang="it-IT" sz="2000" b="1" baseline="30000" dirty="0">
                    <a:solidFill>
                      <a:srgbClr val="0057DD"/>
                    </a:solidFill>
                  </a:rPr>
                  <a:t>+</a:t>
                </a:r>
              </a:p>
              <a:p>
                <a:pPr eaLnBrk="1" hangingPunct="1"/>
                <a:r>
                  <a:rPr lang="it-IT" altLang="it-IT" sz="2000" b="1" i="1" dirty="0">
                    <a:solidFill>
                      <a:srgbClr val="0057DD"/>
                    </a:solidFill>
                  </a:rPr>
                  <a:t>Legge:</a:t>
                </a:r>
                <a:r>
                  <a:rPr lang="it-IT" altLang="it-IT" sz="2000" b="1" dirty="0">
                    <a:solidFill>
                      <a:srgbClr val="0057D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alt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alt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it-IT" altLang="it-IT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it-IT" altLang="it-IT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it-IT" altLang="it-IT" sz="2000" dirty="0">
                  <a:solidFill>
                    <a:srgbClr val="0057DD"/>
                  </a:solidFill>
                </a:endParaRPr>
              </a:p>
            </p:txBody>
          </p:sp>
        </mc:Choice>
        <mc:Fallback xmlns="">
          <p:sp>
            <p:nvSpPr>
              <p:cNvPr id="21" name="Rectangle 27">
                <a:extLst>
                  <a:ext uri="{FF2B5EF4-FFF2-40B4-BE49-F238E27FC236}">
                    <a16:creationId xmlns:a16="http://schemas.microsoft.com/office/drawing/2014/main" id="{B25931AF-F3FD-B74B-AF88-1A6CE1175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856" y="5551090"/>
                <a:ext cx="3277344" cy="1170385"/>
              </a:xfrm>
              <a:prstGeom prst="rect">
                <a:avLst/>
              </a:prstGeom>
              <a:blipFill>
                <a:blip r:embed="rId3"/>
                <a:stretch>
                  <a:fillRect l="-1931" t="-215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728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Slide Number Placeholder 9">
            <a:extLst>
              <a:ext uri="{FF2B5EF4-FFF2-40B4-BE49-F238E27FC236}">
                <a16:creationId xmlns:a16="http://schemas.microsoft.com/office/drawing/2014/main" id="{75DE21A5-8634-4B47-BC15-7B139DCB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CC65D7-A9B2-C64F-9A11-7F743EB15B35}" type="slidenum">
              <a:rPr lang="it-IT" altLang="it-IT" sz="1400"/>
              <a:pPr eaLnBrk="1" hangingPunct="1"/>
              <a:t>25</a:t>
            </a:fld>
            <a:endParaRPr lang="it-IT" altLang="it-IT" sz="1400"/>
          </a:p>
        </p:txBody>
      </p:sp>
      <p:sp>
        <p:nvSpPr>
          <p:cNvPr id="33803" name="Footer Placeholder 10">
            <a:extLst>
              <a:ext uri="{FF2B5EF4-FFF2-40B4-BE49-F238E27FC236}">
                <a16:creationId xmlns:a16="http://schemas.microsoft.com/office/drawing/2014/main" id="{5692D45D-84EA-DE47-B42D-F354CC50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5" y="6483350"/>
            <a:ext cx="190770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400" dirty="0"/>
              <a:t>Daniela Valenti, 2021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44BAADC-09E3-EB43-832C-05EFAADD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3803"/>
            <a:ext cx="8964488" cy="712909"/>
          </a:xfrm>
        </p:spPr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</a:rPr>
              <a:t>Proporzionalità inversa sul piano cartesiano</a:t>
            </a:r>
          </a:p>
        </p:txBody>
      </p:sp>
      <p:pic>
        <p:nvPicPr>
          <p:cNvPr id="10" name="Picture 12" descr="iperbole.jpg">
            <a:extLst>
              <a:ext uri="{FF2B5EF4-FFF2-40B4-BE49-F238E27FC236}">
                <a16:creationId xmlns:a16="http://schemas.microsoft.com/office/drawing/2014/main" id="{D6F40BFF-345E-FE40-8934-06C421127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61173"/>
            <a:ext cx="327096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6">
                <a:extLst>
                  <a:ext uri="{FF2B5EF4-FFF2-40B4-BE49-F238E27FC236}">
                    <a16:creationId xmlns:a16="http://schemas.microsoft.com/office/drawing/2014/main" id="{AA427CC5-A840-5E49-A232-417AA36AC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3808" y="5085184"/>
                <a:ext cx="3349352" cy="1241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2000" b="1" dirty="0">
                    <a:solidFill>
                      <a:srgbClr val="FF0000"/>
                    </a:solidFill>
                  </a:rPr>
                  <a:t>Equazione: </a:t>
                </a:r>
                <a14:m>
                  <m:oMath xmlns:m="http://schemas.openxmlformats.org/officeDocument/2006/math">
                    <m:r>
                      <a:rPr lang="it-IT" altLang="it-IT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altLang="it-IT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it-IT" altLang="it-IT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it-IT" altLang="it-IT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it-IT" altLang="it-IT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altLang="it-IT" b="1" i="1" dirty="0">
                  <a:solidFill>
                    <a:srgbClr val="0000FF"/>
                  </a:solidFill>
                </a:endParaRPr>
              </a:p>
              <a:p>
                <a:pPr eaLnBrk="1" hangingPunct="1"/>
                <a:r>
                  <a:rPr lang="it-IT" altLang="it-IT" sz="2000" b="1" i="1" dirty="0">
                    <a:solidFill>
                      <a:srgbClr val="0000FF"/>
                    </a:solidFill>
                  </a:rPr>
                  <a:t>Campo di esistenza della formula:  l’insieme R</a:t>
                </a:r>
                <a:r>
                  <a:rPr lang="it-IT" altLang="it-IT" sz="2000" b="1" i="1" baseline="-25000" dirty="0">
                    <a:solidFill>
                      <a:srgbClr val="0000FF"/>
                    </a:solidFill>
                  </a:rPr>
                  <a:t>0</a:t>
                </a:r>
                <a:endParaRPr lang="it-IT" altLang="it-IT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Rectangle 16">
                <a:extLst>
                  <a:ext uri="{FF2B5EF4-FFF2-40B4-BE49-F238E27FC236}">
                    <a16:creationId xmlns:a16="http://schemas.microsoft.com/office/drawing/2014/main" id="{AA427CC5-A840-5E49-A232-417AA36AC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08" y="5085184"/>
                <a:ext cx="3349352" cy="1241365"/>
              </a:xfrm>
              <a:prstGeom prst="rect">
                <a:avLst/>
              </a:prstGeom>
              <a:blipFill>
                <a:blip r:embed="rId3"/>
                <a:stretch>
                  <a:fillRect l="-1887" b="-808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21">
            <a:extLst>
              <a:ext uri="{FF2B5EF4-FFF2-40B4-BE49-F238E27FC236}">
                <a16:creationId xmlns:a16="http://schemas.microsoft.com/office/drawing/2014/main" id="{FEBEC60D-F2F5-A946-890B-983E88A52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744" y="1051540"/>
            <a:ext cx="271109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/>
              <a:t>Geometria analitica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7CB42BC-9CD0-F648-A65F-128CCDAD5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785371"/>
            <a:ext cx="2273618" cy="31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94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Slide Number Placeholder 9">
            <a:extLst>
              <a:ext uri="{FF2B5EF4-FFF2-40B4-BE49-F238E27FC236}">
                <a16:creationId xmlns:a16="http://schemas.microsoft.com/office/drawing/2014/main" id="{75DE21A5-8634-4B47-BC15-7B139DCB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CC65D7-A9B2-C64F-9A11-7F743EB15B35}" type="slidenum">
              <a:rPr lang="it-IT" altLang="it-IT" sz="1400"/>
              <a:pPr eaLnBrk="1" hangingPunct="1"/>
              <a:t>26</a:t>
            </a:fld>
            <a:endParaRPr lang="it-IT" altLang="it-IT" sz="1400"/>
          </a:p>
        </p:txBody>
      </p:sp>
      <p:sp>
        <p:nvSpPr>
          <p:cNvPr id="33803" name="Footer Placeholder 10">
            <a:extLst>
              <a:ext uri="{FF2B5EF4-FFF2-40B4-BE49-F238E27FC236}">
                <a16:creationId xmlns:a16="http://schemas.microsoft.com/office/drawing/2014/main" id="{5692D45D-84EA-DE47-B42D-F354CC50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5" y="6483350"/>
            <a:ext cx="190770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400" dirty="0"/>
              <a:t>Daniela Valenti, 2021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44BAADC-09E3-EB43-832C-05EFAADD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32" y="40616"/>
            <a:ext cx="8964488" cy="1143000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Iperboli in geometria analitica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31A1493-90B6-C24E-B580-E328964B8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32" y="2811838"/>
            <a:ext cx="2893019" cy="278464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130E94D-2EAA-584A-9110-3F853A7B3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082" y="2811838"/>
            <a:ext cx="2902291" cy="2770153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B08C77A-9728-1E46-A19D-0137527BD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305" y="2819087"/>
            <a:ext cx="2845185" cy="278464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E4E47EDD-7221-D543-95DB-3C5DC554FC19}"/>
                  </a:ext>
                </a:extLst>
              </p:cNvPr>
              <p:cNvSpPr/>
              <p:nvPr/>
            </p:nvSpPr>
            <p:spPr>
              <a:xfrm>
                <a:off x="1590641" y="1183616"/>
                <a:ext cx="6336305" cy="12345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it-IT" altLang="it-IT" sz="2800" b="1" dirty="0"/>
                  <a:t>Sono </a:t>
                </a:r>
                <a:r>
                  <a:rPr lang="it-IT" altLang="it-IT" sz="2800" b="1" dirty="0">
                    <a:solidFill>
                      <a:srgbClr val="0057DD"/>
                    </a:solidFill>
                  </a:rPr>
                  <a:t>iperboli </a:t>
                </a:r>
                <a:r>
                  <a:rPr lang="it-IT" altLang="it-IT" sz="2800" b="1" dirty="0"/>
                  <a:t>le curve d’equazione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it-IT" sz="3200" b="1" dirty="0"/>
                  <a:t> </a:t>
                </a:r>
                <a:r>
                  <a:rPr lang="it-IT" sz="2800" b="1" dirty="0"/>
                  <a:t>,</a:t>
                </a:r>
                <a:r>
                  <a:rPr lang="it-IT" sz="2800" b="1" dirty="0">
                    <a:solidFill>
                      <a:srgbClr val="0057D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3200" b="1" i="1">
                        <a:solidFill>
                          <a:srgbClr val="0057DD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200" b="1" i="1">
                        <a:solidFill>
                          <a:srgbClr val="0057D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3200" b="1" i="1" smtClean="0">
                            <a:solidFill>
                              <a:srgbClr val="0057D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200" b="1" i="1" smtClean="0">
                            <a:solidFill>
                              <a:srgbClr val="0057D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it-IT" sz="3200" b="1" i="1" smtClean="0">
                            <a:solidFill>
                              <a:srgbClr val="0057DD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it-IT" sz="2800" b="1" dirty="0"/>
                  <a:t> ,</a:t>
                </a:r>
                <a:r>
                  <a:rPr lang="it-IT" sz="2800" b="1" dirty="0">
                    <a:solidFill>
                      <a:srgbClr val="0057D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it-IT" sz="3200" b="1" dirty="0"/>
                  <a:t> </a:t>
                </a:r>
                <a:r>
                  <a:rPr lang="it-IT" sz="2800" b="1" dirty="0"/>
                  <a:t>, …</a:t>
                </a:r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E4E47EDD-7221-D543-95DB-3C5DC554F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41" y="1183616"/>
                <a:ext cx="6336305" cy="1234505"/>
              </a:xfrm>
              <a:prstGeom prst="rect">
                <a:avLst/>
              </a:prstGeom>
              <a:blipFill>
                <a:blip r:embed="rId5"/>
                <a:stretch>
                  <a:fillRect l="-1800" t="-5102" b="-3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22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>
            <a:extLst>
              <a:ext uri="{FF2B5EF4-FFF2-40B4-BE49-F238E27FC236}">
                <a16:creationId xmlns:a16="http://schemas.microsoft.com/office/drawing/2014/main" id="{F275FC7F-CFEF-CC4B-AE9B-CB7D8A2C6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18" y="253834"/>
            <a:ext cx="8502782" cy="685800"/>
          </a:xfrm>
        </p:spPr>
        <p:txBody>
          <a:bodyPr anchor="t"/>
          <a:lstStyle/>
          <a:p>
            <a:pPr marL="1704975" indent="-1704975"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Significato dell’equazione di una retta</a:t>
            </a:r>
            <a:endParaRPr lang="it-IT" altLang="it-IT" sz="36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C6DCECB5-9C50-CB4F-90F4-F893501B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Daniela Valenti, 2021</a:t>
            </a:r>
          </a:p>
        </p:txBody>
      </p:sp>
      <p:sp>
        <p:nvSpPr>
          <p:cNvPr id="28678" name="Segnaposto numero diapositiva 2">
            <a:extLst>
              <a:ext uri="{FF2B5EF4-FFF2-40B4-BE49-F238E27FC236}">
                <a16:creationId xmlns:a16="http://schemas.microsoft.com/office/drawing/2014/main" id="{1F606BB2-EC5D-8646-9A63-23344DC8AA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42F49C-F93B-FC45-9F78-FA8FBE01C9DD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A60EE97-D88D-0D4C-A82D-FCE20C2DC4E2}"/>
              </a:ext>
            </a:extLst>
          </p:cNvPr>
          <p:cNvSpPr txBox="1"/>
          <p:nvPr/>
        </p:nvSpPr>
        <p:spPr>
          <a:xfrm>
            <a:off x="3934791" y="5469012"/>
            <a:ext cx="1001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 Video1</a:t>
            </a:r>
          </a:p>
        </p:txBody>
      </p:sp>
      <p:pic>
        <p:nvPicPr>
          <p:cNvPr id="2" name="GeAn7P2Video.mp4">
            <a:hlinkClick r:id="" action="ppaction://media"/>
            <a:extLst>
              <a:ext uri="{FF2B5EF4-FFF2-40B4-BE49-F238E27FC236}">
                <a16:creationId xmlns:a16="http://schemas.microsoft.com/office/drawing/2014/main" id="{79BEA8A0-15BE-F04F-A787-2FEEBBCFE5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939634"/>
            <a:ext cx="7776864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9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>
            <a:extLst>
              <a:ext uri="{FF2B5EF4-FFF2-40B4-BE49-F238E27FC236}">
                <a16:creationId xmlns:a16="http://schemas.microsoft.com/office/drawing/2014/main" id="{F275FC7F-CFEF-CC4B-AE9B-CB7D8A2C6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24470"/>
            <a:ext cx="8856984" cy="685800"/>
          </a:xfrm>
        </p:spPr>
        <p:txBody>
          <a:bodyPr anchor="t"/>
          <a:lstStyle/>
          <a:p>
            <a:pPr marL="1704975" indent="-1704975"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Leggi lineari</a:t>
            </a:r>
            <a:endParaRPr lang="it-IT" altLang="it-IT" sz="36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C6DCECB5-9C50-CB4F-90F4-F893501B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Daniela Valenti, 2021</a:t>
            </a:r>
          </a:p>
        </p:txBody>
      </p:sp>
      <p:sp>
        <p:nvSpPr>
          <p:cNvPr id="28678" name="Segnaposto numero diapositiva 2">
            <a:extLst>
              <a:ext uri="{FF2B5EF4-FFF2-40B4-BE49-F238E27FC236}">
                <a16:creationId xmlns:a16="http://schemas.microsoft.com/office/drawing/2014/main" id="{1F606BB2-EC5D-8646-9A63-23344DC8AA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42F49C-F93B-FC45-9F78-FA8FBE01C9DD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E8B266-85B2-984E-A1DA-732F36CC874D}"/>
              </a:ext>
            </a:extLst>
          </p:cNvPr>
          <p:cNvSpPr txBox="1"/>
          <p:nvPr/>
        </p:nvSpPr>
        <p:spPr>
          <a:xfrm>
            <a:off x="2267744" y="84427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</a:rPr>
              <a:t>Che cosa ti ricorda il video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D348D6-D480-1C47-B861-810CA5578D2C}"/>
              </a:ext>
            </a:extLst>
          </p:cNvPr>
          <p:cNvSpPr txBox="1"/>
          <p:nvPr/>
        </p:nvSpPr>
        <p:spPr>
          <a:xfrm>
            <a:off x="641218" y="151888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La formula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9EA1047-AC55-6841-8D14-CD15F1D42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4" b="13242"/>
          <a:stretch/>
        </p:blipFill>
        <p:spPr>
          <a:xfrm>
            <a:off x="2483768" y="1315786"/>
            <a:ext cx="2016224" cy="73597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EA67237-F874-7942-9183-E2D68DEB1324}"/>
              </a:ext>
            </a:extLst>
          </p:cNvPr>
          <p:cNvSpPr txBox="1"/>
          <p:nvPr/>
        </p:nvSpPr>
        <p:spPr>
          <a:xfrm>
            <a:off x="4542342" y="1518885"/>
            <a:ext cx="442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è uno strumento notevole.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02464F-6907-714D-AE6B-1553EF619E64}"/>
              </a:ext>
            </a:extLst>
          </p:cNvPr>
          <p:cNvSpPr txBox="1"/>
          <p:nvPr/>
        </p:nvSpPr>
        <p:spPr>
          <a:xfrm>
            <a:off x="329017" y="2127240"/>
            <a:ext cx="8695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E’ una legge matematica che lega </a:t>
            </a:r>
            <a:r>
              <a:rPr 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400" b="1" dirty="0"/>
              <a:t> e </a:t>
            </a:r>
            <a:r>
              <a:rPr lang="it-IT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sz="2400" b="1" dirty="0"/>
              <a:t>. Così posso ottenere tutti i punti che compongono una retta: un elenco di infiniti punti e un grafico racchiusi in una formula!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F91BFB6-B688-014C-8537-929921B1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3" y="3315864"/>
            <a:ext cx="8435946" cy="168507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475D35-557E-604A-9B4B-42414743EB7C}"/>
              </a:ext>
            </a:extLst>
          </p:cNvPr>
          <p:cNvSpPr txBox="1"/>
          <p:nvPr/>
        </p:nvSpPr>
        <p:spPr>
          <a:xfrm>
            <a:off x="254584" y="5193956"/>
            <a:ext cx="8709904" cy="861774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Una formula del tipo </a:t>
            </a:r>
            <a:r>
              <a:rPr lang="it-IT" sz="2600" b="1" i="1" dirty="0">
                <a:solidFill>
                  <a:srgbClr val="005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mx + </a:t>
            </a:r>
            <a:r>
              <a:rPr lang="it-IT" sz="2600" b="1" i="1" dirty="0" err="1">
                <a:solidFill>
                  <a:srgbClr val="005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600" b="1" i="1" dirty="0">
                <a:solidFill>
                  <a:srgbClr val="005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/>
              <a:t>prende anche il nome di </a:t>
            </a:r>
            <a:r>
              <a:rPr lang="it-IT" sz="2400" b="1" dirty="0">
                <a:solidFill>
                  <a:srgbClr val="FF0000"/>
                </a:solidFill>
              </a:rPr>
              <a:t>‘</a:t>
            </a:r>
            <a:r>
              <a:rPr lang="it-IT" sz="2400" b="1" i="1" dirty="0">
                <a:solidFill>
                  <a:srgbClr val="FF0000"/>
                </a:solidFill>
              </a:rPr>
              <a:t>legge lineare’.</a:t>
            </a:r>
            <a:r>
              <a:rPr lang="it-IT" sz="2400" i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092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9">
            <a:extLst>
              <a:ext uri="{FF2B5EF4-FFF2-40B4-BE49-F238E27FC236}">
                <a16:creationId xmlns:a16="http://schemas.microsoft.com/office/drawing/2014/main" id="{5B4A84CA-7871-C84B-8302-7D5CC1B3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26626" name="Title 5">
            <a:extLst>
              <a:ext uri="{FF2B5EF4-FFF2-40B4-BE49-F238E27FC236}">
                <a16:creationId xmlns:a16="http://schemas.microsoft.com/office/drawing/2014/main" id="{0832D6FA-21CE-794E-B2C2-F727CE35E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5732" y="303729"/>
            <a:ext cx="7367736" cy="533400"/>
          </a:xfrm>
        </p:spPr>
        <p:txBody>
          <a:bodyPr anchor="t"/>
          <a:lstStyle/>
          <a:p>
            <a:pPr marL="342900" indent="-342900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Leggi lineari per risolvere problemi</a:t>
            </a:r>
          </a:p>
        </p:txBody>
      </p:sp>
      <p:sp>
        <p:nvSpPr>
          <p:cNvPr id="26627" name="Slide Number Placeholder 26">
            <a:extLst>
              <a:ext uri="{FF2B5EF4-FFF2-40B4-BE49-F238E27FC236}">
                <a16:creationId xmlns:a16="http://schemas.microsoft.com/office/drawing/2014/main" id="{D1D04A52-94AE-E44E-8C34-A9EEA461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2300F2-330E-B240-ABB0-1D55DAEE0D6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26628" name="TextBox 12">
            <a:extLst>
              <a:ext uri="{FF2B5EF4-FFF2-40B4-BE49-F238E27FC236}">
                <a16:creationId xmlns:a16="http://schemas.microsoft.com/office/drawing/2014/main" id="{925BEC86-A517-5844-9AE1-BC73290BB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7924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 Narrow" panose="020B0604020202020204" pitchFamily="34" charset="0"/>
              </a:rPr>
              <a:t>La realtà suggerisce vari fenomeni che conducono a risolvere problemi lineari: sono i problemi che conducono a scrivere </a:t>
            </a:r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leggi lineari</a:t>
            </a:r>
            <a:r>
              <a:rPr lang="it-IT" altLang="it-IT" sz="2800" b="1" dirty="0">
                <a:latin typeface="Arial Narrow" panose="020B0604020202020204" pitchFamily="34" charset="0"/>
              </a:rPr>
              <a:t>, cioè leggi che hanno per grafico una retta. Ecco un esempio.</a:t>
            </a:r>
          </a:p>
        </p:txBody>
      </p:sp>
      <p:sp>
        <p:nvSpPr>
          <p:cNvPr id="26629" name="TextBox 13">
            <a:extLst>
              <a:ext uri="{FF2B5EF4-FFF2-40B4-BE49-F238E27FC236}">
                <a16:creationId xmlns:a16="http://schemas.microsoft.com/office/drawing/2014/main" id="{F1D20046-C4D5-B143-8EA8-F52B11F22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662863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1C8117"/>
                </a:solidFill>
                <a:latin typeface="Arial Narrow" panose="020B0604020202020204" pitchFamily="34" charset="0"/>
              </a:rPr>
              <a:t>Quanto costa l’abbonamento ad una palestra?  </a:t>
            </a:r>
          </a:p>
        </p:txBody>
      </p:sp>
      <p:pic>
        <p:nvPicPr>
          <p:cNvPr id="26630" name="Picture 10" descr="palestra2.jpg">
            <a:extLst>
              <a:ext uri="{FF2B5EF4-FFF2-40B4-BE49-F238E27FC236}">
                <a16:creationId xmlns:a16="http://schemas.microsoft.com/office/drawing/2014/main" id="{74189017-A1C9-B947-867D-BEA23A17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493" y="3236795"/>
            <a:ext cx="4517232" cy="300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96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9">
            <a:extLst>
              <a:ext uri="{FF2B5EF4-FFF2-40B4-BE49-F238E27FC236}">
                <a16:creationId xmlns:a16="http://schemas.microsoft.com/office/drawing/2014/main" id="{B1090984-5CE4-E44B-BBE3-89BAACA4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28675" name="Title 5">
            <a:extLst>
              <a:ext uri="{FF2B5EF4-FFF2-40B4-BE49-F238E27FC236}">
                <a16:creationId xmlns:a16="http://schemas.microsoft.com/office/drawing/2014/main" id="{0DFEB6DB-54D0-824E-8BA1-5A51EAA35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426407"/>
            <a:ext cx="8305800" cy="609600"/>
          </a:xfrm>
        </p:spPr>
        <p:txBody>
          <a:bodyPr anchor="t"/>
          <a:lstStyle/>
          <a:p>
            <a:pPr marL="342900" indent="-342900"/>
            <a:r>
              <a:rPr lang="it-IT" altLang="it-IT" sz="32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Riconoscere leggi lineari </a:t>
            </a:r>
          </a:p>
        </p:txBody>
      </p:sp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48913D63-6E05-FA4A-A406-682F9305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C03FF0-DD5C-DA49-8120-AB4E59492BA1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p:sp>
        <p:nvSpPr>
          <p:cNvPr id="28677" name="TextBox 4">
            <a:extLst>
              <a:ext uri="{FF2B5EF4-FFF2-40B4-BE49-F238E27FC236}">
                <a16:creationId xmlns:a16="http://schemas.microsoft.com/office/drawing/2014/main" id="{0C362675-C843-174A-A664-DB75919A0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370729"/>
            <a:ext cx="75150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it-IT" altLang="it-IT" sz="2800" b="1" dirty="0">
                <a:latin typeface="Arial Narrow" panose="020B0604020202020204" pitchFamily="34" charset="0"/>
              </a:rPr>
              <a:t>Riconosco leggi lineari, anche quando le variabili sono indicate con lettere diverse da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40t + 50          C</a:t>
            </a:r>
            <a:r>
              <a:rPr lang="it-IT" altLang="it-IT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60t</a:t>
            </a:r>
          </a:p>
        </p:txBody>
      </p:sp>
      <p:pic>
        <p:nvPicPr>
          <p:cNvPr id="6" name="Picture 5" descr="Schermata 2014-08-24 alle 11.49.25.png">
            <a:extLst>
              <a:ext uri="{FF2B5EF4-FFF2-40B4-BE49-F238E27FC236}">
                <a16:creationId xmlns:a16="http://schemas.microsoft.com/office/drawing/2014/main" id="{04D0C10E-F9D3-C649-AE27-EE9A90CA8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027818"/>
            <a:ext cx="3067372" cy="2837896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 descr="Schermata 2014-08-24 alle 11.51.50.png">
            <a:extLst>
              <a:ext uri="{FF2B5EF4-FFF2-40B4-BE49-F238E27FC236}">
                <a16:creationId xmlns:a16="http://schemas.microsoft.com/office/drawing/2014/main" id="{EE8C3F6E-586C-0241-82D1-E987D8DBC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090445"/>
            <a:ext cx="3043737" cy="2775269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0137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BB8B229-F0F1-1C44-8F08-1BC606B7AB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41507" y="186695"/>
            <a:ext cx="5105882" cy="914400"/>
          </a:xfrm>
        </p:spPr>
        <p:txBody>
          <a:bodyPr/>
          <a:lstStyle/>
          <a:p>
            <a:pPr marL="9525" algn="l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Non solo problemi lineari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F2678510-1DFA-D94B-833C-A1430F18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326747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200" i="1"/>
              <a:t>Daniela Valenti, 2021</a:t>
            </a:r>
            <a:endParaRPr lang="it-IT" altLang="it-IT" sz="1200" i="1" dirty="0"/>
          </a:p>
        </p:txBody>
      </p:sp>
      <p:sp>
        <p:nvSpPr>
          <p:cNvPr id="19460" name="TextBox 3">
            <a:extLst>
              <a:ext uri="{FF2B5EF4-FFF2-40B4-BE49-F238E27FC236}">
                <a16:creationId xmlns:a16="http://schemas.microsoft.com/office/drawing/2014/main" id="{03B5D99D-9413-CC47-A9AB-D9518E791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34054"/>
            <a:ext cx="888409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600" b="1" dirty="0">
                <a:solidFill>
                  <a:srgbClr val="0000FF"/>
                </a:solidFill>
                <a:cs typeface="Arial" panose="020B0604020202020204" pitchFamily="34" charset="0"/>
              </a:rPr>
              <a:t>Finora dunque hai seguito questo percorso: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2600" b="1" dirty="0">
                <a:solidFill>
                  <a:srgbClr val="0000FF"/>
                </a:solidFill>
                <a:cs typeface="Arial" panose="020B0604020202020204" pitchFamily="34" charset="0"/>
              </a:rPr>
              <a:t>avevi il grafico di una retta;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2600" b="1" dirty="0">
                <a:solidFill>
                  <a:srgbClr val="0000FF"/>
                </a:solidFill>
                <a:cs typeface="Arial" panose="020B0604020202020204" pitchFamily="34" charset="0"/>
              </a:rPr>
              <a:t>nel piano cartesiano hai trovato la legge lineare che descrive la retta;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2600" b="1" dirty="0">
                <a:solidFill>
                  <a:srgbClr val="0000FF"/>
                </a:solidFill>
                <a:cs typeface="Arial" panose="020B0604020202020204" pitchFamily="34" charset="0"/>
              </a:rPr>
              <a:t>hai applicato la legge lineare per risolvere problemi.</a:t>
            </a:r>
          </a:p>
        </p:txBody>
      </p:sp>
      <p:sp>
        <p:nvSpPr>
          <p:cNvPr id="20486" name="Slide Number Placeholder 5">
            <a:extLst>
              <a:ext uri="{FF2B5EF4-FFF2-40B4-BE49-F238E27FC236}">
                <a16:creationId xmlns:a16="http://schemas.microsoft.com/office/drawing/2014/main" id="{DC3CF29C-A855-4E46-BA7B-E4BF6792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1510ED-C8C0-E641-8DF7-D29FBCFFBEE9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AFF170-5FC0-004F-AB19-3DA6FDB8D42F}"/>
              </a:ext>
            </a:extLst>
          </p:cNvPr>
          <p:cNvSpPr txBox="1"/>
          <p:nvPr/>
        </p:nvSpPr>
        <p:spPr>
          <a:xfrm>
            <a:off x="467544" y="3072890"/>
            <a:ext cx="83529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/>
              <a:t>Molto spesso realtà e scienza portano a seguire un altro percorso: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it-IT" sz="2600" b="1" dirty="0"/>
              <a:t>un problema suggerisce una legge matematica che non è lineare;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it-IT" sz="2600" b="1" dirty="0"/>
              <a:t>debbo tracciare il grafico della legge per risolvere il problema.</a:t>
            </a:r>
          </a:p>
        </p:txBody>
      </p:sp>
    </p:spTree>
    <p:extLst>
      <p:ext uri="{BB962C8B-B14F-4D97-AF65-F5344CB8AC3E}">
        <p14:creationId xmlns:p14="http://schemas.microsoft.com/office/powerpoint/2010/main" val="1482981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BB8B229-F0F1-1C44-8F08-1BC606B7AB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5627" y="1196752"/>
            <a:ext cx="8525754" cy="914400"/>
          </a:xfrm>
        </p:spPr>
        <p:txBody>
          <a:bodyPr/>
          <a:lstStyle/>
          <a:p>
            <a:pPr marL="1652588" indent="-1609725" algn="l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Attività. Leggi matematiche, curve funzioni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F2678510-1DFA-D94B-833C-A1430F18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326747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200" i="1"/>
              <a:t>Daniela Valenti, 2021</a:t>
            </a:r>
            <a:endParaRPr lang="it-IT" altLang="it-IT" sz="1200" i="1" dirty="0"/>
          </a:p>
        </p:txBody>
      </p:sp>
      <p:sp>
        <p:nvSpPr>
          <p:cNvPr id="19460" name="TextBox 3">
            <a:extLst>
              <a:ext uri="{FF2B5EF4-FFF2-40B4-BE49-F238E27FC236}">
                <a16:creationId xmlns:a16="http://schemas.microsoft.com/office/drawing/2014/main" id="{03B5D99D-9413-CC47-A9AB-D9518E791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46" y="2564904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cs typeface="Arial" panose="020B0604020202020204" pitchFamily="34" charset="0"/>
              </a:rPr>
              <a:t>Completa la scheda di lavoro per esaminare problemi lineari e non lineari</a:t>
            </a:r>
          </a:p>
        </p:txBody>
      </p:sp>
      <p:sp>
        <p:nvSpPr>
          <p:cNvPr id="20486" name="Slide Number Placeholder 5">
            <a:extLst>
              <a:ext uri="{FF2B5EF4-FFF2-40B4-BE49-F238E27FC236}">
                <a16:creationId xmlns:a16="http://schemas.microsoft.com/office/drawing/2014/main" id="{DC3CF29C-A855-4E46-BA7B-E4BF6792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1510ED-C8C0-E641-8DF7-D29FBCFFBEE9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7F3F76F-0B62-404B-968F-63F1A661BC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53265" y="449263"/>
            <a:ext cx="7659960" cy="9144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Due punti fondamentali del tuo lavoro</a:t>
            </a: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62A28DAB-96AA-CE48-927F-7C2E6FD3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1ADBD8-B8ED-9048-8363-461B7266DDA9}"/>
              </a:ext>
            </a:extLst>
          </p:cNvPr>
          <p:cNvSpPr txBox="1"/>
          <p:nvPr/>
        </p:nvSpPr>
        <p:spPr>
          <a:xfrm>
            <a:off x="533400" y="1676400"/>
            <a:ext cx="8077200" cy="295465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it-IT" altLang="it-IT" sz="2800" b="1" dirty="0">
                <a:solidFill>
                  <a:srgbClr val="0000FF"/>
                </a:solidFill>
                <a:cs typeface="Arial" panose="020B0604020202020204" pitchFamily="34" charset="0"/>
              </a:rPr>
              <a:t>Il significato del termine ‘funzione’ in matematica è cambiato nel corso della storia.</a:t>
            </a:r>
          </a:p>
          <a:p>
            <a:pPr eaLnBrk="1" hangingPunct="1">
              <a:buFontTx/>
              <a:buAutoNum type="alphaUcPeriod"/>
            </a:pPr>
            <a:r>
              <a:rPr lang="it-IT" altLang="it-IT" sz="2800" b="1" dirty="0">
                <a:solidFill>
                  <a:srgbClr val="0000FF"/>
                </a:solidFill>
                <a:cs typeface="Arial" panose="020B0604020202020204" pitchFamily="34" charset="0"/>
              </a:rPr>
              <a:t>Notevoli applicazioni alla geometria analitica del significato di ‘funzione’ più diffuso oggi nella comunità scientifica.</a:t>
            </a:r>
            <a:endParaRPr lang="it-IT" altLang="it-IT" sz="1800" b="1" dirty="0">
              <a:latin typeface="Arial Black" panose="020B0604020202020204" pitchFamily="34" charset="0"/>
            </a:endParaRPr>
          </a:p>
          <a:p>
            <a:pPr eaLnBrk="1" hangingPunct="1"/>
            <a:endParaRPr lang="it-IT" altLang="it-IT" sz="1800" dirty="0"/>
          </a:p>
        </p:txBody>
      </p:sp>
      <p:sp>
        <p:nvSpPr>
          <p:cNvPr id="20485" name="TextBox 5">
            <a:extLst>
              <a:ext uri="{FF2B5EF4-FFF2-40B4-BE49-F238E27FC236}">
                <a16:creationId xmlns:a16="http://schemas.microsoft.com/office/drawing/2014/main" id="{94A0BC73-F9D0-4249-8CC6-E9B5D4C47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13" y="4645140"/>
            <a:ext cx="69710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cs typeface="Arial" panose="020B0604020202020204" pitchFamily="34" charset="0"/>
              </a:rPr>
              <a:t>Rivediamo prima di tutto alcune tappe significative del lungo percorso storico</a:t>
            </a:r>
          </a:p>
        </p:txBody>
      </p:sp>
      <p:sp>
        <p:nvSpPr>
          <p:cNvPr id="21510" name="Slide Number Placeholder 5">
            <a:extLst>
              <a:ext uri="{FF2B5EF4-FFF2-40B4-BE49-F238E27FC236}">
                <a16:creationId xmlns:a16="http://schemas.microsoft.com/office/drawing/2014/main" id="{B5E2112E-67F8-F946-B351-9EC42710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51AC00-0372-0742-9E52-9AA6E4051EE2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1308</Words>
  <Application>Microsoft Macintosh PowerPoint</Application>
  <PresentationFormat>Presentazione su schermo (4:3)</PresentationFormat>
  <Paragraphs>178</Paragraphs>
  <Slides>26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Arial Black</vt:lpstr>
      <vt:lpstr>Arial Narrow</vt:lpstr>
      <vt:lpstr>Calibri</vt:lpstr>
      <vt:lpstr>Cambria Math</vt:lpstr>
      <vt:lpstr>Comic Sans MS</vt:lpstr>
      <vt:lpstr>Times New Roman</vt:lpstr>
      <vt:lpstr>Wingdings</vt:lpstr>
      <vt:lpstr>Struttura predefinita</vt:lpstr>
      <vt:lpstr>Leggi matematiche, curve e funzioni</vt:lpstr>
      <vt:lpstr>Ricordo l’equazione di una retta</vt:lpstr>
      <vt:lpstr>Significato dell’equazione di una retta</vt:lpstr>
      <vt:lpstr>Leggi lineari</vt:lpstr>
      <vt:lpstr>Leggi lineari per risolvere problemi</vt:lpstr>
      <vt:lpstr>Riconoscere leggi lineari </vt:lpstr>
      <vt:lpstr>Non solo problemi lineari</vt:lpstr>
      <vt:lpstr>Attività. Leggi matematiche, curve funzioni</vt:lpstr>
      <vt:lpstr>Due punti fondamentali del tuo lavoro</vt:lpstr>
      <vt:lpstr>A. Il concetto di funzione si evolve</vt:lpstr>
      <vt:lpstr>A. Il concetto di funzione si evolve</vt:lpstr>
      <vt:lpstr>A. Il concetto di funzione si evolve</vt:lpstr>
      <vt:lpstr>A. Il concetto di funzione si evolve</vt:lpstr>
      <vt:lpstr>A. Il concetto di funzione si evolve</vt:lpstr>
      <vt:lpstr>A. Il concetto di funzione si evolve</vt:lpstr>
      <vt:lpstr>B. Geometria analitica e linguaggio delle funzioni</vt:lpstr>
      <vt:lpstr>B. Geometria analitica e linguaggio delle funzioni</vt:lpstr>
      <vt:lpstr>B. Geometria analitica e linguaggio delle funzioni</vt:lpstr>
      <vt:lpstr>B. Geometria analitica e linguaggio delle funzioni</vt:lpstr>
      <vt:lpstr>Leggi matematiche non lineari</vt:lpstr>
      <vt:lpstr>I. Legge quadratica</vt:lpstr>
      <vt:lpstr>Legge quadratica sul piano cartesiano</vt:lpstr>
      <vt:lpstr>Parabole in geometria analitica</vt:lpstr>
      <vt:lpstr>II. Legge iperbolica o di proporzionalità inversa</vt:lpstr>
      <vt:lpstr>Proporzionalità inversa sul piano cartesiano</vt:lpstr>
      <vt:lpstr>Iperboli in geometria analitica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e funzioni al biennio superiore</dc:title>
  <dc:creator>Io</dc:creator>
  <cp:lastModifiedBy>Microsoft Office User</cp:lastModifiedBy>
  <cp:revision>276</cp:revision>
  <dcterms:created xsi:type="dcterms:W3CDTF">2012-04-08T11:44:13Z</dcterms:created>
  <dcterms:modified xsi:type="dcterms:W3CDTF">2023-09-15T08:18:06Z</dcterms:modified>
</cp:coreProperties>
</file>