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589" r:id="rId2"/>
    <p:sldId id="617" r:id="rId3"/>
    <p:sldId id="599" r:id="rId4"/>
    <p:sldId id="623" r:id="rId5"/>
    <p:sldId id="318" r:id="rId6"/>
    <p:sldId id="590" r:id="rId7"/>
    <p:sldId id="621" r:id="rId8"/>
    <p:sldId id="591" r:id="rId9"/>
    <p:sldId id="592" r:id="rId10"/>
    <p:sldId id="593" r:id="rId11"/>
    <p:sldId id="619" r:id="rId12"/>
    <p:sldId id="594" r:id="rId13"/>
    <p:sldId id="319" r:id="rId14"/>
    <p:sldId id="297" r:id="rId15"/>
    <p:sldId id="622" r:id="rId16"/>
    <p:sldId id="317" r:id="rId17"/>
    <p:sldId id="600" r:id="rId18"/>
    <p:sldId id="407" r:id="rId19"/>
    <p:sldId id="620" r:id="rId20"/>
  </p:sldIdLst>
  <p:sldSz cx="9144000" cy="6858000" type="screen4x3"/>
  <p:notesSz cx="6650038" cy="978376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E8"/>
    <a:srgbClr val="096F34"/>
    <a:srgbClr val="004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52"/>
    <p:restoredTop sz="91411"/>
  </p:normalViewPr>
  <p:slideViewPr>
    <p:cSldViewPr>
      <p:cViewPr varScale="1">
        <p:scale>
          <a:sx n="119" d="100"/>
          <a:sy n="119" d="100"/>
        </p:scale>
        <p:origin x="10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364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3CE78B-C217-DC43-809A-F25940C288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24D5BE-E1EA-094B-9DF4-C9A5205DAD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854A610-F647-7D47-8044-78785B9069F7}" type="datetime1">
              <a:rPr lang="it-IT" altLang="it-IT"/>
              <a:pPr>
                <a:defRPr/>
              </a:pPr>
              <a:t>04/10/23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CA97EF-1F07-F342-9E54-7DC44475D1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E8721-26DF-5C4F-8FEE-A74C235720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598B0E3-5E49-E14E-A883-50CEDF40693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536189-ADD3-DD44-89E8-D4F481AEAB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A89A69-4D1F-B849-99FE-9D36688359D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4AC9BD8-FE0A-344D-96A7-B96E995D4F3E}" type="datetime1">
              <a:rPr lang="it-IT" altLang="it-IT"/>
              <a:pPr>
                <a:defRPr/>
              </a:pPr>
              <a:t>04/10/23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7E154CD-AEB4-E443-A0AD-0E5DEF382A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91088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DA10081-34CC-8743-B2B8-359FF2A3A1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163" y="4646613"/>
            <a:ext cx="5319712" cy="4403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5A8C0-3DDD-B842-81BB-1E4C83BF604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4D2F6-98AC-F040-9388-ED93C2DFF2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A28DCBF-84A3-EA48-B12D-2556695B6C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99D82F-96F4-A942-A924-B801777851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BE7DCD-68B1-0B42-8CC3-2AC4650A3D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BD46E8-9E1D-D145-9C81-B0C9D13EBA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7DFE7-E155-EE4F-A018-6CD77D181C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3504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2C7186-D482-5546-AD82-2C945AAB5A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92402A-2DA3-4E4F-AABA-806A5A5C8A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D46049-E9BC-634D-8B12-42668E5972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A2E63-A357-E84C-837C-D19B4C956C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023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97ED25-94F1-E847-8DDB-D578531BBD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465B91-3734-6840-BF54-A6C377828F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A0E16B-021A-2F41-85F8-08AE6FDA9B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0A09C-0195-E04C-89A2-E1E7DA1D251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6996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E4FD18-1019-2C40-AE88-C055CAD320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1E5F2E-00FD-9A47-B9F4-62693B6EBF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8CB6B9-4CA7-9C41-9D5E-48DB01C5C9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34EC2-01CC-E74B-BE52-200F7878A7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6541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D612B6E-3969-AF49-96C9-6B47BE66A9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CF3908A-CB3E-BE48-A652-C0AE0DBBEF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DFE2C23-8946-234C-84E1-E56119E5E1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038DD-26CE-AC48-B8DE-F5625E8AF8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7724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E361C69-D0E4-3646-AD8A-B5262F718D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9B9F9F7-C56F-DB4E-A334-1D205D8119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D448EA7-9458-AF47-9672-8795DE32C9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A12FC-C359-ED45-AC2C-265D88B173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8421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C8AB4A-0B41-3D45-9BCB-5FA4B2CC34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C0E9E2-D6CC-BC4C-8562-851B230C19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AA5A9B-FBF9-ED49-AD6D-7AF8FA2E84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14861-D227-BD4D-A1FD-1433ECD483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778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D529A1-C88B-1442-B46D-3CB804944A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F5AFCB-FA5F-1D48-9227-888AAAA985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E4FA48-294C-3A4E-A879-A51CE6D46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009BF-C54E-5A4C-8BCA-A17B7FE83F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210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9D1D87-F1BB-A245-8E65-1C0B2AD83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54BFC7-C426-2D49-A8D9-A0B56090EF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642A60-384B-954E-BBA6-25E6CE4AD1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1975B-D68A-7642-AC7D-EFF02119A6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7729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913075-2F27-8248-9134-5743CC150B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E3693D-231A-0044-9195-F84F2784EC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0DD3E-E649-144B-8D45-7540485868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67804-F63D-EF47-8F14-08664FBFA6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370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8AC7918-C716-2242-87E8-45BFC1E62B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9E1F45B-8B9C-CF49-89B2-13E764CD4B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031BCB6-89AE-3D4C-B45B-3D13F22440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9D303-CF4A-AB42-AAF9-D1F24465CF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639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DFEC88-9CD2-584F-9633-773AE4D1F8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369438C-50F0-AF46-8660-2E08CCB89A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47355A1-F211-DF42-B4F0-4076C4B4F6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766CE-1127-5241-BD1E-3A0EE39BFE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563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A9A141F-5CAA-8D4A-AF69-E625D64AAD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E01607E-786E-C742-BBD9-45D3C9EF3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0DD232-C7E1-894F-91D4-7C1DCE3BEA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724AB-0DD4-9C46-8F3B-4DF7A43EDB2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057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8183F1-1D5C-404A-9711-EB7D2901CE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48B66E-8673-AD48-B6CD-8F6DEF7D87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19C8C-22CC-A24D-B73B-56557BE4FC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3D11D-792B-964C-A11D-13336224A21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293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AA1DFC-BA3F-CD48-AE87-06904C9C0D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E08E53-EEC0-204D-B4D6-DB02276334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EBBF7C-39EE-C645-80C0-642AC6EDCB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EBBCA-8996-9D45-9680-C9AB9BEA457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6580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F6925C9-CB84-8049-A7A5-85AB605621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F7FCEAF-6655-7541-B4DE-105584E05A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33C2D4-F96B-F142-9210-55C7E80FF08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093D9E7-491D-E641-8C20-1878EFEFAF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AA8E6AA-1D38-9848-AB9B-BE31C4C6B27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EC7693E-B2A3-ED42-84AA-83F9817E530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6">
            <a:extLst>
              <a:ext uri="{FF2B5EF4-FFF2-40B4-BE49-F238E27FC236}">
                <a16:creationId xmlns:a16="http://schemas.microsoft.com/office/drawing/2014/main" id="{3994639B-E60C-4042-AB4C-923B0BC6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78C737-2710-0B42-800C-B50FCE55E588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400"/>
          </a:p>
        </p:txBody>
      </p:sp>
      <p:sp>
        <p:nvSpPr>
          <p:cNvPr id="19463" name="Footer Placeholder 10">
            <a:extLst>
              <a:ext uri="{FF2B5EF4-FFF2-40B4-BE49-F238E27FC236}">
                <a16:creationId xmlns:a16="http://schemas.microsoft.com/office/drawing/2014/main" id="{21E5AAFD-D730-9E46-9DD4-4F2134FB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2023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3F962BC-187D-1D4A-817F-280240E36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843065"/>
            <a:ext cx="8352928" cy="1008112"/>
          </a:xfrm>
        </p:spPr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</a:rPr>
              <a:t>Percorso dal concreto all’astratto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BB9EFC-0ED7-C04A-8106-C030BD82D3A2}"/>
              </a:ext>
            </a:extLst>
          </p:cNvPr>
          <p:cNvSpPr txBox="1"/>
          <p:nvPr/>
        </p:nvSpPr>
        <p:spPr>
          <a:xfrm>
            <a:off x="228600" y="2348880"/>
            <a:ext cx="801580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/>
              <a:t>Un primo esempio </a:t>
            </a:r>
            <a:r>
              <a:rPr lang="it-IT" sz="3200" b="1" dirty="0"/>
              <a:t>di percorso didattico collaudato </a:t>
            </a:r>
            <a:r>
              <a:rPr lang="it-IT" sz="3200" b="1" dirty="0">
                <a:solidFill>
                  <a:srgbClr val="FF0000"/>
                </a:solidFill>
              </a:rPr>
              <a:t>nella scuola secondaria </a:t>
            </a:r>
            <a:r>
              <a:rPr lang="it-IT" sz="3200" b="1" dirty="0"/>
              <a:t>su un tema importante</a:t>
            </a:r>
            <a:r>
              <a:rPr lang="it-IT" sz="2800" b="1" dirty="0"/>
              <a:t>.</a:t>
            </a:r>
            <a:endParaRPr lang="it-IT" sz="2800" b="1" dirty="0">
              <a:solidFill>
                <a:srgbClr val="0048BA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it-IT" sz="2800" b="1" dirty="0">
                <a:solidFill>
                  <a:srgbClr val="0048BA"/>
                </a:solidFill>
              </a:rPr>
              <a:t>LA LEGGE ESPONENZIALE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901480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B44D3EB-1E2A-2441-ADD7-5B846F79E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9537" y="152635"/>
            <a:ext cx="3456597" cy="838200"/>
          </a:xfrm>
        </p:spPr>
        <p:txBody>
          <a:bodyPr/>
          <a:lstStyle/>
          <a:p>
            <a:pPr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Grafico discreto</a:t>
            </a:r>
          </a:p>
        </p:txBody>
      </p:sp>
      <p:sp>
        <p:nvSpPr>
          <p:cNvPr id="24579" name="Rectangle 20">
            <a:extLst>
              <a:ext uri="{FF2B5EF4-FFF2-40B4-BE49-F238E27FC236}">
                <a16:creationId xmlns:a16="http://schemas.microsoft.com/office/drawing/2014/main" id="{717D83A6-1CED-334B-84DA-A6DFE4B4C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572000"/>
            <a:ext cx="327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br>
              <a:rPr lang="it-IT" altLang="it-IT" sz="1600" b="1"/>
            </a:br>
            <a:br>
              <a:rPr lang="it-IT" altLang="it-IT" sz="1600" b="1"/>
            </a:br>
            <a:endParaRPr lang="it-IT" altLang="it-IT" sz="1600" b="1"/>
          </a:p>
        </p:txBody>
      </p:sp>
      <p:sp>
        <p:nvSpPr>
          <p:cNvPr id="24580" name="Footer Placeholder 84">
            <a:extLst>
              <a:ext uri="{FF2B5EF4-FFF2-40B4-BE49-F238E27FC236}">
                <a16:creationId xmlns:a16="http://schemas.microsoft.com/office/drawing/2014/main" id="{29D9C0A6-814F-434A-AF84-A3D33FC7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162" y="6484238"/>
            <a:ext cx="3109678" cy="3667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2023</a:t>
            </a:r>
            <a:endParaRPr lang="it-IT" altLang="it-IT" sz="1400" i="1" dirty="0"/>
          </a:p>
        </p:txBody>
      </p:sp>
      <p:sp>
        <p:nvSpPr>
          <p:cNvPr id="24581" name="Slide Number Placeholder 87">
            <a:extLst>
              <a:ext uri="{FF2B5EF4-FFF2-40B4-BE49-F238E27FC236}">
                <a16:creationId xmlns:a16="http://schemas.microsoft.com/office/drawing/2014/main" id="{0986CF5A-EEA3-6F46-94CC-FE1EAB037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92E79F4-0BFD-CD46-B8FF-265397B299EE}" type="slidenum">
              <a:rPr lang="it-IT" altLang="it-IT" sz="1400"/>
              <a:pPr eaLnBrk="1" hangingPunct="1"/>
              <a:t>10</a:t>
            </a:fld>
            <a:endParaRPr lang="it-IT" altLang="it-IT" sz="1400"/>
          </a:p>
        </p:txBody>
      </p:sp>
      <p:pic>
        <p:nvPicPr>
          <p:cNvPr id="24605" name="Picture 21">
            <a:extLst>
              <a:ext uri="{FF2B5EF4-FFF2-40B4-BE49-F238E27FC236}">
                <a16:creationId xmlns:a16="http://schemas.microsoft.com/office/drawing/2014/main" id="{748C881B-1366-9B4A-AB78-B77A4729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34" y="914910"/>
            <a:ext cx="2899276" cy="467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8" name="TextBox 24">
            <a:extLst>
              <a:ext uri="{FF2B5EF4-FFF2-40B4-BE49-F238E27FC236}">
                <a16:creationId xmlns:a16="http://schemas.microsoft.com/office/drawing/2014/main" id="{879E2EBB-EB10-1644-8798-9EB26B3ED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75" y="1256320"/>
            <a:ext cx="5808588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latin typeface="Arial Narrow" panose="020B0604020202020204" pitchFamily="34" charset="0"/>
                <a:cs typeface="Arial Narrow" panose="020B0604020202020204" pitchFamily="34" charset="0"/>
              </a:rPr>
              <a:t>Non </a:t>
            </a:r>
            <a:r>
              <a:rPr lang="it-IT" altLang="it-IT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posso pensare a -2 scissioni o a 4,5 batteri. Posso sostituire alla lettera </a:t>
            </a:r>
            <a:r>
              <a:rPr lang="it-IT" altLang="it-IT" sz="2800" b="1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</a:t>
            </a:r>
            <a:r>
              <a:rPr lang="it-IT" altLang="it-IT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solo numeri naturali e ottengo al posto di </a:t>
            </a:r>
            <a:r>
              <a:rPr lang="it-IT" altLang="it-IT" sz="28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B</a:t>
            </a:r>
            <a:r>
              <a:rPr lang="it-IT" altLang="it-IT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solo numeri naturali (0 escluso).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E15872-7747-1E45-90FE-79D21AF3F1C2}"/>
              </a:ext>
            </a:extLst>
          </p:cNvPr>
          <p:cNvSpPr txBox="1"/>
          <p:nvPr/>
        </p:nvSpPr>
        <p:spPr>
          <a:xfrm>
            <a:off x="262176" y="3388285"/>
            <a:ext cx="5720928" cy="1384995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48B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Riflessione didattica</a:t>
            </a:r>
          </a:p>
          <a:p>
            <a:r>
              <a:rPr lang="it-IT" sz="2800" b="1" dirty="0">
                <a:solidFill>
                  <a:srgbClr val="0048B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 qualunque età gli studenti tracciano una curva che congiunge i punti.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9C5CD52-C34F-0C47-A387-86A6F22AC8DF}"/>
              </a:ext>
            </a:extLst>
          </p:cNvPr>
          <p:cNvSpPr txBox="1"/>
          <p:nvPr/>
        </p:nvSpPr>
        <p:spPr>
          <a:xfrm>
            <a:off x="262176" y="5173393"/>
            <a:ext cx="5279504" cy="523220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Quale discussione in classe?</a:t>
            </a:r>
          </a:p>
        </p:txBody>
      </p:sp>
    </p:spTree>
    <p:extLst>
      <p:ext uri="{BB962C8B-B14F-4D97-AF65-F5344CB8AC3E}">
        <p14:creationId xmlns:p14="http://schemas.microsoft.com/office/powerpoint/2010/main" val="3796639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B44D3EB-1E2A-2441-ADD7-5B846F79E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4044" y="238794"/>
            <a:ext cx="2016224" cy="838200"/>
          </a:xfrm>
        </p:spPr>
        <p:txBody>
          <a:bodyPr/>
          <a:lstStyle/>
          <a:p>
            <a:pPr algn="l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Discreto</a:t>
            </a:r>
          </a:p>
        </p:txBody>
      </p:sp>
      <p:sp>
        <p:nvSpPr>
          <p:cNvPr id="24579" name="Rectangle 20">
            <a:extLst>
              <a:ext uri="{FF2B5EF4-FFF2-40B4-BE49-F238E27FC236}">
                <a16:creationId xmlns:a16="http://schemas.microsoft.com/office/drawing/2014/main" id="{717D83A6-1CED-334B-84DA-A6DFE4B4C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572000"/>
            <a:ext cx="327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br>
              <a:rPr lang="it-IT" altLang="it-IT" sz="1600" b="1"/>
            </a:br>
            <a:br>
              <a:rPr lang="it-IT" altLang="it-IT" sz="1600" b="1"/>
            </a:br>
            <a:endParaRPr lang="it-IT" altLang="it-IT" sz="1600" b="1"/>
          </a:p>
        </p:txBody>
      </p:sp>
      <p:sp>
        <p:nvSpPr>
          <p:cNvPr id="24580" name="Footer Placeholder 84">
            <a:extLst>
              <a:ext uri="{FF2B5EF4-FFF2-40B4-BE49-F238E27FC236}">
                <a16:creationId xmlns:a16="http://schemas.microsoft.com/office/drawing/2014/main" id="{29D9C0A6-814F-434A-AF84-A3D33FC7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162" y="6484238"/>
            <a:ext cx="3109678" cy="3667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2023</a:t>
            </a:r>
            <a:endParaRPr lang="it-IT" altLang="it-IT" sz="1400" i="1" dirty="0"/>
          </a:p>
        </p:txBody>
      </p:sp>
      <p:sp>
        <p:nvSpPr>
          <p:cNvPr id="24581" name="Slide Number Placeholder 87">
            <a:extLst>
              <a:ext uri="{FF2B5EF4-FFF2-40B4-BE49-F238E27FC236}">
                <a16:creationId xmlns:a16="http://schemas.microsoft.com/office/drawing/2014/main" id="{0986CF5A-EEA3-6F46-94CC-FE1EAB037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92E79F4-0BFD-CD46-B8FF-265397B299EE}" type="slidenum">
              <a:rPr lang="it-IT" altLang="it-IT" sz="1400"/>
              <a:pPr eaLnBrk="1" hangingPunct="1"/>
              <a:t>11</a:t>
            </a:fld>
            <a:endParaRPr lang="it-IT" altLang="it-IT" sz="140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22D4E4-D539-D24F-8632-2F46AE9FCD83}"/>
              </a:ext>
            </a:extLst>
          </p:cNvPr>
          <p:cNvSpPr txBox="1"/>
          <p:nvPr/>
        </p:nvSpPr>
        <p:spPr>
          <a:xfrm>
            <a:off x="534622" y="969192"/>
            <a:ext cx="47351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48BA"/>
                </a:solidFill>
              </a:rPr>
              <a:t>Linguaggio comune</a:t>
            </a:r>
          </a:p>
          <a:p>
            <a:pPr marL="342900" indent="-342900">
              <a:buFontTx/>
              <a:buChar char="-"/>
            </a:pP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ospite discreto</a:t>
            </a:r>
          </a:p>
          <a:p>
            <a:pPr marL="342900" indent="-342900">
              <a:buFontTx/>
              <a:buChar char="-"/>
            </a:pP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discreta preparazione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7061DF11-C43D-8B4A-858C-76A495186252}"/>
              </a:ext>
            </a:extLst>
          </p:cNvPr>
          <p:cNvGrpSpPr/>
          <p:nvPr/>
        </p:nvGrpSpPr>
        <p:grpSpPr>
          <a:xfrm>
            <a:off x="382603" y="2492896"/>
            <a:ext cx="8013319" cy="3703312"/>
            <a:chOff x="419487" y="2668462"/>
            <a:chExt cx="8013319" cy="3703312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451CF748-0055-254C-9CD6-6984DA3937B8}"/>
                </a:ext>
              </a:extLst>
            </p:cNvPr>
            <p:cNvSpPr txBox="1"/>
            <p:nvPr/>
          </p:nvSpPr>
          <p:spPr>
            <a:xfrm>
              <a:off x="467544" y="2668462"/>
              <a:ext cx="68776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>
                  <a:solidFill>
                    <a:srgbClr val="FF0000"/>
                  </a:solidFill>
                </a:rPr>
                <a:t>Linguaggio matematico</a:t>
              </a:r>
            </a:p>
            <a:p>
              <a:r>
                <a:rPr lang="it-IT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L’insieme </a:t>
              </a:r>
              <a:r>
                <a:rPr lang="it-IT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it-IT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dei numeri naturali è discreto</a:t>
              </a:r>
            </a:p>
          </p:txBody>
        </p:sp>
        <p:pic>
          <p:nvPicPr>
            <p:cNvPr id="12" name="Picture 9" descr="nat_retta.jpg">
              <a:extLst>
                <a:ext uri="{FF2B5EF4-FFF2-40B4-BE49-F238E27FC236}">
                  <a16:creationId xmlns:a16="http://schemas.microsoft.com/office/drawing/2014/main" id="{B833022F-57B4-0E4C-8C30-7DB5BD544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718542"/>
              <a:ext cx="7763931" cy="1094085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Collana_oriz2.png">
              <a:extLst>
                <a:ext uri="{FF2B5EF4-FFF2-40B4-BE49-F238E27FC236}">
                  <a16:creationId xmlns:a16="http://schemas.microsoft.com/office/drawing/2014/main" id="{2DAEB883-C5D1-2440-BCF7-F1D28E3B2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6" y="5744711"/>
              <a:ext cx="7861300" cy="627063"/>
            </a:xfrm>
            <a:prstGeom prst="rect">
              <a:avLst/>
            </a:prstGeom>
            <a:noFill/>
            <a:ln w="317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8399C7EA-E231-6340-B207-976799FDAF74}"/>
                </a:ext>
              </a:extLst>
            </p:cNvPr>
            <p:cNvSpPr txBox="1"/>
            <p:nvPr/>
          </p:nvSpPr>
          <p:spPr>
            <a:xfrm>
              <a:off x="419487" y="4848023"/>
              <a:ext cx="781198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400" b="1" dirty="0">
                  <a:cs typeface="Times New Roman" panose="02020603050405020304" pitchFamily="18" charset="0"/>
                </a:rPr>
                <a:t>I punti sono isolati, separati fra loro, come perline di una collana: non c’è un numero naturale fra 0 e 1 o fra 1 e 2…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7577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B44D3EB-1E2A-2441-ADD7-5B846F79E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8536" y="228781"/>
            <a:ext cx="7355160" cy="838200"/>
          </a:xfrm>
        </p:spPr>
        <p:txBody>
          <a:bodyPr/>
          <a:lstStyle/>
          <a:p>
            <a:pPr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Dal I al II grado di scuola secondaria</a:t>
            </a:r>
          </a:p>
        </p:txBody>
      </p:sp>
      <p:sp>
        <p:nvSpPr>
          <p:cNvPr id="24579" name="Rectangle 20">
            <a:extLst>
              <a:ext uri="{FF2B5EF4-FFF2-40B4-BE49-F238E27FC236}">
                <a16:creationId xmlns:a16="http://schemas.microsoft.com/office/drawing/2014/main" id="{717D83A6-1CED-334B-84DA-A6DFE4B4C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572000"/>
            <a:ext cx="327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br>
              <a:rPr lang="it-IT" altLang="it-IT" sz="1600" b="1"/>
            </a:br>
            <a:br>
              <a:rPr lang="it-IT" altLang="it-IT" sz="1600" b="1"/>
            </a:br>
            <a:endParaRPr lang="it-IT" altLang="it-IT" sz="1600" b="1"/>
          </a:p>
        </p:txBody>
      </p:sp>
      <p:sp>
        <p:nvSpPr>
          <p:cNvPr id="24580" name="Footer Placeholder 84">
            <a:extLst>
              <a:ext uri="{FF2B5EF4-FFF2-40B4-BE49-F238E27FC236}">
                <a16:creationId xmlns:a16="http://schemas.microsoft.com/office/drawing/2014/main" id="{29D9C0A6-814F-434A-AF84-A3D33FC7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4861"/>
            <a:ext cx="2880320" cy="3667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2023</a:t>
            </a:r>
            <a:endParaRPr lang="it-IT" altLang="it-IT" sz="1400" i="1" dirty="0"/>
          </a:p>
        </p:txBody>
      </p:sp>
      <p:sp>
        <p:nvSpPr>
          <p:cNvPr id="24581" name="Slide Number Placeholder 87">
            <a:extLst>
              <a:ext uri="{FF2B5EF4-FFF2-40B4-BE49-F238E27FC236}">
                <a16:creationId xmlns:a16="http://schemas.microsoft.com/office/drawing/2014/main" id="{0986CF5A-EEA3-6F46-94CC-FE1EAB037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92E79F4-0BFD-CD46-B8FF-265397B299EE}" type="slidenum">
              <a:rPr lang="it-IT" altLang="it-IT" sz="1400"/>
              <a:pPr eaLnBrk="1" hangingPunct="1"/>
              <a:t>12</a:t>
            </a:fld>
            <a:endParaRPr lang="it-IT" altLang="it-IT" sz="14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2BC078-399B-FE42-BA51-A37CACE9712A}"/>
              </a:ext>
            </a:extLst>
          </p:cNvPr>
          <p:cNvSpPr txBox="1"/>
          <p:nvPr/>
        </p:nvSpPr>
        <p:spPr>
          <a:xfrm>
            <a:off x="909936" y="1018997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Qui si ferma un percorso sulla legge esponenziale per la ‘scuola media’.</a:t>
            </a:r>
          </a:p>
          <a:p>
            <a:r>
              <a:rPr lang="it-IT" b="1" dirty="0"/>
              <a:t>Ma il percorso riprende al secondo grado.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AD69E9F-7B13-AC44-B27A-0E894E35D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2267033"/>
            <a:ext cx="5297388" cy="404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942548C-E55F-534F-A443-BBE6F4191A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75656" y="-27384"/>
            <a:ext cx="6048672" cy="609600"/>
          </a:xfrm>
        </p:spPr>
        <p:txBody>
          <a:bodyPr/>
          <a:lstStyle/>
          <a:p>
            <a:pPr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Fenomeni reali per cominciare</a:t>
            </a:r>
          </a:p>
        </p:txBody>
      </p:sp>
      <p:sp>
        <p:nvSpPr>
          <p:cNvPr id="21507" name="Footer Placeholder 4">
            <a:extLst>
              <a:ext uri="{FF2B5EF4-FFF2-40B4-BE49-F238E27FC236}">
                <a16:creationId xmlns:a16="http://schemas.microsoft.com/office/drawing/2014/main" id="{FE539FD5-6F50-D647-9F8D-4D8485318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2023</a:t>
            </a:r>
            <a:endParaRPr lang="it-IT" altLang="it-IT" sz="1200" i="1" dirty="0"/>
          </a:p>
        </p:txBody>
      </p:sp>
      <p:sp>
        <p:nvSpPr>
          <p:cNvPr id="21508" name="Slide Number Placeholder 4">
            <a:extLst>
              <a:ext uri="{FF2B5EF4-FFF2-40B4-BE49-F238E27FC236}">
                <a16:creationId xmlns:a16="http://schemas.microsoft.com/office/drawing/2014/main" id="{6EBB844C-23B6-7E49-988D-3DEC2EC8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647DFFF-8D58-2E46-A73B-BEC72C9212F5}" type="slidenum">
              <a:rPr lang="it-IT" altLang="it-IT" sz="1400"/>
              <a:pPr eaLnBrk="1" hangingPunct="1"/>
              <a:t>13</a:t>
            </a:fld>
            <a:endParaRPr lang="it-IT" altLang="it-IT" sz="1400"/>
          </a:p>
        </p:txBody>
      </p:sp>
      <p:pic>
        <p:nvPicPr>
          <p:cNvPr id="2" name="Spun21Video2.mp4">
            <a:hlinkClick r:id="" action="ppaction://media"/>
            <a:extLst>
              <a:ext uri="{FF2B5EF4-FFF2-40B4-BE49-F238E27FC236}">
                <a16:creationId xmlns:a16="http://schemas.microsoft.com/office/drawing/2014/main" id="{02F66569-EA04-A44C-ACA7-3E4C1EA0C7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D49A1DD-CE83-F44C-8106-0881242BD68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11760" y="764704"/>
            <a:ext cx="4678288" cy="914400"/>
          </a:xfrm>
        </p:spPr>
        <p:txBody>
          <a:bodyPr/>
          <a:lstStyle/>
          <a:p>
            <a:pPr marL="2244725" indent="-2244725" algn="l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Dal video all’attività</a:t>
            </a:r>
          </a:p>
        </p:txBody>
      </p:sp>
      <p:sp>
        <p:nvSpPr>
          <p:cNvPr id="22531" name="Footer Placeholder 4">
            <a:extLst>
              <a:ext uri="{FF2B5EF4-FFF2-40B4-BE49-F238E27FC236}">
                <a16:creationId xmlns:a16="http://schemas.microsoft.com/office/drawing/2014/main" id="{C27DCFA5-5597-2C4F-B198-7C577D69C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11820"/>
            <a:ext cx="2627784" cy="3489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2023</a:t>
            </a:r>
            <a:endParaRPr lang="it-IT" altLang="it-IT" sz="1200" i="1" dirty="0"/>
          </a:p>
        </p:txBody>
      </p:sp>
      <p:sp>
        <p:nvSpPr>
          <p:cNvPr id="19460" name="TextBox 3">
            <a:extLst>
              <a:ext uri="{FF2B5EF4-FFF2-40B4-BE49-F238E27FC236}">
                <a16:creationId xmlns:a16="http://schemas.microsoft.com/office/drawing/2014/main" id="{E7AB47E8-5B4D-7344-ABA6-2F95489F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512" y="2500544"/>
            <a:ext cx="57648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latin typeface="+mn-lt"/>
              </a:rPr>
              <a:t>Ancora un’attività sostenuta dalla seguente scheda di lavoro</a:t>
            </a:r>
            <a:endParaRPr lang="it-IT" altLang="it-IT" sz="2800" dirty="0">
              <a:latin typeface="+mn-lt"/>
            </a:endParaRPr>
          </a:p>
        </p:txBody>
      </p:sp>
      <p:sp>
        <p:nvSpPr>
          <p:cNvPr id="22534" name="Slide Number Placeholder 5">
            <a:extLst>
              <a:ext uri="{FF2B5EF4-FFF2-40B4-BE49-F238E27FC236}">
                <a16:creationId xmlns:a16="http://schemas.microsoft.com/office/drawing/2014/main" id="{7A2097CC-024B-8A45-B0DB-1C360938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B7341CB-A2A6-6B4B-8196-AD33A8ABC52E}" type="slidenum">
              <a:rPr lang="it-IT" altLang="it-IT" sz="1400"/>
              <a:pPr eaLnBrk="1" hangingPunct="1"/>
              <a:t>14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2092114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D49A1DD-CE83-F44C-8106-0881242BD68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21904" y="107565"/>
            <a:ext cx="8064896" cy="914400"/>
          </a:xfrm>
        </p:spPr>
        <p:txBody>
          <a:bodyPr/>
          <a:lstStyle/>
          <a:p>
            <a:pPr marL="2244725" indent="-2244725" algn="l" eaLnBrk="1" hangingPunct="1"/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Scheda di lavoro per II grado di secondaria</a:t>
            </a:r>
          </a:p>
        </p:txBody>
      </p:sp>
      <p:sp>
        <p:nvSpPr>
          <p:cNvPr id="22531" name="Footer Placeholder 4">
            <a:extLst>
              <a:ext uri="{FF2B5EF4-FFF2-40B4-BE49-F238E27FC236}">
                <a16:creationId xmlns:a16="http://schemas.microsoft.com/office/drawing/2014/main" id="{C27DCFA5-5597-2C4F-B198-7C577D69C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11820"/>
            <a:ext cx="2627784" cy="3489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2023</a:t>
            </a:r>
            <a:endParaRPr lang="it-IT" altLang="it-IT" sz="1200" i="1" dirty="0"/>
          </a:p>
        </p:txBody>
      </p:sp>
      <p:sp>
        <p:nvSpPr>
          <p:cNvPr id="22534" name="Slide Number Placeholder 5">
            <a:extLst>
              <a:ext uri="{FF2B5EF4-FFF2-40B4-BE49-F238E27FC236}">
                <a16:creationId xmlns:a16="http://schemas.microsoft.com/office/drawing/2014/main" id="{7A2097CC-024B-8A45-B0DB-1C360938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B7341CB-A2A6-6B4B-8196-AD33A8ABC52E}" type="slidenum">
              <a:rPr lang="it-IT" altLang="it-IT" sz="1400"/>
              <a:pPr eaLnBrk="1" hangingPunct="1"/>
              <a:t>15</a:t>
            </a:fld>
            <a:endParaRPr lang="it-IT" altLang="it-IT" sz="140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782AA17-ED30-F440-8486-497AA75F5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878018"/>
            <a:ext cx="4392488" cy="567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3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2">
            <a:extLst>
              <a:ext uri="{FF2B5EF4-FFF2-40B4-BE49-F238E27FC236}">
                <a16:creationId xmlns:a16="http://schemas.microsoft.com/office/drawing/2014/main" id="{B238758C-9DBF-E440-B934-9CAC53B1BA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5795" y="269595"/>
            <a:ext cx="6096000" cy="457200"/>
          </a:xfrm>
        </p:spPr>
        <p:txBody>
          <a:bodyPr/>
          <a:lstStyle/>
          <a:p>
            <a:pPr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Grafico che appare continuo</a:t>
            </a:r>
          </a:p>
        </p:txBody>
      </p:sp>
      <p:sp>
        <p:nvSpPr>
          <p:cNvPr id="25607" name="Rectangle 20">
            <a:extLst>
              <a:ext uri="{FF2B5EF4-FFF2-40B4-BE49-F238E27FC236}">
                <a16:creationId xmlns:a16="http://schemas.microsoft.com/office/drawing/2014/main" id="{6F0A9D8C-9D34-914F-A372-69888F6A5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572000"/>
            <a:ext cx="327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br>
              <a:rPr lang="it-IT" altLang="it-IT" sz="1600" b="1"/>
            </a:br>
            <a:br>
              <a:rPr lang="it-IT" altLang="it-IT" sz="1600" b="1"/>
            </a:br>
            <a:endParaRPr lang="it-IT" altLang="it-IT" sz="1600" b="1"/>
          </a:p>
        </p:txBody>
      </p:sp>
      <p:sp>
        <p:nvSpPr>
          <p:cNvPr id="25608" name="Footer Placeholder 84">
            <a:extLst>
              <a:ext uri="{FF2B5EF4-FFF2-40B4-BE49-F238E27FC236}">
                <a16:creationId xmlns:a16="http://schemas.microsoft.com/office/drawing/2014/main" id="{9E0FEE69-D734-A945-8C8D-9A7EC4F5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2023</a:t>
            </a:r>
          </a:p>
        </p:txBody>
      </p:sp>
      <p:sp>
        <p:nvSpPr>
          <p:cNvPr id="25609" name="Slide Number Placeholder 87">
            <a:extLst>
              <a:ext uri="{FF2B5EF4-FFF2-40B4-BE49-F238E27FC236}">
                <a16:creationId xmlns:a16="http://schemas.microsoft.com/office/drawing/2014/main" id="{2AC52D8E-A774-3B41-B0C6-1BAE17F40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177F96-CCE6-3D43-AC8C-F18F5AEDA2B2}" type="slidenum">
              <a:rPr lang="it-IT" altLang="it-IT" sz="1400"/>
              <a:pPr eaLnBrk="1" hangingPunct="1"/>
              <a:t>16</a:t>
            </a:fld>
            <a:endParaRPr lang="it-IT" altLang="it-IT" sz="1400"/>
          </a:p>
        </p:txBody>
      </p:sp>
      <p:graphicFrame>
        <p:nvGraphicFramePr>
          <p:cNvPr id="25602" name="Object 2">
            <a:extLst>
              <a:ext uri="{FF2B5EF4-FFF2-40B4-BE49-F238E27FC236}">
                <a16:creationId xmlns:a16="http://schemas.microsoft.com/office/drawing/2014/main" id="{E0DC224E-038E-0E42-9CE9-802C619B64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0" y="2057400"/>
          <a:ext cx="1524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" name="Equation" r:id="rId3" imgW="16459200" imgH="50749200" progId="Equation.3">
                  <p:embed/>
                </p:oleObj>
              </mc:Choice>
              <mc:Fallback>
                <p:oleObj name="Equation" r:id="rId3" imgW="16459200" imgH="50749200" progId="Equation.3">
                  <p:embed/>
                  <p:pic>
                    <p:nvPicPr>
                      <p:cNvPr id="25602" name="Object 2">
                        <a:extLst>
                          <a:ext uri="{FF2B5EF4-FFF2-40B4-BE49-F238E27FC236}">
                            <a16:creationId xmlns:a16="http://schemas.microsoft.com/office/drawing/2014/main" id="{E0DC224E-038E-0E42-9CE9-802C619B64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057400"/>
                        <a:ext cx="1524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>
            <a:extLst>
              <a:ext uri="{FF2B5EF4-FFF2-40B4-BE49-F238E27FC236}">
                <a16:creationId xmlns:a16="http://schemas.microsoft.com/office/drawing/2014/main" id="{24B1118A-BFCB-A345-BEFC-431A1D50AD3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456709" y="2788141"/>
          <a:ext cx="7366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" name="Equation" r:id="rId5" imgW="17678400" imgH="14020800" progId="Equation.3">
                  <p:embed/>
                </p:oleObj>
              </mc:Choice>
              <mc:Fallback>
                <p:oleObj name="Equation" r:id="rId5" imgW="17678400" imgH="14020800" progId="Equation.3">
                  <p:embed/>
                  <p:pic>
                    <p:nvPicPr>
                      <p:cNvPr id="25603" name="Object 3">
                        <a:extLst>
                          <a:ext uri="{FF2B5EF4-FFF2-40B4-BE49-F238E27FC236}">
                            <a16:creationId xmlns:a16="http://schemas.microsoft.com/office/drawing/2014/main" id="{24B1118A-BFCB-A345-BEFC-431A1D50AD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6709" y="2788141"/>
                        <a:ext cx="7366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445ABCC6-01FB-8948-8960-F3D84A0C8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612" y="1157513"/>
            <a:ext cx="3373285" cy="414536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4E0F41E-B901-6345-B808-F336DD828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3445" y="5387336"/>
            <a:ext cx="1257300" cy="8255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8743454-9B64-F94D-9726-52A80776D2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0700" y="1215617"/>
            <a:ext cx="4325000" cy="408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56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2">
            <a:extLst>
              <a:ext uri="{FF2B5EF4-FFF2-40B4-BE49-F238E27FC236}">
                <a16:creationId xmlns:a16="http://schemas.microsoft.com/office/drawing/2014/main" id="{B238758C-9DBF-E440-B934-9CAC53B1BA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15816" y="165730"/>
            <a:ext cx="3927592" cy="457200"/>
          </a:xfrm>
        </p:spPr>
        <p:txBody>
          <a:bodyPr/>
          <a:lstStyle/>
          <a:p>
            <a:pPr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Esponenti negativi</a:t>
            </a:r>
          </a:p>
        </p:txBody>
      </p:sp>
      <p:sp>
        <p:nvSpPr>
          <p:cNvPr id="25607" name="Rectangle 20">
            <a:extLst>
              <a:ext uri="{FF2B5EF4-FFF2-40B4-BE49-F238E27FC236}">
                <a16:creationId xmlns:a16="http://schemas.microsoft.com/office/drawing/2014/main" id="{6F0A9D8C-9D34-914F-A372-69888F6A5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572000"/>
            <a:ext cx="327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br>
              <a:rPr lang="it-IT" altLang="it-IT" sz="1600" b="1"/>
            </a:br>
            <a:br>
              <a:rPr lang="it-IT" altLang="it-IT" sz="1600" b="1"/>
            </a:br>
            <a:endParaRPr lang="it-IT" altLang="it-IT" sz="1600" b="1"/>
          </a:p>
        </p:txBody>
      </p:sp>
      <p:sp>
        <p:nvSpPr>
          <p:cNvPr id="25608" name="Footer Placeholder 84">
            <a:extLst>
              <a:ext uri="{FF2B5EF4-FFF2-40B4-BE49-F238E27FC236}">
                <a16:creationId xmlns:a16="http://schemas.microsoft.com/office/drawing/2014/main" id="{9E0FEE69-D734-A945-8C8D-9A7EC4F5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2023</a:t>
            </a:r>
          </a:p>
        </p:txBody>
      </p:sp>
      <p:sp>
        <p:nvSpPr>
          <p:cNvPr id="25609" name="Slide Number Placeholder 87">
            <a:extLst>
              <a:ext uri="{FF2B5EF4-FFF2-40B4-BE49-F238E27FC236}">
                <a16:creationId xmlns:a16="http://schemas.microsoft.com/office/drawing/2014/main" id="{2AC52D8E-A774-3B41-B0C6-1BAE17F40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177F96-CCE6-3D43-AC8C-F18F5AEDA2B2}" type="slidenum">
              <a:rPr lang="it-IT" altLang="it-IT" sz="1400"/>
              <a:pPr eaLnBrk="1" hangingPunct="1"/>
              <a:t>17</a:t>
            </a:fld>
            <a:endParaRPr lang="it-IT" altLang="it-IT" sz="1400"/>
          </a:p>
        </p:txBody>
      </p:sp>
      <p:sp>
        <p:nvSpPr>
          <p:cNvPr id="25631" name="TextBox 24">
            <a:extLst>
              <a:ext uri="{FF2B5EF4-FFF2-40B4-BE49-F238E27FC236}">
                <a16:creationId xmlns:a16="http://schemas.microsoft.com/office/drawing/2014/main" id="{AAC95C35-ADDA-E54E-BAD1-5DC0F86E7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6397" y="5012167"/>
            <a:ext cx="4608512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200" b="1" dirty="0">
                <a:solidFill>
                  <a:srgbClr val="0000FF"/>
                </a:solidFill>
              </a:rPr>
              <a:t>Posso pensare al passato come ‘tempo negativo’, ma NON posso avere una massa negativa di C</a:t>
            </a:r>
            <a:r>
              <a:rPr lang="it-IT" altLang="it-IT" sz="2200" b="1" baseline="-25000" dirty="0">
                <a:solidFill>
                  <a:srgbClr val="0000FF"/>
                </a:solidFill>
              </a:rPr>
              <a:t>14</a:t>
            </a:r>
            <a:r>
              <a:rPr lang="it-IT" altLang="it-IT" sz="2200" b="1" dirty="0">
                <a:solidFill>
                  <a:srgbClr val="0000FF"/>
                </a:solidFill>
              </a:rPr>
              <a:t>. </a:t>
            </a:r>
          </a:p>
        </p:txBody>
      </p:sp>
      <p:graphicFrame>
        <p:nvGraphicFramePr>
          <p:cNvPr id="25602" name="Object 2">
            <a:extLst>
              <a:ext uri="{FF2B5EF4-FFF2-40B4-BE49-F238E27FC236}">
                <a16:creationId xmlns:a16="http://schemas.microsoft.com/office/drawing/2014/main" id="{E0DC224E-038E-0E42-9CE9-802C619B64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0" y="2057400"/>
          <a:ext cx="1524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3" name="Equation" r:id="rId3" imgW="16459200" imgH="50749200" progId="Equation.3">
                  <p:embed/>
                </p:oleObj>
              </mc:Choice>
              <mc:Fallback>
                <p:oleObj name="Equation" r:id="rId3" imgW="16459200" imgH="50749200" progId="Equation.3">
                  <p:embed/>
                  <p:pic>
                    <p:nvPicPr>
                      <p:cNvPr id="25602" name="Object 2">
                        <a:extLst>
                          <a:ext uri="{FF2B5EF4-FFF2-40B4-BE49-F238E27FC236}">
                            <a16:creationId xmlns:a16="http://schemas.microsoft.com/office/drawing/2014/main" id="{E0DC224E-038E-0E42-9CE9-802C619B64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057400"/>
                        <a:ext cx="1524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>
            <a:extLst>
              <a:ext uri="{FF2B5EF4-FFF2-40B4-BE49-F238E27FC236}">
                <a16:creationId xmlns:a16="http://schemas.microsoft.com/office/drawing/2014/main" id="{24B1118A-BFCB-A345-BEFC-431A1D50AD3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456709" y="2788141"/>
          <a:ext cx="7366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4" name="Equation" r:id="rId5" imgW="17678400" imgH="14020800" progId="Equation.3">
                  <p:embed/>
                </p:oleObj>
              </mc:Choice>
              <mc:Fallback>
                <p:oleObj name="Equation" r:id="rId5" imgW="17678400" imgH="14020800" progId="Equation.3">
                  <p:embed/>
                  <p:pic>
                    <p:nvPicPr>
                      <p:cNvPr id="25603" name="Object 3">
                        <a:extLst>
                          <a:ext uri="{FF2B5EF4-FFF2-40B4-BE49-F238E27FC236}">
                            <a16:creationId xmlns:a16="http://schemas.microsoft.com/office/drawing/2014/main" id="{24B1118A-BFCB-A345-BEFC-431A1D50AD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6709" y="2788141"/>
                        <a:ext cx="7366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32" name="Picture 16">
            <a:extLst>
              <a:ext uri="{FF2B5EF4-FFF2-40B4-BE49-F238E27FC236}">
                <a16:creationId xmlns:a16="http://schemas.microsoft.com/office/drawing/2014/main" id="{C7465CE7-F844-2F45-9AC5-4DA36D5CE5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95" y="840247"/>
            <a:ext cx="3797399" cy="397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4E0F41E-B901-6345-B808-F336DD828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5486811"/>
            <a:ext cx="1257300" cy="8255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31F263F-D1C5-4549-AF1C-0ADBBA3747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482" y="880489"/>
            <a:ext cx="2643961" cy="45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99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6">
            <a:extLst>
              <a:ext uri="{FF2B5EF4-FFF2-40B4-BE49-F238E27FC236}">
                <a16:creationId xmlns:a16="http://schemas.microsoft.com/office/drawing/2014/main" id="{AB700869-250E-3D48-8981-F9A72475C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991042-86E8-1F4F-94D7-AAD88CFCF586}" type="slidenum">
              <a:rPr lang="it-IT" altLang="it-IT" sz="1400"/>
              <a:pPr eaLnBrk="1" hangingPunct="1"/>
              <a:t>18</a:t>
            </a:fld>
            <a:endParaRPr lang="it-IT" altLang="it-IT" sz="1400"/>
          </a:p>
        </p:txBody>
      </p:sp>
      <p:sp>
        <p:nvSpPr>
          <p:cNvPr id="43011" name="Footer Placeholder 6">
            <a:extLst>
              <a:ext uri="{FF2B5EF4-FFF2-40B4-BE49-F238E27FC236}">
                <a16:creationId xmlns:a16="http://schemas.microsoft.com/office/drawing/2014/main" id="{E71D8D7E-45F2-644C-9D71-B01C968D9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76200" y="65151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2023</a:t>
            </a:r>
            <a:endParaRPr lang="it-IT" altLang="it-IT" sz="1400" dirty="0"/>
          </a:p>
        </p:txBody>
      </p:sp>
      <p:sp>
        <p:nvSpPr>
          <p:cNvPr id="43012" name="Rectangle 20">
            <a:extLst>
              <a:ext uri="{FF2B5EF4-FFF2-40B4-BE49-F238E27FC236}">
                <a16:creationId xmlns:a16="http://schemas.microsoft.com/office/drawing/2014/main" id="{23FD0AF5-A420-1042-B848-1C76D10BB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43014" name="TextBox 5">
            <a:extLst>
              <a:ext uri="{FF2B5EF4-FFF2-40B4-BE49-F238E27FC236}">
                <a16:creationId xmlns:a16="http://schemas.microsoft.com/office/drawing/2014/main" id="{D2889930-18C2-E24D-AD1E-45A93DD76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5332413"/>
            <a:ext cx="891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 dirty="0">
                <a:latin typeface="Arial Narrow" panose="020B0604020202020204" pitchFamily="34" charset="0"/>
              </a:rPr>
              <a:t>Il confronto fra grafico discreto e continuo ripropone una domanda che ha radici molto antiche. </a:t>
            </a:r>
          </a:p>
        </p:txBody>
      </p:sp>
      <p:sp>
        <p:nvSpPr>
          <p:cNvPr id="43013" name="Rectangle 2">
            <a:extLst>
              <a:ext uri="{FF2B5EF4-FFF2-40B4-BE49-F238E27FC236}">
                <a16:creationId xmlns:a16="http://schemas.microsoft.com/office/drawing/2014/main" id="{42F8AE93-FAEB-D34B-BBCB-E5963D581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05714"/>
            <a:ext cx="6019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000" b="1" dirty="0">
                <a:solidFill>
                  <a:srgbClr val="FF3300"/>
                </a:solidFill>
                <a:latin typeface="Arial Narrow" panose="020B0604020202020204" pitchFamily="34" charset="0"/>
              </a:rPr>
              <a:t>Discreto </a:t>
            </a:r>
            <a:r>
              <a:rPr lang="it-IT" altLang="it-IT" sz="4000" b="1" dirty="0">
                <a:latin typeface="Arial Narrow" panose="020B0604020202020204" pitchFamily="34" charset="0"/>
              </a:rPr>
              <a:t>o</a:t>
            </a:r>
            <a:r>
              <a:rPr lang="it-IT" altLang="it-IT" sz="4000" b="1" dirty="0">
                <a:solidFill>
                  <a:srgbClr val="FF3300"/>
                </a:solidFill>
                <a:latin typeface="Arial Narrow" panose="020B0604020202020204" pitchFamily="34" charset="0"/>
              </a:rPr>
              <a:t> </a:t>
            </a:r>
            <a:r>
              <a:rPr lang="it-IT" altLang="it-IT" sz="4000" b="1" dirty="0">
                <a:solidFill>
                  <a:srgbClr val="0000FF"/>
                </a:solidFill>
                <a:latin typeface="Arial Narrow" panose="020B0604020202020204" pitchFamily="34" charset="0"/>
              </a:rPr>
              <a:t>continuo?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62FA40BC-A4E3-2249-B320-78A1047021BA}"/>
              </a:ext>
            </a:extLst>
          </p:cNvPr>
          <p:cNvGrpSpPr/>
          <p:nvPr/>
        </p:nvGrpSpPr>
        <p:grpSpPr>
          <a:xfrm>
            <a:off x="190500" y="971550"/>
            <a:ext cx="8433048" cy="4289426"/>
            <a:chOff x="228600" y="488330"/>
            <a:chExt cx="8433048" cy="4289426"/>
          </a:xfrm>
        </p:grpSpPr>
        <p:sp>
          <p:nvSpPr>
            <p:cNvPr id="43016" name="Rectangle 22">
              <a:extLst>
                <a:ext uri="{FF2B5EF4-FFF2-40B4-BE49-F238E27FC236}">
                  <a16:creationId xmlns:a16="http://schemas.microsoft.com/office/drawing/2014/main" id="{D667749D-A47D-0144-A92D-1FBA308DE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4069731"/>
              <a:ext cx="4419600" cy="708025"/>
            </a:xfrm>
            <a:prstGeom prst="rect">
              <a:avLst/>
            </a:prstGeom>
            <a:solidFill>
              <a:srgbClr val="FFF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000" b="1" i="1">
                  <a:latin typeface="Arial Narrow" panose="020B0604020202020204" pitchFamily="34" charset="0"/>
                </a:rPr>
                <a:t>Dominio:      </a:t>
              </a:r>
              <a:r>
                <a:rPr lang="it-IT" altLang="it-IT" sz="2000" b="1">
                  <a:latin typeface="Arial Narrow" panose="020B0604020202020204" pitchFamily="34" charset="0"/>
                </a:rPr>
                <a:t>insieme </a:t>
              </a:r>
              <a:r>
                <a:rPr lang="it-IT" altLang="it-IT" sz="2000" b="1" i="1">
                  <a:solidFill>
                    <a:srgbClr val="FF0000"/>
                  </a:solidFill>
                  <a:latin typeface="Arial Narrow" panose="020B0604020202020204" pitchFamily="34" charset="0"/>
                </a:rPr>
                <a:t>N</a:t>
              </a:r>
              <a:r>
                <a:rPr lang="it-IT" altLang="it-IT" sz="2000" b="1">
                  <a:latin typeface="Arial Narrow" panose="020B0604020202020204" pitchFamily="34" charset="0"/>
                </a:rPr>
                <a:t> dei numeri naturali</a:t>
              </a:r>
              <a:br>
                <a:rPr lang="it-IT" altLang="it-IT" sz="2000" b="1">
                  <a:latin typeface="Arial Narrow" panose="020B0604020202020204" pitchFamily="34" charset="0"/>
                </a:rPr>
              </a:br>
              <a:r>
                <a:rPr lang="it-IT" altLang="it-IT" sz="2000" b="1" i="1">
                  <a:latin typeface="Arial Narrow" panose="020B0604020202020204" pitchFamily="34" charset="0"/>
                </a:rPr>
                <a:t>Codominio: </a:t>
              </a:r>
              <a:r>
                <a:rPr lang="it-IT" altLang="it-IT" sz="2000" b="1">
                  <a:latin typeface="Arial Narrow" panose="020B0604020202020204" pitchFamily="34" charset="0"/>
                </a:rPr>
                <a:t>insieme </a:t>
              </a:r>
              <a:r>
                <a:rPr lang="it-IT" altLang="it-IT" sz="2000" b="1" i="1">
                  <a:solidFill>
                    <a:srgbClr val="FF0000"/>
                  </a:solidFill>
                  <a:latin typeface="Arial Narrow" panose="020B0604020202020204" pitchFamily="34" charset="0"/>
                </a:rPr>
                <a:t>N</a:t>
              </a:r>
              <a:r>
                <a:rPr lang="it-IT" altLang="it-IT" sz="2000" b="1">
                  <a:latin typeface="Arial Narrow" panose="020B0604020202020204" pitchFamily="34" charset="0"/>
                </a:rPr>
                <a:t> dei numeri naturali</a:t>
              </a:r>
              <a:endParaRPr lang="it-IT" altLang="it-IT" sz="2000">
                <a:latin typeface="Arial Narrow" panose="020B0604020202020204" pitchFamily="34" charset="0"/>
              </a:endParaRPr>
            </a:p>
          </p:txBody>
        </p:sp>
        <p:sp>
          <p:nvSpPr>
            <p:cNvPr id="43018" name="Rectangle 10">
              <a:extLst>
                <a:ext uri="{FF2B5EF4-FFF2-40B4-BE49-F238E27FC236}">
                  <a16:creationId xmlns:a16="http://schemas.microsoft.com/office/drawing/2014/main" id="{A7CFE35C-E0AE-2549-9C99-D0EA0E19B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048" y="4100686"/>
              <a:ext cx="3657600" cy="646113"/>
            </a:xfrm>
            <a:prstGeom prst="rect">
              <a:avLst/>
            </a:prstGeom>
            <a:solidFill>
              <a:srgbClr val="FFF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800" b="1" i="1" dirty="0">
                  <a:latin typeface="Arial Narrow" panose="020B0604020202020204" pitchFamily="34" charset="0"/>
                </a:rPr>
                <a:t>Dominio:      </a:t>
              </a:r>
              <a:r>
                <a:rPr lang="it-IT" altLang="it-IT" sz="1800" b="1" dirty="0">
                  <a:latin typeface="Arial Narrow" panose="020B0604020202020204" pitchFamily="34" charset="0"/>
                </a:rPr>
                <a:t>insieme </a:t>
              </a:r>
              <a:r>
                <a:rPr lang="it-IT" altLang="it-IT" sz="1800" b="1" i="1" dirty="0" err="1">
                  <a:solidFill>
                    <a:srgbClr val="0000FF"/>
                  </a:solidFill>
                  <a:latin typeface="Arial Narrow" panose="020B0604020202020204" pitchFamily="34" charset="0"/>
                </a:rPr>
                <a:t>R</a:t>
              </a:r>
              <a:r>
                <a:rPr lang="it-IT" altLang="it-IT" sz="1800" b="1" dirty="0">
                  <a:latin typeface="Arial Narrow" panose="020B0604020202020204" pitchFamily="34" charset="0"/>
                </a:rPr>
                <a:t> dei numeri reali</a:t>
              </a:r>
              <a:br>
                <a:rPr lang="it-IT" altLang="it-IT" sz="1800" b="1" dirty="0">
                  <a:latin typeface="Arial Narrow" panose="020B0604020202020204" pitchFamily="34" charset="0"/>
                </a:rPr>
              </a:br>
              <a:r>
                <a:rPr lang="it-IT" altLang="it-IT" sz="1800" b="1" i="1" dirty="0">
                  <a:latin typeface="Arial Narrow" panose="020B0604020202020204" pitchFamily="34" charset="0"/>
                </a:rPr>
                <a:t>Codominio: </a:t>
              </a:r>
              <a:r>
                <a:rPr lang="it-IT" altLang="it-IT" sz="1800" b="1" dirty="0">
                  <a:latin typeface="Arial Narrow" panose="020B0604020202020204" pitchFamily="34" charset="0"/>
                </a:rPr>
                <a:t>insieme </a:t>
              </a:r>
              <a:r>
                <a:rPr lang="it-IT" altLang="it-IT" sz="1800" b="1" i="1" dirty="0" err="1">
                  <a:solidFill>
                    <a:srgbClr val="0000FF"/>
                  </a:solidFill>
                  <a:latin typeface="Arial Narrow" panose="020B0604020202020204" pitchFamily="34" charset="0"/>
                </a:rPr>
                <a:t>R</a:t>
              </a:r>
              <a:r>
                <a:rPr lang="it-IT" altLang="it-IT" sz="1800" b="1" dirty="0">
                  <a:latin typeface="Arial Narrow" panose="020B0604020202020204" pitchFamily="34" charset="0"/>
                </a:rPr>
                <a:t> dei numeri reali</a:t>
              </a:r>
              <a:endParaRPr lang="it-IT" altLang="it-IT" sz="1800" dirty="0">
                <a:latin typeface="Arial Narrow" panose="020B0604020202020204" pitchFamily="34" charset="0"/>
              </a:endParaRPr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2FC3D8EE-C6B7-7F4E-95FC-71BDA8E6C1BA}"/>
                </a:ext>
              </a:extLst>
            </p:cNvPr>
            <p:cNvGrpSpPr/>
            <p:nvPr/>
          </p:nvGrpSpPr>
          <p:grpSpPr>
            <a:xfrm>
              <a:off x="533400" y="488330"/>
              <a:ext cx="7491316" cy="3576639"/>
              <a:chOff x="533400" y="488330"/>
              <a:chExt cx="7491316" cy="3576639"/>
            </a:xfrm>
          </p:grpSpPr>
          <p:pic>
            <p:nvPicPr>
              <p:cNvPr id="43015" name="Picture 21">
                <a:extLst>
                  <a:ext uri="{FF2B5EF4-FFF2-40B4-BE49-F238E27FC236}">
                    <a16:creationId xmlns:a16="http://schemas.microsoft.com/office/drawing/2014/main" id="{E336F721-C146-6943-BE39-DB8E0269A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564531"/>
                <a:ext cx="2590800" cy="3500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09947CC6-BA8B-AA46-8FBB-46C011D2135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1905000" y="488331"/>
                <a:ext cx="1600200" cy="45720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16" name="Picture 16">
                <a:extLst>
                  <a:ext uri="{FF2B5EF4-FFF2-40B4-BE49-F238E27FC236}">
                    <a16:creationId xmlns:a16="http://schemas.microsoft.com/office/drawing/2014/main" id="{1B5144E0-1A66-CC4C-BA1E-C38ADE73A2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5197" y="972642"/>
                <a:ext cx="2939519" cy="30760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4F0A54E-BB47-A54D-BC54-4D6464C423C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364088" y="488330"/>
                <a:ext cx="792088" cy="771129"/>
              </a:xfrm>
              <a:prstGeom prst="straightConnector1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292341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6">
            <a:extLst>
              <a:ext uri="{FF2B5EF4-FFF2-40B4-BE49-F238E27FC236}">
                <a16:creationId xmlns:a16="http://schemas.microsoft.com/office/drawing/2014/main" id="{AB700869-250E-3D48-8981-F9A72475C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991042-86E8-1F4F-94D7-AAD88CFCF586}" type="slidenum">
              <a:rPr lang="it-IT" altLang="it-IT" sz="1400"/>
              <a:pPr eaLnBrk="1" hangingPunct="1"/>
              <a:t>19</a:t>
            </a:fld>
            <a:endParaRPr lang="it-IT" altLang="it-IT" sz="1400"/>
          </a:p>
        </p:txBody>
      </p:sp>
      <p:sp>
        <p:nvSpPr>
          <p:cNvPr id="43011" name="Footer Placeholder 6">
            <a:extLst>
              <a:ext uri="{FF2B5EF4-FFF2-40B4-BE49-F238E27FC236}">
                <a16:creationId xmlns:a16="http://schemas.microsoft.com/office/drawing/2014/main" id="{E71D8D7E-45F2-644C-9D71-B01C968D9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76200" y="65151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2023</a:t>
            </a:r>
            <a:endParaRPr lang="it-IT" altLang="it-IT" sz="1400" dirty="0"/>
          </a:p>
        </p:txBody>
      </p:sp>
      <p:sp>
        <p:nvSpPr>
          <p:cNvPr id="43012" name="Rectangle 20">
            <a:extLst>
              <a:ext uri="{FF2B5EF4-FFF2-40B4-BE49-F238E27FC236}">
                <a16:creationId xmlns:a16="http://schemas.microsoft.com/office/drawing/2014/main" id="{23FD0AF5-A420-1042-B848-1C76D10BB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43014" name="TextBox 5">
            <a:extLst>
              <a:ext uri="{FF2B5EF4-FFF2-40B4-BE49-F238E27FC236}">
                <a16:creationId xmlns:a16="http://schemas.microsoft.com/office/drawing/2014/main" id="{D2889930-18C2-E24D-AD1E-45A93DD76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988840"/>
            <a:ext cx="891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 dirty="0">
                <a:latin typeface="Arial Narrow" panose="020B0604020202020204" pitchFamily="34" charset="0"/>
              </a:rPr>
              <a:t>Nel prossimo documento di questa presentazione trovate una lezione sul tema ‘discreto/</a:t>
            </a:r>
            <a:r>
              <a:rPr lang="it-IT" altLang="it-IT" sz="3200" b="1" dirty="0" err="1">
                <a:latin typeface="Arial Narrow" panose="020B0604020202020204" pitchFamily="34" charset="0"/>
              </a:rPr>
              <a:t>continuo’</a:t>
            </a:r>
            <a:r>
              <a:rPr lang="it-IT" altLang="it-IT" sz="3200" b="1" dirty="0">
                <a:latin typeface="Arial Narrow" panose="020B0604020202020204" pitchFamily="34" charset="0"/>
              </a:rPr>
              <a:t>, accompagnata da </a:t>
            </a:r>
            <a:r>
              <a:rPr lang="it-IT" altLang="it-IT" sz="3200" b="1">
                <a:latin typeface="Arial Narrow" panose="020B0604020202020204" pitchFamily="34" charset="0"/>
              </a:rPr>
              <a:t>riflessioni didattiche</a:t>
            </a:r>
            <a:endParaRPr lang="it-IT" altLang="it-IT" sz="3200" b="1" dirty="0">
              <a:latin typeface="Arial Narrow" panose="020B0604020202020204" pitchFamily="34" charset="0"/>
            </a:endParaRPr>
          </a:p>
        </p:txBody>
      </p:sp>
      <p:sp>
        <p:nvSpPr>
          <p:cNvPr id="43013" name="Rectangle 2">
            <a:extLst>
              <a:ext uri="{FF2B5EF4-FFF2-40B4-BE49-F238E27FC236}">
                <a16:creationId xmlns:a16="http://schemas.microsoft.com/office/drawing/2014/main" id="{42F8AE93-FAEB-D34B-BBCB-E5963D581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577850"/>
            <a:ext cx="6019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000" b="1" dirty="0">
                <a:solidFill>
                  <a:srgbClr val="FF3300"/>
                </a:solidFill>
                <a:latin typeface="Arial Narrow" panose="020B0604020202020204" pitchFamily="34" charset="0"/>
              </a:rPr>
              <a:t>Discreto </a:t>
            </a:r>
            <a:r>
              <a:rPr lang="it-IT" altLang="it-IT" sz="4000" b="1" dirty="0">
                <a:latin typeface="Arial Narrow" panose="020B0604020202020204" pitchFamily="34" charset="0"/>
              </a:rPr>
              <a:t>o</a:t>
            </a:r>
            <a:r>
              <a:rPr lang="it-IT" altLang="it-IT" sz="4000" b="1" dirty="0">
                <a:solidFill>
                  <a:srgbClr val="FF3300"/>
                </a:solidFill>
                <a:latin typeface="Arial Narrow" panose="020B0604020202020204" pitchFamily="34" charset="0"/>
              </a:rPr>
              <a:t> </a:t>
            </a:r>
            <a:r>
              <a:rPr lang="it-IT" altLang="it-IT" sz="4000" b="1" dirty="0">
                <a:solidFill>
                  <a:srgbClr val="0000FF"/>
                </a:solidFill>
                <a:latin typeface="Arial Narrow" panose="020B0604020202020204" pitchFamily="34" charset="0"/>
              </a:rPr>
              <a:t>continuo?</a:t>
            </a:r>
          </a:p>
        </p:txBody>
      </p:sp>
    </p:spTree>
    <p:extLst>
      <p:ext uri="{BB962C8B-B14F-4D97-AF65-F5344CB8AC3E}">
        <p14:creationId xmlns:p14="http://schemas.microsoft.com/office/powerpoint/2010/main" val="1473743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6">
            <a:extLst>
              <a:ext uri="{FF2B5EF4-FFF2-40B4-BE49-F238E27FC236}">
                <a16:creationId xmlns:a16="http://schemas.microsoft.com/office/drawing/2014/main" id="{C6C9CC77-D076-A643-ABDD-B4999C26E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641952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5B4A93-1B8D-F249-94DD-B562EEE316B1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400" dirty="0"/>
          </a:p>
        </p:txBody>
      </p:sp>
      <p:sp>
        <p:nvSpPr>
          <p:cNvPr id="20482" name="Footer Placeholder 10">
            <a:extLst>
              <a:ext uri="{FF2B5EF4-FFF2-40B4-BE49-F238E27FC236}">
                <a16:creationId xmlns:a16="http://schemas.microsoft.com/office/drawing/2014/main" id="{F1C35CDD-DABC-C549-A7CF-CAD58C653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74" y="6525343"/>
            <a:ext cx="2797234" cy="335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2023</a:t>
            </a:r>
            <a:endParaRPr lang="it-IT" altLang="it-IT" sz="1400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6F2F049-B752-BA45-98A3-2E1CE6F07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3" y="4011613"/>
            <a:ext cx="6680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br>
              <a:rPr lang="it-IT" altLang="it-IT" b="1" kern="0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endParaRPr lang="it-IT" altLang="it-IT" b="1" kern="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0484" name="Titolo 1">
            <a:extLst>
              <a:ext uri="{FF2B5EF4-FFF2-40B4-BE49-F238E27FC236}">
                <a16:creationId xmlns:a16="http://schemas.microsoft.com/office/drawing/2014/main" id="{62546A79-2F99-CF42-92A1-A75167957E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560" y="272731"/>
            <a:ext cx="7772400" cy="830414"/>
          </a:xfrm>
        </p:spPr>
        <p:txBody>
          <a:bodyPr/>
          <a:lstStyle/>
          <a:p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Legge esponenziale</a:t>
            </a:r>
            <a:endParaRPr lang="it-IT" altLang="it-IT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94297B-5319-A842-BFD6-E4AA991CD684}"/>
              </a:ext>
            </a:extLst>
          </p:cNvPr>
          <p:cNvSpPr txBox="1"/>
          <p:nvPr/>
        </p:nvSpPr>
        <p:spPr>
          <a:xfrm>
            <a:off x="1606187" y="1250406"/>
            <a:ext cx="5198061" cy="830997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Indicazioni nazionali per il primo grado</a:t>
            </a:r>
          </a:p>
          <a:p>
            <a:pPr algn="ctr"/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(scuola media)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837B3B2-007E-5D48-9211-0E1759473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087416"/>
            <a:ext cx="4916636" cy="429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08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6">
            <a:extLst>
              <a:ext uri="{FF2B5EF4-FFF2-40B4-BE49-F238E27FC236}">
                <a16:creationId xmlns:a16="http://schemas.microsoft.com/office/drawing/2014/main" id="{C6C9CC77-D076-A643-ABDD-B4999C26E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641952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5B4A93-1B8D-F249-94DD-B562EEE316B1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400" dirty="0"/>
          </a:p>
        </p:txBody>
      </p:sp>
      <p:sp>
        <p:nvSpPr>
          <p:cNvPr id="20482" name="Footer Placeholder 10">
            <a:extLst>
              <a:ext uri="{FF2B5EF4-FFF2-40B4-BE49-F238E27FC236}">
                <a16:creationId xmlns:a16="http://schemas.microsoft.com/office/drawing/2014/main" id="{F1C35CDD-DABC-C549-A7CF-CAD58C653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2023</a:t>
            </a:r>
          </a:p>
        </p:txBody>
      </p:sp>
      <p:sp>
        <p:nvSpPr>
          <p:cNvPr id="20484" name="Titolo 1">
            <a:extLst>
              <a:ext uri="{FF2B5EF4-FFF2-40B4-BE49-F238E27FC236}">
                <a16:creationId xmlns:a16="http://schemas.microsoft.com/office/drawing/2014/main" id="{62546A79-2F99-CF42-92A1-A75167957E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3568" y="188640"/>
            <a:ext cx="7772400" cy="1289050"/>
          </a:xfrm>
        </p:spPr>
        <p:txBody>
          <a:bodyPr/>
          <a:lstStyle/>
          <a:p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Legge esponenziale</a:t>
            </a:r>
            <a:endParaRPr lang="it-IT" altLang="it-IT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8149BAD-616F-4844-BD1D-E1EC7D00FCEF}"/>
              </a:ext>
            </a:extLst>
          </p:cNvPr>
          <p:cNvSpPr txBox="1"/>
          <p:nvPr/>
        </p:nvSpPr>
        <p:spPr>
          <a:xfrm>
            <a:off x="971600" y="1665055"/>
            <a:ext cx="6840760" cy="954107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96F34"/>
                </a:solidFill>
              </a:rPr>
              <a:t>Nella scuola secondaria di primo grado (‘scuola media’)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004AB06-D3F2-9A4F-9680-E37A45A455ED}"/>
              </a:ext>
            </a:extLst>
          </p:cNvPr>
          <p:cNvSpPr txBox="1"/>
          <p:nvPr/>
        </p:nvSpPr>
        <p:spPr>
          <a:xfrm>
            <a:off x="1475656" y="2951058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48BA"/>
                </a:solidFill>
              </a:rPr>
              <a:t>Conoscere la funzione </a:t>
            </a:r>
            <a:r>
              <a:rPr lang="it-IT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</a:t>
            </a: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3600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62BB98F-0093-A04E-AF4F-9F7E4A5DD207}"/>
              </a:ext>
            </a:extLst>
          </p:cNvPr>
          <p:cNvSpPr txBox="1"/>
          <p:nvPr/>
        </p:nvSpPr>
        <p:spPr>
          <a:xfrm>
            <a:off x="2123728" y="4087997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Come cominciare?</a:t>
            </a:r>
          </a:p>
        </p:txBody>
      </p:sp>
    </p:spTree>
    <p:extLst>
      <p:ext uri="{BB962C8B-B14F-4D97-AF65-F5344CB8AC3E}">
        <p14:creationId xmlns:p14="http://schemas.microsoft.com/office/powerpoint/2010/main" val="427894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6">
            <a:extLst>
              <a:ext uri="{FF2B5EF4-FFF2-40B4-BE49-F238E27FC236}">
                <a16:creationId xmlns:a16="http://schemas.microsoft.com/office/drawing/2014/main" id="{C6C9CC77-D076-A643-ABDD-B4999C26E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641952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5B4A93-1B8D-F249-94DD-B562EEE316B1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400" dirty="0"/>
          </a:p>
        </p:txBody>
      </p:sp>
      <p:sp>
        <p:nvSpPr>
          <p:cNvPr id="20482" name="Footer Placeholder 10">
            <a:extLst>
              <a:ext uri="{FF2B5EF4-FFF2-40B4-BE49-F238E27FC236}">
                <a16:creationId xmlns:a16="http://schemas.microsoft.com/office/drawing/2014/main" id="{F1C35CDD-DABC-C549-A7CF-CAD58C653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2023</a:t>
            </a:r>
          </a:p>
        </p:txBody>
      </p:sp>
      <p:sp>
        <p:nvSpPr>
          <p:cNvPr id="20484" name="Titolo 1">
            <a:extLst>
              <a:ext uri="{FF2B5EF4-FFF2-40B4-BE49-F238E27FC236}">
                <a16:creationId xmlns:a16="http://schemas.microsoft.com/office/drawing/2014/main" id="{62546A79-2F99-CF42-92A1-A75167957E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97234" y="499487"/>
            <a:ext cx="7772400" cy="1289050"/>
          </a:xfrm>
        </p:spPr>
        <p:txBody>
          <a:bodyPr/>
          <a:lstStyle/>
          <a:p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Come sono le tue mani?</a:t>
            </a:r>
            <a:endParaRPr lang="it-IT" altLang="it-IT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969C04-6162-E042-A8CB-B6E25E2AF9C8}"/>
              </a:ext>
            </a:extLst>
          </p:cNvPr>
          <p:cNvSpPr txBox="1"/>
          <p:nvPr/>
        </p:nvSpPr>
        <p:spPr>
          <a:xfrm>
            <a:off x="1203008" y="164865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Quando entri a casa dopo la scuola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02BABAE-4DC4-1A41-9518-42CC8DA34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3" y="2265357"/>
            <a:ext cx="5080669" cy="314788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FBCE755-EA6C-5747-AE26-96BCC706BF0E}"/>
              </a:ext>
            </a:extLst>
          </p:cNvPr>
          <p:cNvSpPr txBox="1"/>
          <p:nvPr/>
        </p:nvSpPr>
        <p:spPr>
          <a:xfrm>
            <a:off x="1203008" y="5661248"/>
            <a:ext cx="6668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E quando mangi, tocchi gli occhi, …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8480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F7D22A9-D63B-624E-9DB6-085F784754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45095" y="142649"/>
            <a:ext cx="6635080" cy="990600"/>
          </a:xfrm>
        </p:spPr>
        <p:txBody>
          <a:bodyPr/>
          <a:lstStyle/>
          <a:p>
            <a:pPr algn="l" eaLnBrk="1" hangingPunct="1"/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 riproduzione dei batteri</a:t>
            </a: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D1EC1E57-1217-CB4A-ACC1-A71880D5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401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2023</a:t>
            </a:r>
            <a:endParaRPr lang="it-IT" altLang="it-IT" sz="1200" i="1" dirty="0"/>
          </a:p>
        </p:txBody>
      </p:sp>
      <p:sp>
        <p:nvSpPr>
          <p:cNvPr id="20484" name="Slide Number Placeholder 4">
            <a:extLst>
              <a:ext uri="{FF2B5EF4-FFF2-40B4-BE49-F238E27FC236}">
                <a16:creationId xmlns:a16="http://schemas.microsoft.com/office/drawing/2014/main" id="{8970C2E0-B136-BB4C-B9AB-1DEF7885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1D61A4A-89DD-B343-938E-8D04115B50DD}" type="slidenum">
              <a:rPr lang="it-IT" altLang="it-IT" sz="1400"/>
              <a:pPr eaLnBrk="1" hangingPunct="1"/>
              <a:t>5</a:t>
            </a:fld>
            <a:endParaRPr lang="it-IT" altLang="it-IT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81C179-5C4C-7C4E-8FB6-596CC3D84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5129256"/>
            <a:ext cx="88204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Per riprodursi un batterio si scinde ripetutamente  in due, come mostra il video.</a:t>
            </a:r>
          </a:p>
        </p:txBody>
      </p:sp>
      <p:pic>
        <p:nvPicPr>
          <p:cNvPr id="2" name="Cell Division.mp4">
            <a:hlinkClick r:id="" action="ppaction://media"/>
            <a:extLst>
              <a:ext uri="{FF2B5EF4-FFF2-40B4-BE49-F238E27FC236}">
                <a16:creationId xmlns:a16="http://schemas.microsoft.com/office/drawing/2014/main" id="{46DD8EE0-34C8-5143-A1EC-316BBFB53B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0680" y="1359722"/>
            <a:ext cx="6183911" cy="347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357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F7D22A9-D63B-624E-9DB6-085F784754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45095" y="142649"/>
            <a:ext cx="6635080" cy="9906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Dal video all’attività</a:t>
            </a: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D1EC1E57-1217-CB4A-ACC1-A71880D5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401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2023</a:t>
            </a:r>
            <a:endParaRPr lang="it-IT" altLang="it-IT" sz="1200" i="1" dirty="0"/>
          </a:p>
        </p:txBody>
      </p:sp>
      <p:sp>
        <p:nvSpPr>
          <p:cNvPr id="20484" name="Slide Number Placeholder 4">
            <a:extLst>
              <a:ext uri="{FF2B5EF4-FFF2-40B4-BE49-F238E27FC236}">
                <a16:creationId xmlns:a16="http://schemas.microsoft.com/office/drawing/2014/main" id="{8970C2E0-B136-BB4C-B9AB-1DEF7885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1D61A4A-89DD-B343-938E-8D04115B50DD}" type="slidenum">
              <a:rPr lang="it-IT" altLang="it-IT" sz="1400"/>
              <a:pPr eaLnBrk="1" hangingPunct="1"/>
              <a:t>6</a:t>
            </a:fld>
            <a:endParaRPr lang="it-IT" altLang="it-IT" sz="140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4E02886-4A46-F04E-A96B-8A316AF790C8}"/>
              </a:ext>
            </a:extLst>
          </p:cNvPr>
          <p:cNvSpPr txBox="1"/>
          <p:nvPr/>
        </p:nvSpPr>
        <p:spPr>
          <a:xfrm>
            <a:off x="539552" y="1700808"/>
            <a:ext cx="3491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Il video porta ad un atteggiamento passivo</a:t>
            </a:r>
            <a:r>
              <a:rPr lang="it-IT" sz="2800" b="1" dirty="0"/>
              <a:t>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555B41C-5A6D-8244-AB54-A0B7923FB2F3}"/>
              </a:ext>
            </a:extLst>
          </p:cNvPr>
          <p:cNvSpPr txBox="1"/>
          <p:nvPr/>
        </p:nvSpPr>
        <p:spPr>
          <a:xfrm>
            <a:off x="108401" y="3952143"/>
            <a:ext cx="4067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Subito dopo è importante proporre un’attività, anche sostenuta da una scheda di lavoro, come la seguente.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6C2CE0B-D3F4-7F42-BB87-4B4BA078A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689489"/>
            <a:ext cx="4572000" cy="2159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375D69D-BA2C-9548-9E2D-0F5B24FC7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796" y="1248119"/>
            <a:ext cx="4396808" cy="219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22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F7D22A9-D63B-624E-9DB6-085F784754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80035" y="142649"/>
            <a:ext cx="7776864" cy="718451"/>
          </a:xfrm>
        </p:spPr>
        <p:txBody>
          <a:bodyPr/>
          <a:lstStyle/>
          <a:p>
            <a:pPr algn="l" eaLnBrk="1" hangingPunct="1"/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Scheda di lavoro per I grado di secondaria</a:t>
            </a:r>
            <a:endParaRPr lang="it-IT" altLang="it-IT" sz="36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D1EC1E57-1217-CB4A-ACC1-A71880D5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401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2023</a:t>
            </a:r>
            <a:endParaRPr lang="it-IT" altLang="it-IT" sz="1200" i="1" dirty="0"/>
          </a:p>
        </p:txBody>
      </p:sp>
      <p:sp>
        <p:nvSpPr>
          <p:cNvPr id="20484" name="Slide Number Placeholder 4">
            <a:extLst>
              <a:ext uri="{FF2B5EF4-FFF2-40B4-BE49-F238E27FC236}">
                <a16:creationId xmlns:a16="http://schemas.microsoft.com/office/drawing/2014/main" id="{8970C2E0-B136-BB4C-B9AB-1DEF7885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1D61A4A-89DD-B343-938E-8D04115B50DD}" type="slidenum">
              <a:rPr lang="it-IT" altLang="it-IT" sz="1400"/>
              <a:pPr eaLnBrk="1" hangingPunct="1"/>
              <a:t>7</a:t>
            </a:fld>
            <a:endParaRPr lang="it-IT" altLang="it-IT" sz="14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5AF7D3E-BFBC-0643-BCB4-F380A2DD8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997625"/>
            <a:ext cx="4608512" cy="57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52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F7D22A9-D63B-624E-9DB6-085F784754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50487" y="13276"/>
            <a:ext cx="8147248" cy="990600"/>
          </a:xfrm>
        </p:spPr>
        <p:txBody>
          <a:bodyPr/>
          <a:lstStyle/>
          <a:p>
            <a:pPr algn="l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Sostegno moderato dell’insegnante</a:t>
            </a: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D1EC1E57-1217-CB4A-ACC1-A71880D5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401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2023</a:t>
            </a:r>
            <a:endParaRPr lang="it-IT" altLang="it-IT" sz="1200" i="1" dirty="0"/>
          </a:p>
        </p:txBody>
      </p:sp>
      <p:sp>
        <p:nvSpPr>
          <p:cNvPr id="20484" name="Slide Number Placeholder 4">
            <a:extLst>
              <a:ext uri="{FF2B5EF4-FFF2-40B4-BE49-F238E27FC236}">
                <a16:creationId xmlns:a16="http://schemas.microsoft.com/office/drawing/2014/main" id="{8970C2E0-B136-BB4C-B9AB-1DEF7885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1D61A4A-89DD-B343-938E-8D04115B50DD}" type="slidenum">
              <a:rPr lang="it-IT" altLang="it-IT" sz="1400"/>
              <a:pPr eaLnBrk="1" hangingPunct="1"/>
              <a:t>8</a:t>
            </a:fld>
            <a:endParaRPr lang="it-IT" altLang="it-IT" sz="14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6A386F2-F513-EB46-8A17-17ABA085B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470" r="50597" b="37226"/>
          <a:stretch/>
        </p:blipFill>
        <p:spPr>
          <a:xfrm>
            <a:off x="395536" y="924849"/>
            <a:ext cx="3604719" cy="3690546"/>
          </a:xfrm>
          <a:prstGeom prst="rect">
            <a:avLst/>
          </a:prstGeom>
        </p:spPr>
      </p:pic>
      <p:graphicFrame>
        <p:nvGraphicFramePr>
          <p:cNvPr id="24" name="Table 17">
            <a:extLst>
              <a:ext uri="{FF2B5EF4-FFF2-40B4-BE49-F238E27FC236}">
                <a16:creationId xmlns:a16="http://schemas.microsoft.com/office/drawing/2014/main" id="{F722DE6E-8C57-B54E-99F0-867C0F18CD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496613"/>
              </p:ext>
            </p:extLst>
          </p:nvPr>
        </p:nvGraphicFramePr>
        <p:xfrm>
          <a:off x="4351599" y="1412776"/>
          <a:ext cx="4495800" cy="2761935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76852298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59123704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Numero di scissioni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</a:t>
                      </a:r>
                      <a:endParaRPr kumimoji="0" lang="it-IT" altLang="it-IT" sz="1600" b="1" i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Numero di batteri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48841"/>
                  </a:ext>
                </a:extLst>
              </a:tr>
              <a:tr h="4365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93139"/>
                  </a:ext>
                </a:extLst>
              </a:tr>
              <a:tr h="4365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446035"/>
                  </a:ext>
                </a:extLst>
              </a:tr>
              <a:tr h="4365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4 = 2</a:t>
                      </a:r>
                      <a:r>
                        <a:rPr kumimoji="0" lang="it-IT" altLang="it-IT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076058"/>
                  </a:ext>
                </a:extLst>
              </a:tr>
              <a:tr h="4365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8 = 2</a:t>
                      </a:r>
                      <a:r>
                        <a:rPr kumimoji="0" lang="it-IT" altLang="it-IT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167602"/>
                  </a:ext>
                </a:extLst>
              </a:tr>
              <a:tr h="4365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</a:t>
                      </a:r>
                      <a:r>
                        <a:rPr kumimoji="0" lang="it-IT" altLang="it-IT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73335"/>
                  </a:ext>
                </a:extLst>
              </a:tr>
            </a:tbl>
          </a:graphicData>
        </a:graphic>
      </p:graphicFrame>
      <p:sp>
        <p:nvSpPr>
          <p:cNvPr id="25" name="TextBox 23">
            <a:extLst>
              <a:ext uri="{FF2B5EF4-FFF2-40B4-BE49-F238E27FC236}">
                <a16:creationId xmlns:a16="http://schemas.microsoft.com/office/drawing/2014/main" id="{0A41F221-DF85-7E47-B9A2-EE750FE87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9419" y="4174711"/>
            <a:ext cx="14401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800" b="1" i="1" dirty="0">
                <a:solidFill>
                  <a:srgbClr val="FF0000"/>
                </a:solidFill>
                <a:latin typeface="Georgia" panose="02040502050405020303" pitchFamily="18" charset="0"/>
              </a:rPr>
              <a:t>B = 2</a:t>
            </a:r>
            <a:r>
              <a:rPr lang="it-IT" altLang="it-IT" sz="2800" b="1" i="1" baseline="30000" dirty="0">
                <a:solidFill>
                  <a:srgbClr val="FF0000"/>
                </a:solidFill>
                <a:latin typeface="Georgia" panose="02040502050405020303" pitchFamily="18" charset="0"/>
              </a:rPr>
              <a:t>s</a:t>
            </a:r>
            <a:endParaRPr lang="it-IT" altLang="it-IT" sz="28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3DE389-55C8-9C4C-84C6-EA52CDCD9732}"/>
              </a:ext>
            </a:extLst>
          </p:cNvPr>
          <p:cNvSpPr txBox="1"/>
          <p:nvPr/>
        </p:nvSpPr>
        <p:spPr>
          <a:xfrm>
            <a:off x="828673" y="4891008"/>
            <a:ext cx="7869061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600" b="1" dirty="0"/>
              <a:t>Pazienza nel seguire l’attività: studenti arrivano a trovare 2</a:t>
            </a:r>
            <a:r>
              <a:rPr lang="it-IT" sz="2600" b="1" baseline="30000" dirty="0"/>
              <a:t>10</a:t>
            </a:r>
            <a:r>
              <a:rPr lang="it-IT" sz="2600" b="1" dirty="0"/>
              <a:t> </a:t>
            </a:r>
            <a:r>
              <a:rPr lang="it-IT" sz="2600" b="1" dirty="0">
                <a:solidFill>
                  <a:srgbClr val="FF0000"/>
                </a:solidFill>
              </a:rPr>
              <a:t>e quindi ‘costruiscono’ </a:t>
            </a:r>
            <a:r>
              <a:rPr lang="it-IT" sz="2600" b="1" dirty="0"/>
              <a:t>la legge.</a:t>
            </a:r>
          </a:p>
        </p:txBody>
      </p:sp>
    </p:spTree>
    <p:extLst>
      <p:ext uri="{BB962C8B-B14F-4D97-AF65-F5344CB8AC3E}">
        <p14:creationId xmlns:p14="http://schemas.microsoft.com/office/powerpoint/2010/main" val="1587443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B44D3EB-1E2A-2441-ADD7-5B846F79E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79536" y="152635"/>
            <a:ext cx="4368727" cy="838200"/>
          </a:xfrm>
        </p:spPr>
        <p:txBody>
          <a:bodyPr/>
          <a:lstStyle/>
          <a:p>
            <a:pPr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grafico della legge</a:t>
            </a:r>
          </a:p>
        </p:txBody>
      </p:sp>
      <p:sp>
        <p:nvSpPr>
          <p:cNvPr id="24579" name="Rectangle 20">
            <a:extLst>
              <a:ext uri="{FF2B5EF4-FFF2-40B4-BE49-F238E27FC236}">
                <a16:creationId xmlns:a16="http://schemas.microsoft.com/office/drawing/2014/main" id="{717D83A6-1CED-334B-84DA-A6DFE4B4C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572000"/>
            <a:ext cx="327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br>
              <a:rPr lang="it-IT" altLang="it-IT" sz="1600" b="1"/>
            </a:br>
            <a:br>
              <a:rPr lang="it-IT" altLang="it-IT" sz="1600" b="1"/>
            </a:br>
            <a:endParaRPr lang="it-IT" altLang="it-IT" sz="1600" b="1"/>
          </a:p>
        </p:txBody>
      </p:sp>
      <p:sp>
        <p:nvSpPr>
          <p:cNvPr id="24580" name="Footer Placeholder 84">
            <a:extLst>
              <a:ext uri="{FF2B5EF4-FFF2-40B4-BE49-F238E27FC236}">
                <a16:creationId xmlns:a16="http://schemas.microsoft.com/office/drawing/2014/main" id="{29D9C0A6-814F-434A-AF84-A3D33FC7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162" y="6484238"/>
            <a:ext cx="2339752" cy="3667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2023</a:t>
            </a:r>
            <a:endParaRPr lang="it-IT" altLang="it-IT" sz="1400" i="1" dirty="0"/>
          </a:p>
        </p:txBody>
      </p:sp>
      <p:sp>
        <p:nvSpPr>
          <p:cNvPr id="24581" name="Slide Number Placeholder 87">
            <a:extLst>
              <a:ext uri="{FF2B5EF4-FFF2-40B4-BE49-F238E27FC236}">
                <a16:creationId xmlns:a16="http://schemas.microsoft.com/office/drawing/2014/main" id="{0986CF5A-EEA3-6F46-94CC-FE1EAB037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92E79F4-0BFD-CD46-B8FF-265397B299EE}" type="slidenum">
              <a:rPr lang="it-IT" altLang="it-IT" sz="1400"/>
              <a:pPr eaLnBrk="1" hangingPunct="1"/>
              <a:t>9</a:t>
            </a:fld>
            <a:endParaRPr lang="it-IT" altLang="it-IT" sz="1400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1B22A79-79DE-1943-A8D0-A6944968B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407124"/>
              </p:ext>
            </p:extLst>
          </p:nvPr>
        </p:nvGraphicFramePr>
        <p:xfrm>
          <a:off x="611560" y="2204864"/>
          <a:ext cx="4495800" cy="2792415"/>
        </p:xfrm>
        <a:graphic>
          <a:graphicData uri="http://schemas.openxmlformats.org/drawingml/2006/table">
            <a:tbl>
              <a:tblPr/>
              <a:tblGrid>
                <a:gridCol w="2232248">
                  <a:extLst>
                    <a:ext uri="{9D8B030D-6E8A-4147-A177-3AD203B41FA5}">
                      <a16:colId xmlns:a16="http://schemas.microsoft.com/office/drawing/2014/main" val="2768522982"/>
                    </a:ext>
                  </a:extLst>
                </a:gridCol>
                <a:gridCol w="2263552">
                  <a:extLst>
                    <a:ext uri="{9D8B030D-6E8A-4147-A177-3AD203B41FA5}">
                      <a16:colId xmlns:a16="http://schemas.microsoft.com/office/drawing/2014/main" val="1591237046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Numero di scissioni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Numero di batteri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48841"/>
                  </a:ext>
                </a:extLst>
              </a:tr>
              <a:tr h="4365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93139"/>
                  </a:ext>
                </a:extLst>
              </a:tr>
              <a:tr h="4365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446035"/>
                  </a:ext>
                </a:extLst>
              </a:tr>
              <a:tr h="4365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4 = 2</a:t>
                      </a:r>
                      <a:r>
                        <a:rPr kumimoji="0" lang="it-IT" altLang="it-IT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076058"/>
                  </a:ext>
                </a:extLst>
              </a:tr>
              <a:tr h="4365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8 = 2</a:t>
                      </a:r>
                      <a:r>
                        <a:rPr kumimoji="0" lang="it-IT" altLang="it-IT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167602"/>
                  </a:ext>
                </a:extLst>
              </a:tr>
              <a:tr h="4365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</a:t>
                      </a:r>
                      <a:r>
                        <a:rPr kumimoji="0" lang="it-IT" altLang="it-IT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73335"/>
                  </a:ext>
                </a:extLst>
              </a:tr>
            </a:tbl>
          </a:graphicData>
        </a:graphic>
      </p:graphicFrame>
      <p:pic>
        <p:nvPicPr>
          <p:cNvPr id="24605" name="Picture 21">
            <a:extLst>
              <a:ext uri="{FF2B5EF4-FFF2-40B4-BE49-F238E27FC236}">
                <a16:creationId xmlns:a16="http://schemas.microsoft.com/office/drawing/2014/main" id="{748C881B-1366-9B4A-AB78-B77A4729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027" y="1262553"/>
            <a:ext cx="2899276" cy="467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407112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Custom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12811</TotalTime>
  <Words>540</Words>
  <Application>Microsoft Macintosh PowerPoint</Application>
  <PresentationFormat>Presentazione su schermo (4:3)</PresentationFormat>
  <Paragraphs>126</Paragraphs>
  <Slides>19</Slides>
  <Notes>0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ＭＳ Ｐゴシック</vt:lpstr>
      <vt:lpstr>Arial</vt:lpstr>
      <vt:lpstr>Arial Narrow</vt:lpstr>
      <vt:lpstr>Calibri</vt:lpstr>
      <vt:lpstr>Georgia</vt:lpstr>
      <vt:lpstr>Times New Roman</vt:lpstr>
      <vt:lpstr>Struttura predefinita</vt:lpstr>
      <vt:lpstr>Equation</vt:lpstr>
      <vt:lpstr>Percorso dal concreto all’astratto</vt:lpstr>
      <vt:lpstr>Legge esponenziale</vt:lpstr>
      <vt:lpstr>Legge esponenziale</vt:lpstr>
      <vt:lpstr>Come sono le tue mani?</vt:lpstr>
      <vt:lpstr>La riproduzione dei batteri</vt:lpstr>
      <vt:lpstr>Dal video all’attività</vt:lpstr>
      <vt:lpstr>Scheda di lavoro per I grado di secondaria</vt:lpstr>
      <vt:lpstr>Sostegno moderato dell’insegnante</vt:lpstr>
      <vt:lpstr>Il grafico della legge</vt:lpstr>
      <vt:lpstr>Grafico discreto</vt:lpstr>
      <vt:lpstr>Discreto</vt:lpstr>
      <vt:lpstr>Dal I al II grado di scuola secondaria</vt:lpstr>
      <vt:lpstr>Fenomeni reali per cominciare</vt:lpstr>
      <vt:lpstr>Dal video all’attività</vt:lpstr>
      <vt:lpstr>Scheda di lavoro per II grado di secondaria</vt:lpstr>
      <vt:lpstr>Grafico che appare continuo</vt:lpstr>
      <vt:lpstr>Esponenti negativi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Area e perimetro,      funzioni e ottimizzazione</dc:title>
  <dc:subject/>
  <dc:creator>Utente di Microsoft Office</dc:creator>
  <cp:keywords/>
  <dc:description/>
  <cp:lastModifiedBy>Microsoft Office User</cp:lastModifiedBy>
  <cp:revision>358</cp:revision>
  <cp:lastPrinted>2019-05-22T18:02:05Z</cp:lastPrinted>
  <dcterms:created xsi:type="dcterms:W3CDTF">2019-04-07T09:57:23Z</dcterms:created>
  <dcterms:modified xsi:type="dcterms:W3CDTF">2023-10-04T10:02:33Z</dcterms:modified>
  <cp:category/>
</cp:coreProperties>
</file>