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8" r:id="rId3"/>
    <p:sldId id="362" r:id="rId4"/>
    <p:sldId id="343" r:id="rId5"/>
    <p:sldId id="364" r:id="rId6"/>
    <p:sldId id="344" r:id="rId7"/>
    <p:sldId id="365" r:id="rId8"/>
    <p:sldId id="366" r:id="rId9"/>
    <p:sldId id="345" r:id="rId10"/>
    <p:sldId id="367" r:id="rId11"/>
    <p:sldId id="368" r:id="rId12"/>
    <p:sldId id="351" r:id="rId13"/>
    <p:sldId id="352" r:id="rId14"/>
    <p:sldId id="369" r:id="rId15"/>
    <p:sldId id="370" r:id="rId16"/>
    <p:sldId id="371" r:id="rId17"/>
    <p:sldId id="372" r:id="rId18"/>
    <p:sldId id="373" r:id="rId19"/>
    <p:sldId id="375" r:id="rId20"/>
  </p:sldIdLst>
  <p:sldSz cx="9144000" cy="6858000" type="screen4x3"/>
  <p:notesSz cx="6858000" cy="9144000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8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>
      <p:cViewPr varScale="1">
        <p:scale>
          <a:sx n="119" d="100"/>
          <a:sy n="119" d="100"/>
        </p:scale>
        <p:origin x="1888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144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A4088AB-7FAC-2947-94A5-5EF106162F2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D1C8BE2-7DC0-B045-8B25-A1AD2AD16F2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EA4D4F4-322C-F24A-8C17-9D5B036DA6D8}" type="datetime1">
              <a:rPr lang="it-IT" altLang="it-IT"/>
              <a:pPr>
                <a:defRPr/>
              </a:pPr>
              <a:t>26/01/24</a:t>
            </a:fld>
            <a:endParaRPr lang="it-IT" altLang="it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D48B2E-842A-CF4B-B2F6-9FCE7D36937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A18517-2D6C-0344-8CB7-4A77F16B60D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85C203D-186A-584F-B583-6FDB97F7454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728A8CA-36E0-B842-95C4-F1F7B0D24E5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20674A-9541-1743-BE00-258F25496F4A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E891E08-A97C-7B4B-8546-7426CB3A7A24}" type="datetime1">
              <a:rPr lang="it-IT" altLang="it-IT"/>
              <a:pPr>
                <a:defRPr/>
              </a:pPr>
              <a:t>26/01/24</a:t>
            </a:fld>
            <a:endParaRPr lang="it-IT" altLang="it-IT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6F13B996-8D0B-1D4C-BDEE-890E79BA340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it-IT" altLang="it-IT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DD09B839-FE8C-7940-AFFA-51BB9A767D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it-IT" altLang="it-IT" noProof="0"/>
              <a:t>Click to edit Master text styles</a:t>
            </a:r>
          </a:p>
          <a:p>
            <a:pPr lvl="1"/>
            <a:r>
              <a:rPr lang="it-IT" altLang="it-IT" noProof="0"/>
              <a:t>Second level</a:t>
            </a:r>
          </a:p>
          <a:p>
            <a:pPr lvl="2"/>
            <a:r>
              <a:rPr lang="it-IT" altLang="it-IT" noProof="0"/>
              <a:t>Third level</a:t>
            </a:r>
          </a:p>
          <a:p>
            <a:pPr lvl="3"/>
            <a:r>
              <a:rPr lang="it-IT" altLang="it-IT" noProof="0"/>
              <a:t>Fourth level</a:t>
            </a:r>
          </a:p>
          <a:p>
            <a:pPr lvl="4"/>
            <a:r>
              <a:rPr lang="it-IT" altLang="it-IT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C60B89-38CA-1749-BE30-F1316C0F0CE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1065BC-4207-774A-A720-A6FFE639C42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EF65CFD-0966-A64F-B9A4-6391AE300601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F65CFD-0966-A64F-B9A4-6391AE300601}" type="slidenum">
              <a:rPr lang="it-IT" altLang="it-IT" smtClean="0"/>
              <a:pPr>
                <a:defRPr/>
              </a:pPr>
              <a:t>2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7538232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F65CFD-0966-A64F-B9A4-6391AE300601}" type="slidenum">
              <a:rPr lang="it-IT" altLang="it-IT" smtClean="0"/>
              <a:pPr>
                <a:defRPr/>
              </a:pPr>
              <a:t>10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759810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F65CFD-0966-A64F-B9A4-6391AE300601}" type="slidenum">
              <a:rPr lang="it-IT" altLang="it-IT" smtClean="0"/>
              <a:pPr>
                <a:defRPr/>
              </a:pPr>
              <a:t>16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58265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BBC5252-CEE9-CF4D-946D-91A13E1350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715FA6-B0E7-BF44-9AE4-14865004AA70}" type="datetime1">
              <a:rPr lang="it-IT" altLang="it-IT" smtClean="0"/>
              <a:t>26/01/24</a:t>
            </a:fld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14D8451-493C-0A47-B0CF-6E6EA5CD7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Stefano Volpe e Daniela Valenti, 2024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F696E28-E51B-A344-AD12-9861D0EFC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F5BA04-2992-4F49-8D66-96BE3530799F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804127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A8BE219-EEAE-3349-A261-B8077C08F9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2AC9D4-96EE-4748-B7C4-CD87BDB2A75D}" type="datetime1">
              <a:rPr lang="it-IT" altLang="it-IT" smtClean="0"/>
              <a:t>26/01/24</a:t>
            </a:fld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0D6F03A-D5FA-CA44-9CD2-7C56F1813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Stefano Volpe e Daniela Valenti, 2024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FFB2C15-E915-3D4D-BDE7-C39DAD943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CF3641-2DEE-3542-91D1-7646F83E7A4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356029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45E8F37-D526-3546-853C-4A7727322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2ACC9A-9C00-9340-840D-3C9C51556EDF}" type="datetime1">
              <a:rPr lang="it-IT" altLang="it-IT" smtClean="0"/>
              <a:t>26/01/24</a:t>
            </a:fld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B7596C9-B95F-2044-B09A-DE59FD2AD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Stefano Volpe e Daniela Valenti, 2024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DDD4A8B-64CE-B648-995A-C9CDC488C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7815D0-2B23-8449-817D-E6EEB967AFAA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759696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302C323-4A43-AE4E-A93B-6CD2100C7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B162CD-FC9A-0E4F-A764-1EBA6B3E85A1}" type="datetime1">
              <a:rPr lang="it-IT" altLang="it-IT" smtClean="0"/>
              <a:t>26/01/24</a:t>
            </a:fld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991986E-D5C1-F241-8C62-99743CAAE0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Stefano Volpe e Daniela Valenti, 2024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6CC4ADA-35A0-F545-9DD7-6163DACC1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E30F7B-4C81-9243-9E12-0B9D1CA12067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900879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582A73A-11DA-2A41-8BC1-5AEB20789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0E97F0-B47B-B044-856C-D110B3F933F2}" type="datetime1">
              <a:rPr lang="it-IT" altLang="it-IT" smtClean="0"/>
              <a:t>26/01/24</a:t>
            </a:fld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7BD254E-EC29-AF4B-84FF-79383B2D7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Stefano Volpe e Daniela Valenti, 2024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2D07C10-74CA-464D-B408-4E9DCC685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D7B255-7109-6B45-BA18-BAC9930E9868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30407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id="{0A0C9DDF-AC28-CF45-893C-F8FCB7D2B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19C3FA-DFC3-5447-8386-50224B019FDC}" type="datetime1">
              <a:rPr lang="it-IT" altLang="it-IT" smtClean="0"/>
              <a:t>26/01/24</a:t>
            </a:fld>
            <a:endParaRPr lang="it-IT" altLang="it-IT"/>
          </a:p>
        </p:txBody>
      </p:sp>
      <p:sp>
        <p:nvSpPr>
          <p:cNvPr id="6" name="Segnaposto piè di pagina 4">
            <a:extLst>
              <a:ext uri="{FF2B5EF4-FFF2-40B4-BE49-F238E27FC236}">
                <a16:creationId xmlns:a16="http://schemas.microsoft.com/office/drawing/2014/main" id="{2F7A8762-B74D-854E-B521-74BC6D831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Stefano Volpe e Daniela Valenti, 2024</a:t>
            </a:r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6FC5D140-EA7C-C044-AAB8-18BED121F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2EE413-1724-E445-A6EB-19961D84F623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2378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3">
            <a:extLst>
              <a:ext uri="{FF2B5EF4-FFF2-40B4-BE49-F238E27FC236}">
                <a16:creationId xmlns:a16="http://schemas.microsoft.com/office/drawing/2014/main" id="{76734171-4C77-8342-AB0B-42632EF62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56797E-E8BF-8F4F-BAE3-88C737D57971}" type="datetime1">
              <a:rPr lang="it-IT" altLang="it-IT" smtClean="0"/>
              <a:t>26/01/24</a:t>
            </a:fld>
            <a:endParaRPr lang="it-IT" altLang="it-IT"/>
          </a:p>
        </p:txBody>
      </p:sp>
      <p:sp>
        <p:nvSpPr>
          <p:cNvPr id="8" name="Segnaposto piè di pagina 4">
            <a:extLst>
              <a:ext uri="{FF2B5EF4-FFF2-40B4-BE49-F238E27FC236}">
                <a16:creationId xmlns:a16="http://schemas.microsoft.com/office/drawing/2014/main" id="{D41F0DB6-234D-6140-8DF5-255F773E6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Stefano Volpe e Daniela Valenti, 2024</a:t>
            </a:r>
          </a:p>
        </p:txBody>
      </p:sp>
      <p:sp>
        <p:nvSpPr>
          <p:cNvPr id="9" name="Segnaposto numero diapositiva 5">
            <a:extLst>
              <a:ext uri="{FF2B5EF4-FFF2-40B4-BE49-F238E27FC236}">
                <a16:creationId xmlns:a16="http://schemas.microsoft.com/office/drawing/2014/main" id="{D1C95918-4559-2444-AC85-C33A0FC08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1FB22-448D-9743-A13D-0A5D0D2B10B8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729434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3">
            <a:extLst>
              <a:ext uri="{FF2B5EF4-FFF2-40B4-BE49-F238E27FC236}">
                <a16:creationId xmlns:a16="http://schemas.microsoft.com/office/drawing/2014/main" id="{5A3EC429-83C6-5F46-9880-6338751F04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CCFB4-3892-164C-91A9-7DF9DE0E92F0}" type="datetime1">
              <a:rPr lang="it-IT" altLang="it-IT" smtClean="0"/>
              <a:t>26/01/24</a:t>
            </a:fld>
            <a:endParaRPr lang="it-IT" altLang="it-IT"/>
          </a:p>
        </p:txBody>
      </p:sp>
      <p:sp>
        <p:nvSpPr>
          <p:cNvPr id="4" name="Segnaposto piè di pagina 4">
            <a:extLst>
              <a:ext uri="{FF2B5EF4-FFF2-40B4-BE49-F238E27FC236}">
                <a16:creationId xmlns:a16="http://schemas.microsoft.com/office/drawing/2014/main" id="{8A5F6682-AFA4-564B-AAD5-F6628461F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Stefano Volpe e Daniela Valenti, 2024</a:t>
            </a:r>
          </a:p>
        </p:txBody>
      </p:sp>
      <p:sp>
        <p:nvSpPr>
          <p:cNvPr id="5" name="Segnaposto numero diapositiva 5">
            <a:extLst>
              <a:ext uri="{FF2B5EF4-FFF2-40B4-BE49-F238E27FC236}">
                <a16:creationId xmlns:a16="http://schemas.microsoft.com/office/drawing/2014/main" id="{D2A2A677-21B0-9148-8824-DC143FA56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78349B-1320-F34C-A5AE-B3C79C5D11F2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743477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>
            <a:extLst>
              <a:ext uri="{FF2B5EF4-FFF2-40B4-BE49-F238E27FC236}">
                <a16:creationId xmlns:a16="http://schemas.microsoft.com/office/drawing/2014/main" id="{9004FC5B-C62E-5047-9D55-6D0ECF6FE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B6FA09-B0CD-FD4F-B228-A1691DF69D46}" type="datetime1">
              <a:rPr lang="it-IT" altLang="it-IT" smtClean="0"/>
              <a:t>26/01/24</a:t>
            </a:fld>
            <a:endParaRPr lang="it-IT" altLang="it-IT"/>
          </a:p>
        </p:txBody>
      </p:sp>
      <p:sp>
        <p:nvSpPr>
          <p:cNvPr id="3" name="Segnaposto piè di pagina 4">
            <a:extLst>
              <a:ext uri="{FF2B5EF4-FFF2-40B4-BE49-F238E27FC236}">
                <a16:creationId xmlns:a16="http://schemas.microsoft.com/office/drawing/2014/main" id="{EB2BC415-5663-C24F-95DA-D05B1BA7D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Stefano Volpe e Daniela Valenti, 2024</a:t>
            </a:r>
          </a:p>
        </p:txBody>
      </p:sp>
      <p:sp>
        <p:nvSpPr>
          <p:cNvPr id="4" name="Segnaposto numero diapositiva 5">
            <a:extLst>
              <a:ext uri="{FF2B5EF4-FFF2-40B4-BE49-F238E27FC236}">
                <a16:creationId xmlns:a16="http://schemas.microsoft.com/office/drawing/2014/main" id="{ADE02477-0431-6A4B-8258-24AF29FDC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151C0D-1705-3E4C-82D7-6B3AAB7366B7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833981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id="{EC6C48DC-4FC7-DE46-9632-645E285DB1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2B5BD8-E557-254C-81CF-497B5C047A64}" type="datetime1">
              <a:rPr lang="it-IT" altLang="it-IT" smtClean="0"/>
              <a:t>26/01/24</a:t>
            </a:fld>
            <a:endParaRPr lang="it-IT" altLang="it-IT"/>
          </a:p>
        </p:txBody>
      </p:sp>
      <p:sp>
        <p:nvSpPr>
          <p:cNvPr id="6" name="Segnaposto piè di pagina 4">
            <a:extLst>
              <a:ext uri="{FF2B5EF4-FFF2-40B4-BE49-F238E27FC236}">
                <a16:creationId xmlns:a16="http://schemas.microsoft.com/office/drawing/2014/main" id="{1999FAFA-CED7-1346-A2D6-A2F1B6597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Stefano Volpe e Daniela Valenti, 2024</a:t>
            </a:r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231D6AC7-152F-1142-93B8-FDBB9D847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D3CB66-2A95-7A43-9EEC-60B8C2AE41B9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541366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id="{0C6E0BD0-F01C-BF47-8D47-CC81C9DDB3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E09307-9285-B445-B60A-B315D508DAD0}" type="datetime1">
              <a:rPr lang="it-IT" altLang="it-IT" smtClean="0"/>
              <a:t>26/01/24</a:t>
            </a:fld>
            <a:endParaRPr lang="it-IT" altLang="it-IT"/>
          </a:p>
        </p:txBody>
      </p:sp>
      <p:sp>
        <p:nvSpPr>
          <p:cNvPr id="6" name="Segnaposto piè di pagina 4">
            <a:extLst>
              <a:ext uri="{FF2B5EF4-FFF2-40B4-BE49-F238E27FC236}">
                <a16:creationId xmlns:a16="http://schemas.microsoft.com/office/drawing/2014/main" id="{F459FF83-0C50-F144-AE57-4E7B2F54C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Stefano Volpe e Daniela Valenti, 2024</a:t>
            </a:r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A365E621-0CB6-C840-A989-7CC5A8C78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245A02-64D1-D548-8641-9EAC8ADD4D61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459226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D9F1">
            <a:alpha val="50195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>
            <a:extLst>
              <a:ext uri="{FF2B5EF4-FFF2-40B4-BE49-F238E27FC236}">
                <a16:creationId xmlns:a16="http://schemas.microsoft.com/office/drawing/2014/main" id="{688E9F4F-64F9-4742-A401-C55E3265A4B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</a:p>
        </p:txBody>
      </p:sp>
      <p:sp>
        <p:nvSpPr>
          <p:cNvPr id="1027" name="Segnaposto testo 2">
            <a:extLst>
              <a:ext uri="{FF2B5EF4-FFF2-40B4-BE49-F238E27FC236}">
                <a16:creationId xmlns:a16="http://schemas.microsoft.com/office/drawing/2014/main" id="{573342FA-F746-2845-9436-CBEFCF10599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94A3668-C291-754E-ABCD-D1718FCBFF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218C580-96FA-F94B-A486-C5C46FBA5A3E}" type="datetime1">
              <a:rPr lang="it-IT" altLang="it-IT" smtClean="0"/>
              <a:t>26/01/24</a:t>
            </a:fld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DB5F032-CE64-FE40-8488-EC78F67FE0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it-IT" altLang="it-IT"/>
              <a:t>Stefano Volpe e Daniela Valenti, 2024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35D6917-F4EC-7149-8BD0-85B49BE1FC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3EDAFF2-AD51-9E49-A937-247F1034CA19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olo 1">
            <a:extLst>
              <a:ext uri="{FF2B5EF4-FFF2-40B4-BE49-F238E27FC236}">
                <a16:creationId xmlns:a16="http://schemas.microsoft.com/office/drawing/2014/main" id="{AD1C510F-A4CE-8B42-8EEA-478099283D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9632" y="2420888"/>
            <a:ext cx="7165304" cy="1470025"/>
          </a:xfrm>
        </p:spPr>
        <p:txBody>
          <a:bodyPr/>
          <a:lstStyle/>
          <a:p>
            <a:pPr eaLnBrk="1" hangingPunct="1"/>
            <a:r>
              <a:rPr lang="it-IT" altLang="it-IT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Grafico di funzioni esponenziali e logaritmiche</a:t>
            </a:r>
            <a:br>
              <a:rPr lang="it-IT" altLang="it-IT" b="1" dirty="0">
                <a:solidFill>
                  <a:srgbClr val="FF0000"/>
                </a:solidFill>
                <a:ea typeface="ＭＳ Ｐゴシック" panose="020B0600070205080204" pitchFamily="34" charset="-128"/>
              </a:rPr>
            </a:br>
            <a:endParaRPr lang="it-IT" altLang="it-IT" b="1" dirty="0">
              <a:solidFill>
                <a:srgbClr val="FF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5363" name="Slide Number Placeholder 3">
            <a:extLst>
              <a:ext uri="{FF2B5EF4-FFF2-40B4-BE49-F238E27FC236}">
                <a16:creationId xmlns:a16="http://schemas.microsoft.com/office/drawing/2014/main" id="{C6207F92-B10E-E145-9BCC-DA892EBFB9F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39B88CE-5EA3-B04F-A53D-8B124772792E}" type="slidenum">
              <a:rPr lang="it-IT" altLang="it-IT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it-IT" altLang="it-IT" sz="1200">
              <a:solidFill>
                <a:srgbClr val="898989"/>
              </a:solidFill>
            </a:endParaRPr>
          </a:p>
        </p:txBody>
      </p:sp>
      <p:sp>
        <p:nvSpPr>
          <p:cNvPr id="15364" name="Footer Placeholder 4">
            <a:extLst>
              <a:ext uri="{FF2B5EF4-FFF2-40B4-BE49-F238E27FC236}">
                <a16:creationId xmlns:a16="http://schemas.microsoft.com/office/drawing/2014/main" id="{3F36D649-FD48-A143-8B08-6AAA82648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200">
                <a:solidFill>
                  <a:srgbClr val="898989"/>
                </a:solidFill>
              </a:rPr>
              <a:t>Stefano Volpe e Daniela Valenti, 2024</a:t>
            </a:r>
            <a:endParaRPr lang="it-IT" altLang="it-IT" sz="1200" dirty="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Number Placeholder 2">
            <a:extLst>
              <a:ext uri="{FF2B5EF4-FFF2-40B4-BE49-F238E27FC236}">
                <a16:creationId xmlns:a16="http://schemas.microsoft.com/office/drawing/2014/main" id="{15A49161-8C98-A24F-8163-C3BD2F1022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3423682-50BD-A84F-AA50-D83B79E57F51}" type="slidenum">
              <a:rPr lang="it-IT" altLang="it-IT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it-IT" altLang="it-IT" sz="1200">
              <a:solidFill>
                <a:srgbClr val="898989"/>
              </a:solidFill>
            </a:endParaRPr>
          </a:p>
        </p:txBody>
      </p:sp>
      <p:sp>
        <p:nvSpPr>
          <p:cNvPr id="24578" name="Footer Placeholder 3">
            <a:extLst>
              <a:ext uri="{FF2B5EF4-FFF2-40B4-BE49-F238E27FC236}">
                <a16:creationId xmlns:a16="http://schemas.microsoft.com/office/drawing/2014/main" id="{D198B7F9-F923-F14A-8C19-8A4F0CD63A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0" y="6492875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200">
                <a:solidFill>
                  <a:srgbClr val="898989"/>
                </a:solidFill>
              </a:rPr>
              <a:t>Stefano Volpe e Daniela Valenti, 2024</a:t>
            </a:r>
          </a:p>
        </p:txBody>
      </p:sp>
      <p:sp>
        <p:nvSpPr>
          <p:cNvPr id="24579" name="TextBox 4">
            <a:extLst>
              <a:ext uri="{FF2B5EF4-FFF2-40B4-BE49-F238E27FC236}">
                <a16:creationId xmlns:a16="http://schemas.microsoft.com/office/drawing/2014/main" id="{99962982-E1AB-AC4C-A87E-43EAD73B8C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4026" y="87313"/>
            <a:ext cx="71623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4000" b="1" dirty="0">
                <a:solidFill>
                  <a:srgbClr val="FF0000"/>
                </a:solidFill>
              </a:rPr>
              <a:t>Funzione logaritmica elementare </a:t>
            </a:r>
          </a:p>
        </p:txBody>
      </p:sp>
      <p:sp>
        <p:nvSpPr>
          <p:cNvPr id="24580" name="TextBox 10">
            <a:extLst>
              <a:ext uri="{FF2B5EF4-FFF2-40B4-BE49-F238E27FC236}">
                <a16:creationId xmlns:a16="http://schemas.microsoft.com/office/drawing/2014/main" id="{F7699A5A-BE20-254F-87BA-3784737FCB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741" y="935625"/>
            <a:ext cx="8305800" cy="10779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b="1"/>
              <a:t>Ricordo la funzione logaritmo elementare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it-IT" altLang="it-IT" b="1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it-IT" altLang="it-IT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ln</a:t>
            </a:r>
            <a:r>
              <a:rPr lang="it-IT" altLang="it-IT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it-IT" altLang="it-IT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it-IT" altLang="it-IT" b="1">
                <a:latin typeface="Times New Roman" panose="02020603050405020304" pitchFamily="18" charset="0"/>
                <a:cs typeface="Times New Roman" panose="02020603050405020304" pitchFamily="18" charset="0"/>
              </a:rPr>
              <a:t>) o </a:t>
            </a:r>
            <a:r>
              <a:rPr lang="it-IT" altLang="it-IT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it-IT" altLang="it-IT" b="1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it-IT" altLang="it-IT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log</a:t>
            </a:r>
            <a:r>
              <a:rPr lang="it-IT" altLang="it-IT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it-IT" altLang="it-IT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it-IT" altLang="it-IT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it-IT" altLang="it-IT" b="1">
                <a:latin typeface="Times New Roman" panose="02020603050405020304" pitchFamily="18" charset="0"/>
                <a:cs typeface="Times New Roman" panose="02020603050405020304" pitchFamily="18" charset="0"/>
              </a:rPr>
              <a:t>)  </a:t>
            </a:r>
            <a:r>
              <a:rPr lang="it-IT" altLang="it-IT" sz="2800" b="1">
                <a:cs typeface="Times New Roman" panose="02020603050405020304" pitchFamily="18" charset="0"/>
              </a:rPr>
              <a:t>[</a:t>
            </a:r>
            <a:r>
              <a:rPr lang="it-IT" altLang="it-IT" sz="2800" b="1" i="1">
                <a:cs typeface="Times New Roman" panose="02020603050405020304" pitchFamily="18" charset="0"/>
              </a:rPr>
              <a:t>e </a:t>
            </a:r>
            <a:r>
              <a:rPr lang="it-IT" altLang="it-IT" sz="2800" b="1">
                <a:ea typeface="ＭＳ ゴシック" panose="020B0609070205080204" pitchFamily="49" charset="-128"/>
              </a:rPr>
              <a:t>≅ 2,71 numero di Nepero] </a:t>
            </a:r>
          </a:p>
        </p:txBody>
      </p:sp>
      <p:sp>
        <p:nvSpPr>
          <p:cNvPr id="24584" name="TextBox 11">
            <a:extLst>
              <a:ext uri="{FF2B5EF4-FFF2-40B4-BE49-F238E27FC236}">
                <a16:creationId xmlns:a16="http://schemas.microsoft.com/office/drawing/2014/main" id="{8656F5A9-70AF-EF4E-BE28-4BF58C8F0C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523" y="2256235"/>
            <a:ext cx="4419600" cy="8302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350963" indent="-135096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 i="1" dirty="0">
                <a:latin typeface="Arial" panose="020B0604020202020204" pitchFamily="34" charset="0"/>
              </a:rPr>
              <a:t>Dominio</a:t>
            </a:r>
            <a:r>
              <a:rPr lang="it-IT" altLang="it-IT" sz="2400" b="1" dirty="0">
                <a:latin typeface="Arial" panose="020B0604020202020204" pitchFamily="34" charset="0"/>
              </a:rPr>
              <a:t>: l’insieme </a:t>
            </a:r>
            <a:r>
              <a:rPr lang="it-IT" altLang="it-IT" sz="2400" b="1" dirty="0" err="1">
                <a:latin typeface="Arial" panose="020B0604020202020204" pitchFamily="34" charset="0"/>
              </a:rPr>
              <a:t>R</a:t>
            </a:r>
            <a:r>
              <a:rPr lang="it-IT" altLang="it-IT" sz="2400" b="1" baseline="30000" dirty="0">
                <a:latin typeface="Arial" panose="020B0604020202020204" pitchFamily="34" charset="0"/>
              </a:rPr>
              <a:t>+</a:t>
            </a:r>
            <a:r>
              <a:rPr lang="it-IT" altLang="it-IT" sz="2400" b="1" dirty="0">
                <a:latin typeface="Arial" panose="020B0604020202020204" pitchFamily="34" charset="0"/>
              </a:rPr>
              <a:t> dei numeri reali positivi</a:t>
            </a: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B0B8AB6C-3959-CA4D-8249-C3D4BC465BBD}"/>
              </a:ext>
            </a:extLst>
          </p:cNvPr>
          <p:cNvGrpSpPr/>
          <p:nvPr/>
        </p:nvGrpSpPr>
        <p:grpSpPr>
          <a:xfrm>
            <a:off x="139523" y="3317480"/>
            <a:ext cx="3352800" cy="1416978"/>
            <a:chOff x="529794" y="3472522"/>
            <a:chExt cx="3352800" cy="1416978"/>
          </a:xfrm>
        </p:grpSpPr>
        <p:sp>
          <p:nvSpPr>
            <p:cNvPr id="24582" name="TextBox 15">
              <a:extLst>
                <a:ext uri="{FF2B5EF4-FFF2-40B4-BE49-F238E27FC236}">
                  <a16:creationId xmlns:a16="http://schemas.microsoft.com/office/drawing/2014/main" id="{023DFBD4-9BAB-424C-A467-6EBE86E6CB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9794" y="3472522"/>
              <a:ext cx="3352800" cy="4619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400" b="1">
                  <a:latin typeface="Arial" panose="020B0604020202020204" pitchFamily="34" charset="0"/>
                </a:rPr>
                <a:t> </a:t>
              </a:r>
              <a:r>
                <a:rPr lang="it-IT" altLang="it-IT" sz="2400" b="1" i="1">
                  <a:latin typeface="Arial" panose="020B0604020202020204" pitchFamily="34" charset="0"/>
                </a:rPr>
                <a:t>Derivate</a:t>
              </a:r>
            </a:p>
          </p:txBody>
        </p:sp>
        <p:pic>
          <p:nvPicPr>
            <p:cNvPr id="24585" name="Picture 15" descr="Schermata 2016-05-21 alle 19.35.54.png">
              <a:extLst>
                <a:ext uri="{FF2B5EF4-FFF2-40B4-BE49-F238E27FC236}">
                  <a16:creationId xmlns:a16="http://schemas.microsoft.com/office/drawing/2014/main" id="{BF0D946C-B8E3-7F4F-8E25-CD332A2822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3886200"/>
              <a:ext cx="3340100" cy="1003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Gruppo 7">
            <a:extLst>
              <a:ext uri="{FF2B5EF4-FFF2-40B4-BE49-F238E27FC236}">
                <a16:creationId xmlns:a16="http://schemas.microsoft.com/office/drawing/2014/main" id="{B0013FB0-3A3D-F543-B061-6A5B8DCF3CFA}"/>
              </a:ext>
            </a:extLst>
          </p:cNvPr>
          <p:cNvGrpSpPr/>
          <p:nvPr/>
        </p:nvGrpSpPr>
        <p:grpSpPr>
          <a:xfrm>
            <a:off x="179512" y="2286000"/>
            <a:ext cx="8785101" cy="4034764"/>
            <a:chOff x="179512" y="2286000"/>
            <a:chExt cx="8785101" cy="4034764"/>
          </a:xfrm>
        </p:grpSpPr>
        <p:sp>
          <p:nvSpPr>
            <p:cNvPr id="24581" name="TextBox 12">
              <a:extLst>
                <a:ext uri="{FF2B5EF4-FFF2-40B4-BE49-F238E27FC236}">
                  <a16:creationId xmlns:a16="http://schemas.microsoft.com/office/drawing/2014/main" id="{B036C6D5-F894-F94F-A2A6-8792B07D39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24600" y="2286000"/>
              <a:ext cx="12954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800" b="1" dirty="0">
                  <a:solidFill>
                    <a:srgbClr val="0048BA"/>
                  </a:solidFill>
                </a:rPr>
                <a:t>Grafico</a:t>
              </a:r>
              <a:r>
                <a:rPr lang="it-IT" altLang="it-IT" sz="2800" dirty="0">
                  <a:latin typeface="Arial" panose="020B0604020202020204" pitchFamily="34" charset="0"/>
                </a:rPr>
                <a:t> </a:t>
              </a:r>
            </a:p>
          </p:txBody>
        </p:sp>
        <p:pic>
          <p:nvPicPr>
            <p:cNvPr id="24586" name="Picture 21" descr="Schermata 2016-05-21 alle 19.50.25.png">
              <a:extLst>
                <a:ext uri="{FF2B5EF4-FFF2-40B4-BE49-F238E27FC236}">
                  <a16:creationId xmlns:a16="http://schemas.microsoft.com/office/drawing/2014/main" id="{62E8C9B5-AC79-094D-B0F6-176E8BD09DD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62"/>
            <a:stretch>
              <a:fillRect/>
            </a:stretch>
          </p:blipFill>
          <p:spPr bwMode="auto">
            <a:xfrm>
              <a:off x="4648200" y="2819400"/>
              <a:ext cx="4316413" cy="3429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" name="Gruppo 2">
              <a:extLst>
                <a:ext uri="{FF2B5EF4-FFF2-40B4-BE49-F238E27FC236}">
                  <a16:creationId xmlns:a16="http://schemas.microsoft.com/office/drawing/2014/main" id="{7925930E-9651-C640-975A-7549538A0651}"/>
                </a:ext>
              </a:extLst>
            </p:cNvPr>
            <p:cNvGrpSpPr/>
            <p:nvPr/>
          </p:nvGrpSpPr>
          <p:grpSpPr>
            <a:xfrm>
              <a:off x="179512" y="4907226"/>
              <a:ext cx="2438400" cy="1413538"/>
              <a:chOff x="1371600" y="5139662"/>
              <a:chExt cx="2438400" cy="1413538"/>
            </a:xfrm>
          </p:grpSpPr>
          <p:sp>
            <p:nvSpPr>
              <p:cNvPr id="24583" name="TextBox 16">
                <a:extLst>
                  <a:ext uri="{FF2B5EF4-FFF2-40B4-BE49-F238E27FC236}">
                    <a16:creationId xmlns:a16="http://schemas.microsoft.com/office/drawing/2014/main" id="{4474B75C-555C-454C-B8F5-474161EC658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71600" y="5139662"/>
                <a:ext cx="2438400" cy="46196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it-IT" altLang="it-IT" sz="2400" b="1" dirty="0"/>
                  <a:t>Asintoto verticale</a:t>
                </a:r>
                <a:endParaRPr lang="it-IT" altLang="it-IT" sz="2800" b="1" dirty="0"/>
              </a:p>
            </p:txBody>
          </p:sp>
          <p:pic>
            <p:nvPicPr>
              <p:cNvPr id="24588" name="Picture 27" descr="Schermata 2016-05-22 alle 11.52.58.png">
                <a:extLst>
                  <a:ext uri="{FF2B5EF4-FFF2-40B4-BE49-F238E27FC236}">
                    <a16:creationId xmlns:a16="http://schemas.microsoft.com/office/drawing/2014/main" id="{678B1926-94D0-F34D-BBD3-D2A4715DB7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71600" y="5562600"/>
                <a:ext cx="2438400" cy="990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62BE724E-1C41-4F42-BDB4-0D3D85E0825A}"/>
              </a:ext>
            </a:extLst>
          </p:cNvPr>
          <p:cNvCxnSpPr>
            <a:cxnSpLocks noChangeShapeType="1"/>
            <a:stCxn id="24583" idx="3"/>
          </p:cNvCxnSpPr>
          <p:nvPr/>
        </p:nvCxnSpPr>
        <p:spPr bwMode="auto">
          <a:xfrm>
            <a:off x="2617912" y="5138208"/>
            <a:ext cx="2106488" cy="576792"/>
          </a:xfrm>
          <a:prstGeom prst="straightConnector1">
            <a:avLst/>
          </a:prstGeom>
          <a:noFill/>
          <a:ln w="44450">
            <a:solidFill>
              <a:srgbClr val="FF0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Number Placeholder 2">
            <a:extLst>
              <a:ext uri="{FF2B5EF4-FFF2-40B4-BE49-F238E27FC236}">
                <a16:creationId xmlns:a16="http://schemas.microsoft.com/office/drawing/2014/main" id="{06938F72-436D-4F46-B16A-29A740B6E44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0DE19BE-2612-CF4D-A162-FD9D28403EC7}" type="slidenum">
              <a:rPr lang="it-IT" altLang="it-IT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it-IT" altLang="it-IT" sz="1200">
              <a:solidFill>
                <a:srgbClr val="898989"/>
              </a:solidFill>
            </a:endParaRPr>
          </a:p>
        </p:txBody>
      </p:sp>
      <p:sp>
        <p:nvSpPr>
          <p:cNvPr id="25602" name="Footer Placeholder 3">
            <a:extLst>
              <a:ext uri="{FF2B5EF4-FFF2-40B4-BE49-F238E27FC236}">
                <a16:creationId xmlns:a16="http://schemas.microsoft.com/office/drawing/2014/main" id="{32C85322-77B3-AE45-A9FD-BFEC3B64D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0" y="6492875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200">
                <a:solidFill>
                  <a:srgbClr val="898989"/>
                </a:solidFill>
              </a:rPr>
              <a:t>Stefano Volpe e Daniela Valenti, 2024</a:t>
            </a:r>
          </a:p>
        </p:txBody>
      </p:sp>
      <p:sp>
        <p:nvSpPr>
          <p:cNvPr id="25603" name="TextBox 4">
            <a:extLst>
              <a:ext uri="{FF2B5EF4-FFF2-40B4-BE49-F238E27FC236}">
                <a16:creationId xmlns:a16="http://schemas.microsoft.com/office/drawing/2014/main" id="{FD00CCA1-C6A4-7742-9191-E4A1920035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523875"/>
            <a:ext cx="590316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4000" b="1" dirty="0">
                <a:solidFill>
                  <a:srgbClr val="FF0000"/>
                </a:solidFill>
              </a:rPr>
              <a:t>Altre funzioni logaritmiche</a:t>
            </a:r>
          </a:p>
        </p:txBody>
      </p:sp>
      <p:sp>
        <p:nvSpPr>
          <p:cNvPr id="25604" name="TextBox 13">
            <a:extLst>
              <a:ext uri="{FF2B5EF4-FFF2-40B4-BE49-F238E27FC236}">
                <a16:creationId xmlns:a16="http://schemas.microsoft.com/office/drawing/2014/main" id="{2D704B21-8522-4A44-B5AD-B75AC8D19D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371600"/>
            <a:ext cx="81534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 b="1"/>
              <a:t>Altre funzioni logaritmiche si ottengono con l’algebra delle funzioni a partire dalle funzioni algebriche e dalla funzione logaritmo. </a:t>
            </a:r>
            <a:r>
              <a:rPr lang="it-IT" altLang="it-IT" sz="2800"/>
              <a:t> </a:t>
            </a:r>
          </a:p>
        </p:txBody>
      </p:sp>
      <p:sp>
        <p:nvSpPr>
          <p:cNvPr id="25605" name="TextBox 5">
            <a:extLst>
              <a:ext uri="{FF2B5EF4-FFF2-40B4-BE49-F238E27FC236}">
                <a16:creationId xmlns:a16="http://schemas.microsoft.com/office/drawing/2014/main" id="{263F2ECB-53B4-3E4D-9041-7C372BBD42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819400"/>
            <a:ext cx="2743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 b="1"/>
              <a:t>Ecco un esempio.</a:t>
            </a:r>
          </a:p>
        </p:txBody>
      </p:sp>
      <p:sp>
        <p:nvSpPr>
          <p:cNvPr id="25606" name="TextBox 7">
            <a:extLst>
              <a:ext uri="{FF2B5EF4-FFF2-40B4-BE49-F238E27FC236}">
                <a16:creationId xmlns:a16="http://schemas.microsoft.com/office/drawing/2014/main" id="{57BB9278-3D4B-FD4B-A1E9-B576A9DFA3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191000"/>
            <a:ext cx="83058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 b="1"/>
              <a:t>Il procedimento per tracciare il grafico di questa funzione è lo stesso già seguito per i polinomi, con l’aggiunta  della ricerca del dominio e di un eventuale asintoto verticale.</a:t>
            </a:r>
          </a:p>
        </p:txBody>
      </p:sp>
      <p:sp>
        <p:nvSpPr>
          <p:cNvPr id="25607" name="TextBox 8">
            <a:extLst>
              <a:ext uri="{FF2B5EF4-FFF2-40B4-BE49-F238E27FC236}">
                <a16:creationId xmlns:a16="http://schemas.microsoft.com/office/drawing/2014/main" id="{59CD22FE-5999-BD4A-BD50-030B1F3EB8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3429000"/>
            <a:ext cx="2438400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it-IT" altLang="it-IT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it-IT" altLang="it-IT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it-IT" altLang="it-IT" sz="28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it-IT" altLang="it-IT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– 2ln(</a:t>
            </a:r>
            <a:r>
              <a:rPr lang="it-IT" altLang="it-IT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it-IT" altLang="it-IT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>
            <a:extLst>
              <a:ext uri="{FF2B5EF4-FFF2-40B4-BE49-F238E27FC236}">
                <a16:creationId xmlns:a16="http://schemas.microsoft.com/office/drawing/2014/main" id="{7D869974-3D68-F749-9375-2FDCEA9C62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2210048"/>
            <a:ext cx="850309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b="1" dirty="0">
                <a:latin typeface="Arial" panose="020B0604020202020204" pitchFamily="34" charset="0"/>
              </a:rPr>
              <a:t>Completa la scheda di lavoro per tracciare il grafico della funzione logaritmica</a:t>
            </a:r>
          </a:p>
        </p:txBody>
      </p:sp>
      <p:sp>
        <p:nvSpPr>
          <p:cNvPr id="26626" name="Title 4">
            <a:extLst>
              <a:ext uri="{FF2B5EF4-FFF2-40B4-BE49-F238E27FC236}">
                <a16:creationId xmlns:a16="http://schemas.microsoft.com/office/drawing/2014/main" id="{D7F2038D-1E48-374A-BBD0-A2351E91B5EE}"/>
              </a:ext>
            </a:extLst>
          </p:cNvPr>
          <p:cNvSpPr txBox="1">
            <a:spLocks/>
          </p:cNvSpPr>
          <p:nvPr/>
        </p:nvSpPr>
        <p:spPr bwMode="auto">
          <a:xfrm>
            <a:off x="683568" y="1124744"/>
            <a:ext cx="7543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Attività</a:t>
            </a:r>
          </a:p>
        </p:txBody>
      </p:sp>
      <p:sp>
        <p:nvSpPr>
          <p:cNvPr id="26627" name="Slide Number Placeholder 3">
            <a:extLst>
              <a:ext uri="{FF2B5EF4-FFF2-40B4-BE49-F238E27FC236}">
                <a16:creationId xmlns:a16="http://schemas.microsoft.com/office/drawing/2014/main" id="{99734090-6086-304A-B707-CA15546C806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92636F6-335F-CE4F-AE93-90180BCA179D}" type="slidenum">
              <a:rPr lang="it-IT" altLang="it-IT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it-IT" altLang="it-IT" sz="1200">
              <a:solidFill>
                <a:srgbClr val="898989"/>
              </a:solidFill>
            </a:endParaRPr>
          </a:p>
        </p:txBody>
      </p:sp>
      <p:sp>
        <p:nvSpPr>
          <p:cNvPr id="26628" name="Footer Placeholder 4">
            <a:extLst>
              <a:ext uri="{FF2B5EF4-FFF2-40B4-BE49-F238E27FC236}">
                <a16:creationId xmlns:a16="http://schemas.microsoft.com/office/drawing/2014/main" id="{15AE469C-6B9F-DC45-B7CC-9EC701213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200">
                <a:solidFill>
                  <a:srgbClr val="898989"/>
                </a:solidFill>
              </a:rPr>
              <a:t>Stefano Volpe e Daniela Valenti, 2024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4">
            <a:extLst>
              <a:ext uri="{FF2B5EF4-FFF2-40B4-BE49-F238E27FC236}">
                <a16:creationId xmlns:a16="http://schemas.microsoft.com/office/drawing/2014/main" id="{4BBB99D7-AAB8-0D4D-AD2A-8D289C275E4A}"/>
              </a:ext>
            </a:extLst>
          </p:cNvPr>
          <p:cNvSpPr txBox="1">
            <a:spLocks/>
          </p:cNvSpPr>
          <p:nvPr/>
        </p:nvSpPr>
        <p:spPr bwMode="auto">
          <a:xfrm>
            <a:off x="800100" y="2420888"/>
            <a:ext cx="7543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Revisione dell’attività svolta</a:t>
            </a:r>
          </a:p>
        </p:txBody>
      </p:sp>
      <p:sp>
        <p:nvSpPr>
          <p:cNvPr id="27650" name="Slide Number Placeholder 2">
            <a:extLst>
              <a:ext uri="{FF2B5EF4-FFF2-40B4-BE49-F238E27FC236}">
                <a16:creationId xmlns:a16="http://schemas.microsoft.com/office/drawing/2014/main" id="{5E4E26BC-E5C2-FA4F-ABB5-40573BCFA90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78405E7-4563-9C46-83AD-1DC647E9B871}" type="slidenum">
              <a:rPr lang="it-IT" altLang="it-IT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it-IT" altLang="it-IT" sz="1200">
              <a:solidFill>
                <a:srgbClr val="898989"/>
              </a:solidFill>
            </a:endParaRPr>
          </a:p>
        </p:txBody>
      </p:sp>
      <p:sp>
        <p:nvSpPr>
          <p:cNvPr id="27651" name="Footer Placeholder 3">
            <a:extLst>
              <a:ext uri="{FF2B5EF4-FFF2-40B4-BE49-F238E27FC236}">
                <a16:creationId xmlns:a16="http://schemas.microsoft.com/office/drawing/2014/main" id="{F64BA389-5D0B-CC41-818D-F455E53CF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200">
                <a:solidFill>
                  <a:srgbClr val="898989"/>
                </a:solidFill>
              </a:rPr>
              <a:t>Stefano Volpe e Daniela Valenti, 2024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4">
            <a:extLst>
              <a:ext uri="{FF2B5EF4-FFF2-40B4-BE49-F238E27FC236}">
                <a16:creationId xmlns:a16="http://schemas.microsoft.com/office/drawing/2014/main" id="{454F46DF-0B8C-5441-8390-1D13ADDCC5D6}"/>
              </a:ext>
            </a:extLst>
          </p:cNvPr>
          <p:cNvSpPr txBox="1">
            <a:spLocks/>
          </p:cNvSpPr>
          <p:nvPr/>
        </p:nvSpPr>
        <p:spPr bwMode="auto">
          <a:xfrm>
            <a:off x="533400" y="304800"/>
            <a:ext cx="7543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Quesiti 1 e 2</a:t>
            </a:r>
          </a:p>
        </p:txBody>
      </p:sp>
      <p:sp>
        <p:nvSpPr>
          <p:cNvPr id="28674" name="Slide Number Placeholder 2">
            <a:extLst>
              <a:ext uri="{FF2B5EF4-FFF2-40B4-BE49-F238E27FC236}">
                <a16:creationId xmlns:a16="http://schemas.microsoft.com/office/drawing/2014/main" id="{18ACEC31-046B-124A-B2B6-DCA4F5A1F0C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97F5447-F4A5-A049-9C96-84B1AB4C611D}" type="slidenum">
              <a:rPr lang="it-IT" altLang="it-IT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it-IT" altLang="it-IT" sz="1200">
              <a:solidFill>
                <a:srgbClr val="898989"/>
              </a:solidFill>
            </a:endParaRPr>
          </a:p>
        </p:txBody>
      </p:sp>
      <p:sp>
        <p:nvSpPr>
          <p:cNvPr id="28675" name="Footer Placeholder 3">
            <a:extLst>
              <a:ext uri="{FF2B5EF4-FFF2-40B4-BE49-F238E27FC236}">
                <a16:creationId xmlns:a16="http://schemas.microsoft.com/office/drawing/2014/main" id="{48330C8F-2AC7-604A-91EF-E61FF4277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200">
                <a:solidFill>
                  <a:srgbClr val="898989"/>
                </a:solidFill>
              </a:rPr>
              <a:t>Stefano Volpe e Daniela Valenti, 2024</a:t>
            </a:r>
          </a:p>
        </p:txBody>
      </p:sp>
      <p:pic>
        <p:nvPicPr>
          <p:cNvPr id="28676" name="Picture 4" descr="Schermata 2016-05-22 alle 11.12.47.png">
            <a:extLst>
              <a:ext uri="{FF2B5EF4-FFF2-40B4-BE49-F238E27FC236}">
                <a16:creationId xmlns:a16="http://schemas.microsoft.com/office/drawing/2014/main" id="{C8366604-FA82-EE44-90A7-7092F18542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66800"/>
            <a:ext cx="8763000" cy="4666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4">
            <a:extLst>
              <a:ext uri="{FF2B5EF4-FFF2-40B4-BE49-F238E27FC236}">
                <a16:creationId xmlns:a16="http://schemas.microsoft.com/office/drawing/2014/main" id="{E062E953-E3FF-F948-8F8A-D5A678ACBC27}"/>
              </a:ext>
            </a:extLst>
          </p:cNvPr>
          <p:cNvSpPr txBox="1">
            <a:spLocks/>
          </p:cNvSpPr>
          <p:nvPr/>
        </p:nvSpPr>
        <p:spPr bwMode="auto">
          <a:xfrm>
            <a:off x="533400" y="304800"/>
            <a:ext cx="7543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Quesiti 3 e 4</a:t>
            </a:r>
          </a:p>
        </p:txBody>
      </p:sp>
      <p:sp>
        <p:nvSpPr>
          <p:cNvPr id="29698" name="Slide Number Placeholder 2">
            <a:extLst>
              <a:ext uri="{FF2B5EF4-FFF2-40B4-BE49-F238E27FC236}">
                <a16:creationId xmlns:a16="http://schemas.microsoft.com/office/drawing/2014/main" id="{4EF04653-5AA3-6E41-BE17-6914DACD21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89E0B1D-79B6-C346-8293-B7AE23331575}" type="slidenum">
              <a:rPr lang="it-IT" altLang="it-IT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endParaRPr lang="it-IT" altLang="it-IT" sz="1200">
              <a:solidFill>
                <a:srgbClr val="898989"/>
              </a:solidFill>
            </a:endParaRPr>
          </a:p>
        </p:txBody>
      </p:sp>
      <p:sp>
        <p:nvSpPr>
          <p:cNvPr id="29699" name="Footer Placeholder 3">
            <a:extLst>
              <a:ext uri="{FF2B5EF4-FFF2-40B4-BE49-F238E27FC236}">
                <a16:creationId xmlns:a16="http://schemas.microsoft.com/office/drawing/2014/main" id="{61171576-0D74-DC4C-A399-E70CAD64E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200">
                <a:solidFill>
                  <a:srgbClr val="898989"/>
                </a:solidFill>
              </a:rPr>
              <a:t>Stefano Volpe e Daniela Valenti, 2024</a:t>
            </a:r>
          </a:p>
        </p:txBody>
      </p:sp>
      <p:pic>
        <p:nvPicPr>
          <p:cNvPr id="29700" name="Picture 5" descr="Schermata 2016-05-22 alle 12.06.01.png">
            <a:extLst>
              <a:ext uri="{FF2B5EF4-FFF2-40B4-BE49-F238E27FC236}">
                <a16:creationId xmlns:a16="http://schemas.microsoft.com/office/drawing/2014/main" id="{43795793-3D25-DB4D-B703-94A104FE3A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95400"/>
            <a:ext cx="8299450" cy="429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4">
            <a:extLst>
              <a:ext uri="{FF2B5EF4-FFF2-40B4-BE49-F238E27FC236}">
                <a16:creationId xmlns:a16="http://schemas.microsoft.com/office/drawing/2014/main" id="{89274A9F-FD5E-1549-AAF6-A9AD28C03F85}"/>
              </a:ext>
            </a:extLst>
          </p:cNvPr>
          <p:cNvSpPr txBox="1">
            <a:spLocks/>
          </p:cNvSpPr>
          <p:nvPr/>
        </p:nvSpPr>
        <p:spPr bwMode="auto">
          <a:xfrm>
            <a:off x="467544" y="794146"/>
            <a:ext cx="7543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Quesiti 5, 6 e 7</a:t>
            </a:r>
          </a:p>
        </p:txBody>
      </p:sp>
      <p:sp>
        <p:nvSpPr>
          <p:cNvPr id="30722" name="Slide Number Placeholder 2">
            <a:extLst>
              <a:ext uri="{FF2B5EF4-FFF2-40B4-BE49-F238E27FC236}">
                <a16:creationId xmlns:a16="http://schemas.microsoft.com/office/drawing/2014/main" id="{4118840F-7052-F34E-85E2-70A3EE3D650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54ACE97-BDCC-804B-A1FB-0BF69B2558A8}" type="slidenum">
              <a:rPr lang="it-IT" altLang="it-IT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16</a:t>
            </a:fld>
            <a:endParaRPr lang="it-IT" altLang="it-IT" sz="1200">
              <a:solidFill>
                <a:srgbClr val="898989"/>
              </a:solidFill>
            </a:endParaRPr>
          </a:p>
        </p:txBody>
      </p:sp>
      <p:sp>
        <p:nvSpPr>
          <p:cNvPr id="30723" name="Footer Placeholder 3">
            <a:extLst>
              <a:ext uri="{FF2B5EF4-FFF2-40B4-BE49-F238E27FC236}">
                <a16:creationId xmlns:a16="http://schemas.microsoft.com/office/drawing/2014/main" id="{1D15DA7B-C64C-7A42-9D34-45D14C23B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200">
                <a:solidFill>
                  <a:srgbClr val="898989"/>
                </a:solidFill>
              </a:rPr>
              <a:t>Stefano Volpe e Daniela Valenti, 2024</a:t>
            </a: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E71235E4-A238-5B48-8E02-B8E69335E3B0}"/>
              </a:ext>
            </a:extLst>
          </p:cNvPr>
          <p:cNvGrpSpPr/>
          <p:nvPr/>
        </p:nvGrpSpPr>
        <p:grpSpPr>
          <a:xfrm>
            <a:off x="251520" y="1700808"/>
            <a:ext cx="8280400" cy="4419600"/>
            <a:chOff x="228600" y="1219200"/>
            <a:chExt cx="8280400" cy="4419600"/>
          </a:xfrm>
        </p:grpSpPr>
        <p:pic>
          <p:nvPicPr>
            <p:cNvPr id="30724" name="Picture 6" descr="Schermata 2016-05-22 alle 12.14.27.png">
              <a:extLst>
                <a:ext uri="{FF2B5EF4-FFF2-40B4-BE49-F238E27FC236}">
                  <a16:creationId xmlns:a16="http://schemas.microsoft.com/office/drawing/2014/main" id="{D2AC6A7A-6094-C945-83D4-E1854E83CA1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1600200"/>
              <a:ext cx="4572000" cy="259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7" descr="Schermata 2016-05-22 alle 12.16.32.png">
              <a:extLst>
                <a:ext uri="{FF2B5EF4-FFF2-40B4-BE49-F238E27FC236}">
                  <a16:creationId xmlns:a16="http://schemas.microsoft.com/office/drawing/2014/main" id="{A6F82A40-D120-8F4C-9B7E-A1A7811D696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638800" y="1219200"/>
              <a:ext cx="2870200" cy="4419600"/>
            </a:xfrm>
            <a:prstGeom prst="rect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</p:pic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A3DBCE1B-3196-9141-9063-B229BA3EFB7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3581400" y="3810000"/>
              <a:ext cx="2667000" cy="15240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4">
            <a:extLst>
              <a:ext uri="{FF2B5EF4-FFF2-40B4-BE49-F238E27FC236}">
                <a16:creationId xmlns:a16="http://schemas.microsoft.com/office/drawing/2014/main" id="{DE0B5FBA-A993-6E49-A1B3-739B21C2377E}"/>
              </a:ext>
            </a:extLst>
          </p:cNvPr>
          <p:cNvSpPr txBox="1">
            <a:spLocks/>
          </p:cNvSpPr>
          <p:nvPr/>
        </p:nvSpPr>
        <p:spPr bwMode="auto">
          <a:xfrm>
            <a:off x="533400" y="152400"/>
            <a:ext cx="7543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Curva d’inseguimento</a:t>
            </a:r>
          </a:p>
        </p:txBody>
      </p:sp>
      <p:sp>
        <p:nvSpPr>
          <p:cNvPr id="31746" name="Slide Number Placeholder 2">
            <a:extLst>
              <a:ext uri="{FF2B5EF4-FFF2-40B4-BE49-F238E27FC236}">
                <a16:creationId xmlns:a16="http://schemas.microsoft.com/office/drawing/2014/main" id="{FABD417E-2E46-414B-908A-682D2DB9FAF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940018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EFA159B-5A33-8C4B-929A-DCE37D3CFC8F}" type="slidenum">
              <a:rPr lang="it-IT" altLang="it-IT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17</a:t>
            </a:fld>
            <a:endParaRPr lang="it-IT" altLang="it-IT" sz="1200" dirty="0">
              <a:solidFill>
                <a:srgbClr val="898989"/>
              </a:solidFill>
            </a:endParaRPr>
          </a:p>
        </p:txBody>
      </p:sp>
      <p:sp>
        <p:nvSpPr>
          <p:cNvPr id="31747" name="Footer Placeholder 3">
            <a:extLst>
              <a:ext uri="{FF2B5EF4-FFF2-40B4-BE49-F238E27FC236}">
                <a16:creationId xmlns:a16="http://schemas.microsoft.com/office/drawing/2014/main" id="{ECD2AEBC-5F5E-C44F-B57D-DF50C733F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200">
                <a:solidFill>
                  <a:srgbClr val="898989"/>
                </a:solidFill>
              </a:rPr>
              <a:t>Stefano Volpe e Daniela Valenti, 2024</a:t>
            </a:r>
          </a:p>
        </p:txBody>
      </p:sp>
      <p:grpSp>
        <p:nvGrpSpPr>
          <p:cNvPr id="5" name="Gruppo 4">
            <a:extLst>
              <a:ext uri="{FF2B5EF4-FFF2-40B4-BE49-F238E27FC236}">
                <a16:creationId xmlns:a16="http://schemas.microsoft.com/office/drawing/2014/main" id="{CD037439-2420-3B41-AB83-C70CB687F44B}"/>
              </a:ext>
            </a:extLst>
          </p:cNvPr>
          <p:cNvGrpSpPr/>
          <p:nvPr/>
        </p:nvGrpSpPr>
        <p:grpSpPr>
          <a:xfrm>
            <a:off x="152400" y="762000"/>
            <a:ext cx="8991600" cy="5731543"/>
            <a:chOff x="152400" y="762000"/>
            <a:chExt cx="8991600" cy="5731543"/>
          </a:xfrm>
        </p:grpSpPr>
        <p:pic>
          <p:nvPicPr>
            <p:cNvPr id="31748" name="Picture 10" descr="Analisi7_presenta2_fuga1.png">
              <a:extLst>
                <a:ext uri="{FF2B5EF4-FFF2-40B4-BE49-F238E27FC236}">
                  <a16:creationId xmlns:a16="http://schemas.microsoft.com/office/drawing/2014/main" id="{36DEB0CA-E506-6F4C-96F7-022AF7D505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9"/>
            <a:stretch>
              <a:fillRect/>
            </a:stretch>
          </p:blipFill>
          <p:spPr bwMode="auto">
            <a:xfrm>
              <a:off x="152400" y="3276600"/>
              <a:ext cx="5219700" cy="312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TextBox 13">
              <a:extLst>
                <a:ext uri="{FF2B5EF4-FFF2-40B4-BE49-F238E27FC236}">
                  <a16:creationId xmlns:a16="http://schemas.microsoft.com/office/drawing/2014/main" id="{364B775A-E3C3-EE49-A066-E1D982FA5E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7200" y="762000"/>
              <a:ext cx="8686800" cy="2524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600" b="1" dirty="0"/>
                <a:t>Curva studiata da vari matematici famosi, a partire dalla fine del 1600 con questa idea di ‘inseguimento’. Una lepre corre con velocità costante lungo l’asse y; il cane C descrive la curva d’inseguimento, quando:</a:t>
              </a:r>
            </a:p>
            <a:p>
              <a:pPr eaLnBrk="1" hangingPunct="1">
                <a:spcBef>
                  <a:spcPct val="0"/>
                </a:spcBef>
                <a:buFontTx/>
                <a:buChar char="-"/>
              </a:pPr>
              <a:r>
                <a:rPr lang="it-IT" altLang="it-IT" sz="2600" b="1" dirty="0"/>
                <a:t> si muove con la stessa velocità della lepre;</a:t>
              </a:r>
            </a:p>
            <a:p>
              <a:pPr eaLnBrk="1" hangingPunct="1">
                <a:spcBef>
                  <a:spcPct val="0"/>
                </a:spcBef>
                <a:buFontTx/>
                <a:buChar char="-"/>
              </a:pPr>
              <a:r>
                <a:rPr lang="it-IT" altLang="it-IT" sz="2600" b="1" dirty="0"/>
                <a:t> è sempre diretto verso la lepre</a:t>
              </a:r>
              <a:r>
                <a:rPr lang="it-IT" altLang="it-IT" sz="2800" b="1" dirty="0"/>
                <a:t>.</a:t>
              </a:r>
            </a:p>
          </p:txBody>
        </p:sp>
        <p:pic>
          <p:nvPicPr>
            <p:cNvPr id="4" name="Immagine 3">
              <a:extLst>
                <a:ext uri="{FF2B5EF4-FFF2-40B4-BE49-F238E27FC236}">
                  <a16:creationId xmlns:a16="http://schemas.microsoft.com/office/drawing/2014/main" id="{BB699EC2-5D28-A54F-990C-01C6DA9EEB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5497" y="2852936"/>
              <a:ext cx="2582967" cy="364060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4">
            <a:extLst>
              <a:ext uri="{FF2B5EF4-FFF2-40B4-BE49-F238E27FC236}">
                <a16:creationId xmlns:a16="http://schemas.microsoft.com/office/drawing/2014/main" id="{9AE1BCDD-FB4B-D543-9142-CD9FF1B2A7E6}"/>
              </a:ext>
            </a:extLst>
          </p:cNvPr>
          <p:cNvSpPr txBox="1">
            <a:spLocks/>
          </p:cNvSpPr>
          <p:nvPr/>
        </p:nvSpPr>
        <p:spPr bwMode="auto">
          <a:xfrm>
            <a:off x="-18071" y="188640"/>
            <a:ext cx="9217024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Riflessioni sul procedimento seguito</a:t>
            </a:r>
          </a:p>
        </p:txBody>
      </p:sp>
      <p:sp>
        <p:nvSpPr>
          <p:cNvPr id="32770" name="Slide Number Placeholder 2">
            <a:extLst>
              <a:ext uri="{FF2B5EF4-FFF2-40B4-BE49-F238E27FC236}">
                <a16:creationId xmlns:a16="http://schemas.microsoft.com/office/drawing/2014/main" id="{DAF466B4-8B20-1042-9AB5-50EB603591F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883689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F0F3F50-5EC1-B04F-A1BC-570BEBC4C655}" type="slidenum">
              <a:rPr lang="it-IT" altLang="it-IT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18</a:t>
            </a:fld>
            <a:endParaRPr lang="it-IT" altLang="it-IT" sz="1200" dirty="0">
              <a:solidFill>
                <a:srgbClr val="898989"/>
              </a:solidFill>
            </a:endParaRPr>
          </a:p>
        </p:txBody>
      </p:sp>
      <p:sp>
        <p:nvSpPr>
          <p:cNvPr id="32771" name="Footer Placeholder 3">
            <a:extLst>
              <a:ext uri="{FF2B5EF4-FFF2-40B4-BE49-F238E27FC236}">
                <a16:creationId xmlns:a16="http://schemas.microsoft.com/office/drawing/2014/main" id="{0DD02D70-CACA-6249-8399-D308F2CEC8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0" y="6492875"/>
            <a:ext cx="2699792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200">
                <a:solidFill>
                  <a:srgbClr val="898989"/>
                </a:solidFill>
              </a:rPr>
              <a:t>Stefano Volpe e Daniela Valenti, 2024</a:t>
            </a:r>
            <a:endParaRPr lang="it-IT" altLang="it-IT" sz="1200" dirty="0">
              <a:solidFill>
                <a:srgbClr val="898989"/>
              </a:solidFill>
            </a:endParaRPr>
          </a:p>
        </p:txBody>
      </p:sp>
      <p:sp>
        <p:nvSpPr>
          <p:cNvPr id="32772" name="TextBox 7">
            <a:extLst>
              <a:ext uri="{FF2B5EF4-FFF2-40B4-BE49-F238E27FC236}">
                <a16:creationId xmlns:a16="http://schemas.microsoft.com/office/drawing/2014/main" id="{3EA42A52-E646-4A47-8128-4CBDFCDB87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621" y="1138237"/>
            <a:ext cx="8686800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 dirty="0"/>
              <a:t>Per tracciare il grafico dell’ultima funzione: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it-IT" altLang="it-IT" sz="2400" b="1" dirty="0"/>
              <a:t> non abbiamo studiato il segno di y;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it-IT" altLang="it-IT" sz="2400" b="1" dirty="0"/>
              <a:t> non abbiamo cercato un eventuale asintoto orizzontale.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 dirty="0"/>
              <a:t>Anche senza queste due informazioni abbiamo ottenuto un grafico accurato: l’asintoto verticale, il punto A di minimo relativo e la concavità sempre verso l’alto garantiscono che la curva non può ‘piegare verso il </a:t>
            </a:r>
            <a:r>
              <a:rPr lang="it-IT" altLang="it-IT" sz="2400" b="1" dirty="0" err="1"/>
              <a:t>basso’</a:t>
            </a:r>
            <a:r>
              <a:rPr lang="it-IT" altLang="it-IT" sz="2400" b="1" dirty="0"/>
              <a:t> per attraversare l’asse x o avvicinarsi a un asintoto orizzontale.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 dirty="0"/>
              <a:t>Così dal grafico ricaviamo che risulta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 i="1" dirty="0"/>
              <a:t>y</a:t>
            </a:r>
            <a:r>
              <a:rPr lang="it-IT" altLang="it-IT" sz="2400" b="1" dirty="0"/>
              <a:t> &gt; 0 in tutto l’insieme </a:t>
            </a:r>
            <a:r>
              <a:rPr lang="it-IT" altLang="it-IT" sz="2400" b="1" dirty="0" err="1"/>
              <a:t>R</a:t>
            </a:r>
            <a:r>
              <a:rPr lang="it-IT" altLang="it-IT" sz="2400" b="1" baseline="30000" dirty="0"/>
              <a:t>+</a:t>
            </a:r>
            <a:r>
              <a:rPr lang="it-IT" altLang="it-IT" sz="2400" b="1" dirty="0"/>
              <a:t>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800" b="1" dirty="0"/>
          </a:p>
        </p:txBody>
      </p:sp>
      <p:pic>
        <p:nvPicPr>
          <p:cNvPr id="32773" name="Picture 8" descr="Schermata 2016-05-22 alle 18.50.24.png">
            <a:extLst>
              <a:ext uri="{FF2B5EF4-FFF2-40B4-BE49-F238E27FC236}">
                <a16:creationId xmlns:a16="http://schemas.microsoft.com/office/drawing/2014/main" id="{D619B8DB-87E2-284B-A8CC-0401DEA932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035425"/>
            <a:ext cx="3352800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4">
            <a:extLst>
              <a:ext uri="{FF2B5EF4-FFF2-40B4-BE49-F238E27FC236}">
                <a16:creationId xmlns:a16="http://schemas.microsoft.com/office/drawing/2014/main" id="{0C1F2059-A16E-8C4D-BD56-16FF306141C1}"/>
              </a:ext>
            </a:extLst>
          </p:cNvPr>
          <p:cNvSpPr txBox="1">
            <a:spLocks/>
          </p:cNvSpPr>
          <p:nvPr/>
        </p:nvSpPr>
        <p:spPr bwMode="auto">
          <a:xfrm>
            <a:off x="533400" y="228600"/>
            <a:ext cx="8077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4000" b="1" dirty="0">
                <a:solidFill>
                  <a:srgbClr val="FF0000"/>
                </a:solidFill>
                <a:latin typeface="Arial Narrow" panose="020B0604020202020204" pitchFamily="34" charset="0"/>
              </a:rPr>
              <a:t>Pensare con le mani e con gli occhi </a:t>
            </a:r>
          </a:p>
        </p:txBody>
      </p:sp>
      <p:sp>
        <p:nvSpPr>
          <p:cNvPr id="34818" name="Slide Number Placeholder 2">
            <a:extLst>
              <a:ext uri="{FF2B5EF4-FFF2-40B4-BE49-F238E27FC236}">
                <a16:creationId xmlns:a16="http://schemas.microsoft.com/office/drawing/2014/main" id="{B56E4E16-9E7D-B449-AACC-0F96009C062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80BE00A-7CFE-1340-B600-D4DADDC5437F}" type="slidenum">
              <a:rPr lang="it-IT" altLang="it-IT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19</a:t>
            </a:fld>
            <a:endParaRPr lang="it-IT" altLang="it-IT" sz="1200">
              <a:solidFill>
                <a:srgbClr val="898989"/>
              </a:solidFill>
            </a:endParaRPr>
          </a:p>
        </p:txBody>
      </p:sp>
      <p:sp>
        <p:nvSpPr>
          <p:cNvPr id="34819" name="Footer Placeholder 3">
            <a:extLst>
              <a:ext uri="{FF2B5EF4-FFF2-40B4-BE49-F238E27FC236}">
                <a16:creationId xmlns:a16="http://schemas.microsoft.com/office/drawing/2014/main" id="{A9FDA7B9-4089-4946-BE46-05B521620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0" y="6492875"/>
            <a:ext cx="2627784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200">
                <a:solidFill>
                  <a:srgbClr val="898989"/>
                </a:solidFill>
              </a:rPr>
              <a:t>Stefano Volpe e Daniela Valenti, 2024</a:t>
            </a:r>
            <a:endParaRPr lang="it-IT" altLang="it-IT" sz="1200" dirty="0">
              <a:solidFill>
                <a:srgbClr val="898989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53DD325-7A41-8A40-AB3D-CE683E7065EF}"/>
              </a:ext>
            </a:extLst>
          </p:cNvPr>
          <p:cNvSpPr txBox="1"/>
          <p:nvPr/>
        </p:nvSpPr>
        <p:spPr>
          <a:xfrm>
            <a:off x="914400" y="914400"/>
            <a:ext cx="7010400" cy="4832092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>
              <a:defRPr/>
            </a:pPr>
            <a:r>
              <a:rPr lang="it-IT" altLang="it-IT" sz="2800" b="1" dirty="0">
                <a:latin typeface="Calibri" panose="020F0502020204030204" pitchFamily="34" charset="0"/>
              </a:rPr>
              <a:t>Tracciare il grafico di una funzione con carta e penna può diventare un’attività meccanica e ripetitiva; in questo caso il computer è più veloce e più accurato di qualunque studente. </a:t>
            </a:r>
          </a:p>
          <a:p>
            <a:pPr algn="just" eaLnBrk="1" hangingPunct="1">
              <a:defRPr/>
            </a:pPr>
            <a:r>
              <a:rPr lang="it-IT" altLang="it-IT" sz="2800" b="1" dirty="0">
                <a:latin typeface="Calibri" panose="020F0502020204030204" pitchFamily="34" charset="0"/>
              </a:rPr>
              <a:t>Ma può anche diventare un’occasione per: </a:t>
            </a:r>
          </a:p>
          <a:p>
            <a:pPr marL="457200" indent="-457200" algn="just" eaLnBrk="1" hangingPunct="1">
              <a:buFont typeface="Arial" panose="020B0604020202020204" pitchFamily="34" charset="0"/>
              <a:buChar char="•"/>
              <a:defRPr/>
            </a:pPr>
            <a:r>
              <a:rPr lang="it-IT" altLang="it-IT" sz="2800" b="1" dirty="0">
                <a:latin typeface="Calibri" panose="020F0502020204030204" pitchFamily="34" charset="0"/>
              </a:rPr>
              <a:t>collegare e rivedere tanti concetti imparati lungo tutto l’arco scolastico;</a:t>
            </a:r>
          </a:p>
          <a:p>
            <a:pPr marL="457200" indent="-457200" algn="just" eaLnBrk="1" hangingPunct="1">
              <a:buFont typeface="Arial" panose="020B0604020202020204" pitchFamily="34" charset="0"/>
              <a:buChar char="•"/>
              <a:defRPr/>
            </a:pPr>
            <a:r>
              <a:rPr lang="it-IT" altLang="it-IT" sz="2800" b="1" dirty="0">
                <a:latin typeface="Calibri" panose="020F0502020204030204" pitchFamily="34" charset="0"/>
              </a:rPr>
              <a:t>pensare con le mani e con gli occhi per trovare i procedimenti più efficaci.</a:t>
            </a:r>
          </a:p>
          <a:p>
            <a:pPr algn="just" eaLnBrk="1" hangingPunct="1">
              <a:defRPr/>
            </a:pPr>
            <a:r>
              <a:rPr lang="it-IT" altLang="it-IT" sz="2800" b="1" dirty="0">
                <a:latin typeface="Calibri" panose="020F0502020204030204" pitchFamily="34" charset="0"/>
              </a:rPr>
              <a:t>In questo secondo caso i grafici diventano uno strumento di crescita intellettuale per tutti.  </a:t>
            </a:r>
          </a:p>
        </p:txBody>
      </p:sp>
      <p:pic>
        <p:nvPicPr>
          <p:cNvPr id="34821" name="Picture 11" descr="mano_dibujando.jpg">
            <a:extLst>
              <a:ext uri="{FF2B5EF4-FFF2-40B4-BE49-F238E27FC236}">
                <a16:creationId xmlns:a16="http://schemas.microsoft.com/office/drawing/2014/main" id="{D78DF6CC-F88B-4448-8FE9-A339C77A07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24" r="3125" b="16251"/>
          <a:stretch>
            <a:fillRect/>
          </a:stretch>
        </p:blipFill>
        <p:spPr bwMode="auto">
          <a:xfrm>
            <a:off x="3200400" y="5638800"/>
            <a:ext cx="1574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Number Placeholder 2">
            <a:extLst>
              <a:ext uri="{FF2B5EF4-FFF2-40B4-BE49-F238E27FC236}">
                <a16:creationId xmlns:a16="http://schemas.microsoft.com/office/drawing/2014/main" id="{DEC414AD-1673-C04A-A0AE-C75D5FE83AF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10994B7-7BBF-7547-BF18-E4FE2C2F45CA}" type="slidenum">
              <a:rPr lang="it-IT" altLang="it-IT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it-IT" altLang="it-IT" sz="1200">
              <a:solidFill>
                <a:srgbClr val="898989"/>
              </a:solidFill>
            </a:endParaRPr>
          </a:p>
        </p:txBody>
      </p:sp>
      <p:sp>
        <p:nvSpPr>
          <p:cNvPr id="16386" name="Footer Placeholder 3">
            <a:extLst>
              <a:ext uri="{FF2B5EF4-FFF2-40B4-BE49-F238E27FC236}">
                <a16:creationId xmlns:a16="http://schemas.microsoft.com/office/drawing/2014/main" id="{0FCDDFF3-622A-E548-9B83-1A834768A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-114300" y="6502941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200">
                <a:solidFill>
                  <a:srgbClr val="898989"/>
                </a:solidFill>
              </a:rPr>
              <a:t>Stefano Volpe e Daniela Valenti, 2024</a:t>
            </a:r>
            <a:endParaRPr lang="it-IT" altLang="it-IT" sz="1200" dirty="0">
              <a:solidFill>
                <a:srgbClr val="898989"/>
              </a:solidFill>
            </a:endParaRPr>
          </a:p>
        </p:txBody>
      </p:sp>
      <p:sp>
        <p:nvSpPr>
          <p:cNvPr id="16387" name="TextBox 4">
            <a:extLst>
              <a:ext uri="{FF2B5EF4-FFF2-40B4-BE49-F238E27FC236}">
                <a16:creationId xmlns:a16="http://schemas.microsoft.com/office/drawing/2014/main" id="{81A089C4-BED2-9442-9053-D8CE2B8C40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5772" y="164818"/>
            <a:ext cx="769102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4000" b="1" dirty="0">
                <a:solidFill>
                  <a:srgbClr val="FF0000"/>
                </a:solidFill>
              </a:rPr>
              <a:t>Funzione esponenziale elementare</a:t>
            </a:r>
          </a:p>
        </p:txBody>
      </p:sp>
      <p:sp>
        <p:nvSpPr>
          <p:cNvPr id="16388" name="TextBox 10">
            <a:extLst>
              <a:ext uri="{FF2B5EF4-FFF2-40B4-BE49-F238E27FC236}">
                <a16:creationId xmlns:a16="http://schemas.microsoft.com/office/drawing/2014/main" id="{3E5945A3-805C-7944-BB2F-A32E9D3BDD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914400"/>
            <a:ext cx="8077200" cy="10779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b="1"/>
              <a:t>Ricordo la funzione esponenziale elementare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b="1"/>
              <a:t>            </a:t>
            </a:r>
            <a:r>
              <a:rPr lang="it-IT" altLang="it-IT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it-IT" altLang="it-IT" b="1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it-IT" altLang="it-IT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it-IT" altLang="it-IT" b="1" i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it-IT" altLang="it-IT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it-IT" altLang="it-IT" b="1">
                <a:cs typeface="Times New Roman" panose="02020603050405020304" pitchFamily="18" charset="0"/>
              </a:rPr>
              <a:t>[</a:t>
            </a:r>
            <a:r>
              <a:rPr lang="it-IT" altLang="it-IT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it-IT" altLang="it-IT" sz="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altLang="it-IT" b="1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≅</a:t>
            </a:r>
            <a:r>
              <a:rPr lang="it-IT" altLang="it-IT" sz="800" b="1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</a:t>
            </a:r>
            <a:r>
              <a:rPr lang="it-IT" altLang="it-IT" b="1">
                <a:ea typeface="ＭＳ ゴシック" panose="020B0609070205080204" pitchFamily="49" charset="-128"/>
              </a:rPr>
              <a:t>2,71 numero di Nepero] </a:t>
            </a:r>
          </a:p>
        </p:txBody>
      </p:sp>
      <p:sp>
        <p:nvSpPr>
          <p:cNvPr id="16391" name="TextBox 15">
            <a:extLst>
              <a:ext uri="{FF2B5EF4-FFF2-40B4-BE49-F238E27FC236}">
                <a16:creationId xmlns:a16="http://schemas.microsoft.com/office/drawing/2014/main" id="{72B475B8-346E-1847-9AEA-41C6CC82C1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3429000"/>
            <a:ext cx="2743200" cy="8921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>
                <a:latin typeface="Arial" panose="020B0604020202020204" pitchFamily="34" charset="0"/>
              </a:rPr>
              <a:t> </a:t>
            </a:r>
            <a:r>
              <a:rPr lang="it-IT" altLang="it-IT" sz="2400" b="1" i="1">
                <a:latin typeface="Arial" panose="020B0604020202020204" pitchFamily="34" charset="0"/>
              </a:rPr>
              <a:t>Derivate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y’</a:t>
            </a:r>
            <a:r>
              <a:rPr lang="it-IT" altLang="it-IT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it-IT" altLang="it-IT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it-IT" altLang="it-IT" sz="2800" b="1" i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x        </a:t>
            </a:r>
            <a:r>
              <a:rPr lang="it-IT" altLang="it-IT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y” </a:t>
            </a:r>
            <a:r>
              <a:rPr lang="it-IT" altLang="it-IT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it-IT" altLang="it-IT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it-IT" altLang="it-IT" sz="2800" b="1" i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x        </a:t>
            </a:r>
            <a:r>
              <a:rPr lang="it-IT" altLang="it-IT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it-IT" altLang="it-IT" sz="280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2877C967-CBDC-2D48-AC01-51C7B0386918}"/>
              </a:ext>
            </a:extLst>
          </p:cNvPr>
          <p:cNvGrpSpPr/>
          <p:nvPr/>
        </p:nvGrpSpPr>
        <p:grpSpPr>
          <a:xfrm>
            <a:off x="304800" y="2057400"/>
            <a:ext cx="8469313" cy="4419600"/>
            <a:chOff x="304800" y="2057400"/>
            <a:chExt cx="8469313" cy="4419600"/>
          </a:xfrm>
        </p:grpSpPr>
        <p:pic>
          <p:nvPicPr>
            <p:cNvPr id="16389" name="Picture 11" descr="Schermata 2016-05-18 alle 11.33.26.png">
              <a:extLst>
                <a:ext uri="{FF2B5EF4-FFF2-40B4-BE49-F238E27FC236}">
                  <a16:creationId xmlns:a16="http://schemas.microsoft.com/office/drawing/2014/main" id="{028E23FB-6DB2-964A-8EB2-3D023DFC503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2600" y="2514600"/>
              <a:ext cx="3211513" cy="2824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390" name="TextBox 12">
              <a:extLst>
                <a:ext uri="{FF2B5EF4-FFF2-40B4-BE49-F238E27FC236}">
                  <a16:creationId xmlns:a16="http://schemas.microsoft.com/office/drawing/2014/main" id="{C40564BD-F15A-DB40-80CB-963ABDF414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77000" y="2057400"/>
              <a:ext cx="14478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800" b="1" dirty="0">
                  <a:solidFill>
                    <a:srgbClr val="0048BA"/>
                  </a:solidFill>
                </a:rPr>
                <a:t>Il grafico</a:t>
              </a:r>
              <a:r>
                <a:rPr lang="it-IT" altLang="it-IT" sz="2800" dirty="0">
                  <a:solidFill>
                    <a:srgbClr val="0048BA"/>
                  </a:solidFill>
                  <a:latin typeface="Arial" panose="020B0604020202020204" pitchFamily="34" charset="0"/>
                </a:rPr>
                <a:t> </a:t>
              </a:r>
            </a:p>
          </p:txBody>
        </p:sp>
        <p:sp>
          <p:nvSpPr>
            <p:cNvPr id="16392" name="TextBox 16">
              <a:extLst>
                <a:ext uri="{FF2B5EF4-FFF2-40B4-BE49-F238E27FC236}">
                  <a16:creationId xmlns:a16="http://schemas.microsoft.com/office/drawing/2014/main" id="{7059AFAC-F0BD-6945-8CAD-0FDFB3F7CD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800" y="4724400"/>
              <a:ext cx="4953000" cy="5238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400" b="1"/>
                <a:t>Asintoto orizzontale ‘a sinistra’</a:t>
              </a:r>
              <a:r>
                <a:rPr lang="it-IT" altLang="it-IT" sz="2800" b="1"/>
                <a:t> </a:t>
              </a:r>
            </a:p>
          </p:txBody>
        </p:sp>
        <p:pic>
          <p:nvPicPr>
            <p:cNvPr id="16393" name="Picture 17" descr="Schermata 2016-05-18 alle 11.47.53.png">
              <a:extLst>
                <a:ext uri="{FF2B5EF4-FFF2-40B4-BE49-F238E27FC236}">
                  <a16:creationId xmlns:a16="http://schemas.microsoft.com/office/drawing/2014/main" id="{5C8CA840-0F0F-874D-AAC9-C2319655ABF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5181600"/>
              <a:ext cx="4953000" cy="1295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4D93C0F0-53A8-F046-A45A-74CF0069C20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4800600" y="5181600"/>
              <a:ext cx="685800" cy="304800"/>
            </a:xfrm>
            <a:prstGeom prst="straightConnector1">
              <a:avLst/>
            </a:prstGeom>
            <a:noFill/>
            <a:ln w="44450">
              <a:solidFill>
                <a:srgbClr val="FF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6395" name="TextBox 11">
            <a:extLst>
              <a:ext uri="{FF2B5EF4-FFF2-40B4-BE49-F238E27FC236}">
                <a16:creationId xmlns:a16="http://schemas.microsoft.com/office/drawing/2014/main" id="{C2DA4ED2-BF3A-CF47-9643-E01CDAC2F6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2286000"/>
            <a:ext cx="3750568" cy="8302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350963" indent="-135096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 i="1" dirty="0">
                <a:latin typeface="Arial" panose="020B0604020202020204" pitchFamily="34" charset="0"/>
              </a:rPr>
              <a:t>Dominio</a:t>
            </a:r>
            <a:r>
              <a:rPr lang="it-IT" altLang="it-IT" sz="2400" b="1" dirty="0">
                <a:latin typeface="Arial" panose="020B0604020202020204" pitchFamily="34" charset="0"/>
              </a:rPr>
              <a:t>: l’insieme </a:t>
            </a:r>
            <a:r>
              <a:rPr lang="it-IT" altLang="it-IT" sz="2400" b="1" dirty="0" err="1">
                <a:latin typeface="Arial" panose="020B0604020202020204" pitchFamily="34" charset="0"/>
              </a:rPr>
              <a:t>R</a:t>
            </a:r>
            <a:r>
              <a:rPr lang="it-IT" altLang="it-IT" sz="2400" b="1" dirty="0">
                <a:latin typeface="Arial" panose="020B0604020202020204" pitchFamily="34" charset="0"/>
              </a:rPr>
              <a:t> dei numeri reali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Number Placeholder 2">
            <a:extLst>
              <a:ext uri="{FF2B5EF4-FFF2-40B4-BE49-F238E27FC236}">
                <a16:creationId xmlns:a16="http://schemas.microsoft.com/office/drawing/2014/main" id="{42B24832-54BC-8D45-B393-02A292EE72D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D9D749E-BE88-7245-913E-EF40BDFB2446}" type="slidenum">
              <a:rPr lang="it-IT" altLang="it-IT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it-IT" altLang="it-IT" sz="1200">
              <a:solidFill>
                <a:srgbClr val="898989"/>
              </a:solidFill>
            </a:endParaRPr>
          </a:p>
        </p:txBody>
      </p:sp>
      <p:sp>
        <p:nvSpPr>
          <p:cNvPr id="17410" name="Footer Placeholder 3">
            <a:extLst>
              <a:ext uri="{FF2B5EF4-FFF2-40B4-BE49-F238E27FC236}">
                <a16:creationId xmlns:a16="http://schemas.microsoft.com/office/drawing/2014/main" id="{E08B891F-1AD1-E740-9071-1121C9BFC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0" y="6492875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200">
                <a:solidFill>
                  <a:srgbClr val="898989"/>
                </a:solidFill>
              </a:rPr>
              <a:t>Stefano Volpe e Daniela Valenti, 2024</a:t>
            </a:r>
          </a:p>
        </p:txBody>
      </p:sp>
      <p:sp>
        <p:nvSpPr>
          <p:cNvPr id="17411" name="TextBox 4">
            <a:extLst>
              <a:ext uri="{FF2B5EF4-FFF2-40B4-BE49-F238E27FC236}">
                <a16:creationId xmlns:a16="http://schemas.microsoft.com/office/drawing/2014/main" id="{5BF9AB88-D53F-3440-A008-49179AAE78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8104" y="527189"/>
            <a:ext cx="611919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4000" b="1" dirty="0">
                <a:solidFill>
                  <a:srgbClr val="FF0000"/>
                </a:solidFill>
              </a:rPr>
              <a:t>Altre funzioni esponenziali</a:t>
            </a:r>
          </a:p>
        </p:txBody>
      </p:sp>
      <p:sp>
        <p:nvSpPr>
          <p:cNvPr id="17412" name="TextBox 13">
            <a:extLst>
              <a:ext uri="{FF2B5EF4-FFF2-40B4-BE49-F238E27FC236}">
                <a16:creationId xmlns:a16="http://schemas.microsoft.com/office/drawing/2014/main" id="{4F013B05-C5ED-D04C-B2BA-D87A8C6874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371600"/>
            <a:ext cx="81534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 b="1"/>
              <a:t>Altre funzioni esponenziali si ottengono con l’algebra delle funzioni a partire dalle funzioni algebriche e dalla funzione esponenziale. </a:t>
            </a:r>
            <a:r>
              <a:rPr lang="it-IT" altLang="it-IT" sz="2800"/>
              <a:t> </a:t>
            </a:r>
          </a:p>
        </p:txBody>
      </p:sp>
      <p:sp>
        <p:nvSpPr>
          <p:cNvPr id="17413" name="TextBox 5">
            <a:extLst>
              <a:ext uri="{FF2B5EF4-FFF2-40B4-BE49-F238E27FC236}">
                <a16:creationId xmlns:a16="http://schemas.microsoft.com/office/drawing/2014/main" id="{EF789A46-F9D1-EB47-8D42-06E6A91491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819400"/>
            <a:ext cx="2743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 b="1"/>
              <a:t>Ecco un esempio.</a:t>
            </a:r>
          </a:p>
        </p:txBody>
      </p:sp>
      <p:sp>
        <p:nvSpPr>
          <p:cNvPr id="17415" name="TextBox 7">
            <a:extLst>
              <a:ext uri="{FF2B5EF4-FFF2-40B4-BE49-F238E27FC236}">
                <a16:creationId xmlns:a16="http://schemas.microsoft.com/office/drawing/2014/main" id="{B6034E8E-1EC2-1E47-B8B2-3692E30E30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267200"/>
            <a:ext cx="83058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 b="1" dirty="0"/>
              <a:t>Per tracciare il grafico di questa funzione seguirò il procedimento già seguito con i polinomi, ma aggiungerò la ricerca del dominio e di un eventuale asintoto orizzontale.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CE92EE96-C192-3EA0-0477-CF069A5BED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894" y="3343275"/>
            <a:ext cx="1551806" cy="83703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Number Placeholder 10">
            <a:extLst>
              <a:ext uri="{FF2B5EF4-FFF2-40B4-BE49-F238E27FC236}">
                <a16:creationId xmlns:a16="http://schemas.microsoft.com/office/drawing/2014/main" id="{C3AAAB7B-F42D-034C-8C16-CFB1279D80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909B6BD-741B-7A4C-AD35-923515E85C72}" type="slidenum">
              <a:rPr lang="it-IT" altLang="it-IT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it-IT" altLang="it-IT" sz="1200">
              <a:solidFill>
                <a:srgbClr val="898989"/>
              </a:solidFill>
            </a:endParaRPr>
          </a:p>
        </p:txBody>
      </p:sp>
      <p:sp>
        <p:nvSpPr>
          <p:cNvPr id="18434" name="Footer Placeholder 11">
            <a:extLst>
              <a:ext uri="{FF2B5EF4-FFF2-40B4-BE49-F238E27FC236}">
                <a16:creationId xmlns:a16="http://schemas.microsoft.com/office/drawing/2014/main" id="{DFEC60AF-5295-9E43-86CC-E04C11BA14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0" y="6492875"/>
            <a:ext cx="2555776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200">
                <a:solidFill>
                  <a:srgbClr val="898989"/>
                </a:solidFill>
                <a:cs typeface="Arial" panose="020B0604020202020204" pitchFamily="34" charset="0"/>
              </a:rPr>
              <a:t>Stefano Volpe e Daniela Valenti, 2024</a:t>
            </a:r>
            <a:endParaRPr lang="it-IT" altLang="it-IT" sz="1200" dirty="0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  <p:sp>
        <p:nvSpPr>
          <p:cNvPr id="18435" name="TextBox 18">
            <a:extLst>
              <a:ext uri="{FF2B5EF4-FFF2-40B4-BE49-F238E27FC236}">
                <a16:creationId xmlns:a16="http://schemas.microsoft.com/office/drawing/2014/main" id="{DE29CAE2-20C0-BB48-9064-80047FD67B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04800"/>
            <a:ext cx="8610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3600" b="1" dirty="0">
                <a:solidFill>
                  <a:srgbClr val="FF0000"/>
                </a:solidFill>
              </a:rPr>
              <a:t>Studio del grafico di funzione esponenziale</a:t>
            </a:r>
          </a:p>
        </p:txBody>
      </p:sp>
      <p:sp>
        <p:nvSpPr>
          <p:cNvPr id="18436" name="TextBox 10">
            <a:extLst>
              <a:ext uri="{FF2B5EF4-FFF2-40B4-BE49-F238E27FC236}">
                <a16:creationId xmlns:a16="http://schemas.microsoft.com/office/drawing/2014/main" id="{91A2976E-56BB-6C4A-B9D4-049F0985AF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371600"/>
            <a:ext cx="7924800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3538" indent="-3619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it-IT" altLang="it-IT" sz="2400" b="1">
                <a:solidFill>
                  <a:srgbClr val="0000FF"/>
                </a:solidFill>
                <a:latin typeface="Arial" panose="020B0604020202020204" pitchFamily="34" charset="0"/>
              </a:rPr>
              <a:t>Dominio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>
                <a:latin typeface="Arial" panose="020B0604020202020204" pitchFamily="34" charset="0"/>
              </a:rPr>
              <a:t>      L’insieme R dei numeri reali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000" b="1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>
                <a:solidFill>
                  <a:srgbClr val="0000FF"/>
                </a:solidFill>
                <a:latin typeface="Arial" panose="020B0604020202020204" pitchFamily="34" charset="0"/>
              </a:rPr>
              <a:t>2. Ricerca di eventuali simmetrie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 b="1">
              <a:latin typeface="Arial" panose="020B0604020202020204" pitchFamily="34" charset="0"/>
            </a:endParaRPr>
          </a:p>
        </p:txBody>
      </p:sp>
      <p:pic>
        <p:nvPicPr>
          <p:cNvPr id="18437" name="Picture 5" descr="Schermata 2016-05-21 alle 10.14.15.png">
            <a:extLst>
              <a:ext uri="{FF2B5EF4-FFF2-40B4-BE49-F238E27FC236}">
                <a16:creationId xmlns:a16="http://schemas.microsoft.com/office/drawing/2014/main" id="{F77BFD2A-0F20-E447-B4C1-07703DEC7A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048000"/>
            <a:ext cx="3429000" cy="167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Rectangle 6">
            <a:extLst>
              <a:ext uri="{FF2B5EF4-FFF2-40B4-BE49-F238E27FC236}">
                <a16:creationId xmlns:a16="http://schemas.microsoft.com/office/drawing/2014/main" id="{A3C2FF98-BAC7-2440-8D5F-C3EFDB411A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4800600"/>
            <a:ext cx="6858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6987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>
                <a:latin typeface="Arial" panose="020B0604020202020204" pitchFamily="34" charset="0"/>
              </a:rPr>
              <a:t>La funzione è pari, perciò la curva è simmetrica rispetto all’asse y.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Footer Placeholder 11">
            <a:extLst>
              <a:ext uri="{FF2B5EF4-FFF2-40B4-BE49-F238E27FC236}">
                <a16:creationId xmlns:a16="http://schemas.microsoft.com/office/drawing/2014/main" id="{283F220C-2AD3-E14E-97FA-E85DE7D75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0" y="6492875"/>
            <a:ext cx="2627784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200">
                <a:solidFill>
                  <a:srgbClr val="898989"/>
                </a:solidFill>
                <a:cs typeface="Arial" panose="020B0604020202020204" pitchFamily="34" charset="0"/>
              </a:rPr>
              <a:t>Stefano Volpe e Daniela Valenti, 2024</a:t>
            </a:r>
            <a:endParaRPr lang="it-IT" altLang="it-IT" sz="1200" dirty="0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  <p:sp>
        <p:nvSpPr>
          <p:cNvPr id="19458" name="TextBox 18">
            <a:extLst>
              <a:ext uri="{FF2B5EF4-FFF2-40B4-BE49-F238E27FC236}">
                <a16:creationId xmlns:a16="http://schemas.microsoft.com/office/drawing/2014/main" id="{D5F0841B-4683-FB42-97EB-A2015A3367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85800"/>
            <a:ext cx="8610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3600" b="1" dirty="0">
                <a:solidFill>
                  <a:srgbClr val="FF0000"/>
                </a:solidFill>
              </a:rPr>
              <a:t>Studio del grafico di funzione esponenziale</a:t>
            </a:r>
          </a:p>
        </p:txBody>
      </p:sp>
      <p:sp>
        <p:nvSpPr>
          <p:cNvPr id="19459" name="TextBox 10">
            <a:extLst>
              <a:ext uri="{FF2B5EF4-FFF2-40B4-BE49-F238E27FC236}">
                <a16:creationId xmlns:a16="http://schemas.microsoft.com/office/drawing/2014/main" id="{4136762C-FC6A-1C45-BC52-3C55DE98FE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600200"/>
            <a:ext cx="5486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8788" indent="-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>
                <a:solidFill>
                  <a:srgbClr val="0000FF"/>
                </a:solidFill>
                <a:latin typeface="Arial" panose="020B0604020202020204" pitchFamily="34" charset="0"/>
              </a:rPr>
              <a:t>3. Ricerca di un asintoto orizzontale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52BEF6D-7474-4C42-ABDA-40F1B0128E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8966" y="4614224"/>
            <a:ext cx="5181600" cy="53340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it-IT" altLang="it-IT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58300A0E-3C10-CA40-96A3-7EAA04EF0781}"/>
              </a:ext>
            </a:extLst>
          </p:cNvPr>
          <p:cNvGrpSpPr/>
          <p:nvPr/>
        </p:nvGrpSpPr>
        <p:grpSpPr>
          <a:xfrm>
            <a:off x="1981200" y="2362200"/>
            <a:ext cx="6019800" cy="2895600"/>
            <a:chOff x="1981200" y="2362200"/>
            <a:chExt cx="6019800" cy="2895600"/>
          </a:xfrm>
        </p:grpSpPr>
        <p:pic>
          <p:nvPicPr>
            <p:cNvPr id="19460" name="Picture 7" descr="Schermata 2016-05-21 alle 12.08.08.png">
              <a:extLst>
                <a:ext uri="{FF2B5EF4-FFF2-40B4-BE49-F238E27FC236}">
                  <a16:creationId xmlns:a16="http://schemas.microsoft.com/office/drawing/2014/main" id="{280FB084-532F-7342-B191-2329CA9AB22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1200" y="2362200"/>
              <a:ext cx="6019800" cy="2895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311FEE93-5D20-794C-86C7-525250F14A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53200" y="2819400"/>
              <a:ext cx="685800" cy="762000"/>
            </a:xfrm>
            <a:prstGeom prst="ellips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it-IT" altLang="it-IT" sz="180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9463" name="Rectangle 17">
              <a:extLst>
                <a:ext uri="{FF2B5EF4-FFF2-40B4-BE49-F238E27FC236}">
                  <a16:creationId xmlns:a16="http://schemas.microsoft.com/office/drawing/2014/main" id="{F790C9EC-2381-5342-8112-6163E964B8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15200" y="2438400"/>
              <a:ext cx="685800" cy="4619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400">
                  <a:solidFill>
                    <a:srgbClr val="0000FF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−∞</a:t>
              </a:r>
              <a:endParaRPr lang="it-IT" altLang="it-IT" sz="2400">
                <a:solidFill>
                  <a:srgbClr val="0000FF"/>
                </a:solidFill>
                <a:latin typeface="Arial" panose="020B0604020202020204" pitchFamily="34" charset="0"/>
                <a:ea typeface="ＭＳ ゴシック" panose="020B0609070205080204" pitchFamily="49" charset="-128"/>
              </a:endParaRPr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DFDEE7E2-FF69-4344-9956-4D3DDB830196}"/>
                </a:ext>
              </a:extLst>
            </p:cNvPr>
            <p:cNvCxnSpPr>
              <a:cxnSpLocks noChangeShapeType="1"/>
              <a:endCxn id="19463" idx="1"/>
            </p:cNvCxnSpPr>
            <p:nvPr/>
          </p:nvCxnSpPr>
          <p:spPr bwMode="auto">
            <a:xfrm flipV="1">
              <a:off x="7010400" y="2668588"/>
              <a:ext cx="304800" cy="150812"/>
            </a:xfrm>
            <a:prstGeom prst="straightConnector1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9465" name="Slide Number Placeholder 10">
            <a:extLst>
              <a:ext uri="{FF2B5EF4-FFF2-40B4-BE49-F238E27FC236}">
                <a16:creationId xmlns:a16="http://schemas.microsoft.com/office/drawing/2014/main" id="{8B245B17-6A40-A74D-AA34-CDA55F59D95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D09AE0C-BF01-0345-B0D3-2C14D8CC3428}" type="slidenum">
              <a:rPr lang="it-IT" altLang="it-IT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it-IT" altLang="it-IT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Number Placeholder 10">
            <a:extLst>
              <a:ext uri="{FF2B5EF4-FFF2-40B4-BE49-F238E27FC236}">
                <a16:creationId xmlns:a16="http://schemas.microsoft.com/office/drawing/2014/main" id="{30BF14CA-1349-3C4D-B514-60EF52B4F31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810FE49-2681-4D4D-84E9-3B73D3BB7422}" type="slidenum">
              <a:rPr lang="it-IT" altLang="it-IT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it-IT" altLang="it-IT" sz="1200">
              <a:solidFill>
                <a:srgbClr val="898989"/>
              </a:solidFill>
            </a:endParaRPr>
          </a:p>
        </p:txBody>
      </p:sp>
      <p:sp>
        <p:nvSpPr>
          <p:cNvPr id="20482" name="Footer Placeholder 11">
            <a:extLst>
              <a:ext uri="{FF2B5EF4-FFF2-40B4-BE49-F238E27FC236}">
                <a16:creationId xmlns:a16="http://schemas.microsoft.com/office/drawing/2014/main" id="{9F30E2F5-601B-0046-A1E4-C567899CF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0" y="6492875"/>
            <a:ext cx="2843808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200">
                <a:solidFill>
                  <a:srgbClr val="898989"/>
                </a:solidFill>
                <a:cs typeface="Arial" panose="020B0604020202020204" pitchFamily="34" charset="0"/>
              </a:rPr>
              <a:t>Stefano Volpe e Daniela Valenti, 2024</a:t>
            </a:r>
            <a:endParaRPr lang="it-IT" altLang="it-IT" sz="1200" dirty="0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  <p:sp>
        <p:nvSpPr>
          <p:cNvPr id="20483" name="TextBox 18">
            <a:extLst>
              <a:ext uri="{FF2B5EF4-FFF2-40B4-BE49-F238E27FC236}">
                <a16:creationId xmlns:a16="http://schemas.microsoft.com/office/drawing/2014/main" id="{B9432E31-80A3-8E48-B7B0-AD3068E6E4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350" y="431800"/>
            <a:ext cx="8458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3600" b="1" dirty="0">
                <a:solidFill>
                  <a:srgbClr val="FF0000"/>
                </a:solidFill>
              </a:rPr>
              <a:t>Studio del grafico di funzione esponenziale</a:t>
            </a: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1B36676E-ECB2-5944-9FCC-7AD6E1C3409A}"/>
              </a:ext>
            </a:extLst>
          </p:cNvPr>
          <p:cNvGrpSpPr/>
          <p:nvPr/>
        </p:nvGrpSpPr>
        <p:grpSpPr>
          <a:xfrm>
            <a:off x="457200" y="1143000"/>
            <a:ext cx="8318500" cy="5334000"/>
            <a:chOff x="457200" y="1143000"/>
            <a:chExt cx="8318500" cy="5334000"/>
          </a:xfrm>
        </p:grpSpPr>
        <p:sp>
          <p:nvSpPr>
            <p:cNvPr id="20484" name="TextBox 10">
              <a:extLst>
                <a:ext uri="{FF2B5EF4-FFF2-40B4-BE49-F238E27FC236}">
                  <a16:creationId xmlns:a16="http://schemas.microsoft.com/office/drawing/2014/main" id="{5E4C614B-38F6-B644-B24D-EC88C6E7BD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400" y="1143000"/>
              <a:ext cx="38100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400" b="1" i="1">
                  <a:solidFill>
                    <a:srgbClr val="0000FF"/>
                  </a:solidFill>
                  <a:latin typeface="Arial" panose="020B0604020202020204" pitchFamily="34" charset="0"/>
                </a:rPr>
                <a:t>4a. </a:t>
              </a:r>
              <a:r>
                <a:rPr lang="it-IT" altLang="it-IT" sz="2400" b="1">
                  <a:solidFill>
                    <a:srgbClr val="0000FF"/>
                  </a:solidFill>
                  <a:latin typeface="Arial" panose="020B0604020202020204" pitchFamily="34" charset="0"/>
                </a:rPr>
                <a:t>Segno di y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 b="1">
                <a:latin typeface="Arial" panose="020B0604020202020204" pitchFamily="34" charset="0"/>
              </a:endParaRPr>
            </a:p>
          </p:txBody>
        </p:sp>
        <p:pic>
          <p:nvPicPr>
            <p:cNvPr id="20485" name="Picture 9" descr="Schermata 2016-05-21 alle 11.48.16.png">
              <a:extLst>
                <a:ext uri="{FF2B5EF4-FFF2-40B4-BE49-F238E27FC236}">
                  <a16:creationId xmlns:a16="http://schemas.microsoft.com/office/drawing/2014/main" id="{D4C284A0-6334-4C4E-A508-E2C5964AD79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1600200"/>
              <a:ext cx="8197850" cy="1830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86" name="TextBox 10">
              <a:extLst>
                <a:ext uri="{FF2B5EF4-FFF2-40B4-BE49-F238E27FC236}">
                  <a16:creationId xmlns:a16="http://schemas.microsoft.com/office/drawing/2014/main" id="{86D7827E-AB58-0B4F-BC2B-C885033F30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7200" y="3505200"/>
              <a:ext cx="25908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400" b="1" i="1">
                  <a:solidFill>
                    <a:srgbClr val="0000FF"/>
                  </a:solidFill>
                  <a:latin typeface="Arial" panose="020B0604020202020204" pitchFamily="34" charset="0"/>
                </a:rPr>
                <a:t>4b. </a:t>
              </a:r>
              <a:r>
                <a:rPr lang="it-IT" altLang="it-IT" sz="2400" b="1">
                  <a:solidFill>
                    <a:srgbClr val="0000FF"/>
                  </a:solidFill>
                  <a:latin typeface="Arial" panose="020B0604020202020204" pitchFamily="34" charset="0"/>
                </a:rPr>
                <a:t>Segno di y’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 b="1">
                <a:latin typeface="Arial" panose="020B0604020202020204" pitchFamily="34" charset="0"/>
              </a:endParaRPr>
            </a:p>
          </p:txBody>
        </p:sp>
        <p:pic>
          <p:nvPicPr>
            <p:cNvPr id="20487" name="Picture 11" descr="Schermata 2016-05-21 alle 11.49.57.png">
              <a:extLst>
                <a:ext uri="{FF2B5EF4-FFF2-40B4-BE49-F238E27FC236}">
                  <a16:creationId xmlns:a16="http://schemas.microsoft.com/office/drawing/2014/main" id="{A6CADA07-40A4-0840-8C61-B48BB8F7501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3962400"/>
              <a:ext cx="8318500" cy="2514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69B97AD-C085-974E-8F0D-2F96DC280E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4400" y="2286000"/>
              <a:ext cx="3886200" cy="533400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it-IT" altLang="it-IT" sz="180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D8B4049-76CC-0D46-AEE1-FFAF6DF661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200" y="5908675"/>
              <a:ext cx="3200400" cy="533400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it-IT" altLang="it-IT" sz="180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4D4D3D7-519E-5A4A-BE6A-8733525D70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10400" y="4419600"/>
              <a:ext cx="1752600" cy="990600"/>
            </a:xfrm>
            <a:prstGeom prst="rect">
              <a:avLst/>
            </a:prstGeom>
            <a:noFill/>
            <a:ln w="19050">
              <a:solidFill>
                <a:srgbClr val="0000FF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it-IT" altLang="it-IT" sz="180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Number Placeholder 10">
            <a:extLst>
              <a:ext uri="{FF2B5EF4-FFF2-40B4-BE49-F238E27FC236}">
                <a16:creationId xmlns:a16="http://schemas.microsoft.com/office/drawing/2014/main" id="{1BE7C894-54B0-E944-A61B-9944758DB8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0D2A9C5-1804-CE4C-BCEF-6B1215F1A179}" type="slidenum">
              <a:rPr lang="it-IT" altLang="it-IT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it-IT" altLang="it-IT" sz="1200">
              <a:solidFill>
                <a:srgbClr val="898989"/>
              </a:solidFill>
            </a:endParaRPr>
          </a:p>
        </p:txBody>
      </p:sp>
      <p:sp>
        <p:nvSpPr>
          <p:cNvPr id="21506" name="Footer Placeholder 11">
            <a:extLst>
              <a:ext uri="{FF2B5EF4-FFF2-40B4-BE49-F238E27FC236}">
                <a16:creationId xmlns:a16="http://schemas.microsoft.com/office/drawing/2014/main" id="{B014A544-5E85-EC4F-98B0-07A9EF6D4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0" y="6492875"/>
            <a:ext cx="22098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200">
                <a:solidFill>
                  <a:srgbClr val="898989"/>
                </a:solidFill>
                <a:cs typeface="Arial" panose="020B0604020202020204" pitchFamily="34" charset="0"/>
              </a:rPr>
              <a:t>Stefano Volpe e Daniela Valenti, 2024</a:t>
            </a:r>
          </a:p>
        </p:txBody>
      </p:sp>
      <p:sp>
        <p:nvSpPr>
          <p:cNvPr id="21507" name="TextBox 18">
            <a:extLst>
              <a:ext uri="{FF2B5EF4-FFF2-40B4-BE49-F238E27FC236}">
                <a16:creationId xmlns:a16="http://schemas.microsoft.com/office/drawing/2014/main" id="{DB0C6C1A-3388-8644-A00E-25F1A77F8D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04800"/>
            <a:ext cx="8458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3600" b="1"/>
              <a:t>Studio del grafico di funzione esponenziale</a:t>
            </a: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0633772D-2103-3043-8BC5-C89654191F80}"/>
              </a:ext>
            </a:extLst>
          </p:cNvPr>
          <p:cNvGrpSpPr/>
          <p:nvPr/>
        </p:nvGrpSpPr>
        <p:grpSpPr>
          <a:xfrm>
            <a:off x="457200" y="2895600"/>
            <a:ext cx="7124700" cy="2882900"/>
            <a:chOff x="457200" y="2895600"/>
            <a:chExt cx="7124700" cy="2882900"/>
          </a:xfrm>
        </p:grpSpPr>
        <p:sp>
          <p:nvSpPr>
            <p:cNvPr id="21508" name="TextBox 10">
              <a:extLst>
                <a:ext uri="{FF2B5EF4-FFF2-40B4-BE49-F238E27FC236}">
                  <a16:creationId xmlns:a16="http://schemas.microsoft.com/office/drawing/2014/main" id="{2796D452-FDDF-104E-A355-C42A4E11A3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7200" y="2895600"/>
              <a:ext cx="60960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400" b="1" i="1">
                  <a:solidFill>
                    <a:srgbClr val="0000FF"/>
                  </a:solidFill>
                  <a:latin typeface="Arial" panose="020B0604020202020204" pitchFamily="34" charset="0"/>
                </a:rPr>
                <a:t>4c. </a:t>
              </a:r>
              <a:r>
                <a:rPr lang="it-IT" altLang="it-IT" sz="2400" b="1">
                  <a:solidFill>
                    <a:srgbClr val="0000FF"/>
                  </a:solidFill>
                  <a:latin typeface="Arial" panose="020B0604020202020204" pitchFamily="34" charset="0"/>
                </a:rPr>
                <a:t>Segno di y” [derivata di un prodotto]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 b="1">
                <a:latin typeface="Arial" panose="020B0604020202020204" pitchFamily="34" charset="0"/>
              </a:endParaRPr>
            </a:p>
          </p:txBody>
        </p:sp>
        <p:pic>
          <p:nvPicPr>
            <p:cNvPr id="21509" name="Picture 14" descr="Schermata 2016-05-21 alle 11.56.38.png">
              <a:extLst>
                <a:ext uri="{FF2B5EF4-FFF2-40B4-BE49-F238E27FC236}">
                  <a16:creationId xmlns:a16="http://schemas.microsoft.com/office/drawing/2014/main" id="{CF03C858-B06E-9F40-AD1A-B5CF89E6DE6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3505200"/>
              <a:ext cx="7124700" cy="2273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02BFD18-7C60-4947-9650-029DD1D1AB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3400" y="5029200"/>
              <a:ext cx="3886200" cy="609600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it-IT" altLang="it-IT" sz="180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</p:grpSp>
      <p:pic>
        <p:nvPicPr>
          <p:cNvPr id="21511" name="Picture 17" descr="Schermata 2016-05-21 alle 12.22.23.png">
            <a:extLst>
              <a:ext uri="{FF2B5EF4-FFF2-40B4-BE49-F238E27FC236}">
                <a16:creationId xmlns:a16="http://schemas.microsoft.com/office/drawing/2014/main" id="{36FA1630-F36F-5140-B299-73AED739CC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3" t="13077"/>
          <a:stretch>
            <a:fillRect/>
          </a:stretch>
        </p:blipFill>
        <p:spPr bwMode="auto">
          <a:xfrm>
            <a:off x="2819400" y="1371600"/>
            <a:ext cx="1981200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Number Placeholder 10">
            <a:extLst>
              <a:ext uri="{FF2B5EF4-FFF2-40B4-BE49-F238E27FC236}">
                <a16:creationId xmlns:a16="http://schemas.microsoft.com/office/drawing/2014/main" id="{EFE50850-8E90-C947-9A27-D6123522FD7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75B8268-D407-3749-BAD3-D7286154A5A1}" type="slidenum">
              <a:rPr lang="it-IT" altLang="it-IT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it-IT" altLang="it-IT" sz="1200">
              <a:solidFill>
                <a:srgbClr val="898989"/>
              </a:solidFill>
            </a:endParaRPr>
          </a:p>
        </p:txBody>
      </p:sp>
      <p:sp>
        <p:nvSpPr>
          <p:cNvPr id="22530" name="Footer Placeholder 11">
            <a:extLst>
              <a:ext uri="{FF2B5EF4-FFF2-40B4-BE49-F238E27FC236}">
                <a16:creationId xmlns:a16="http://schemas.microsoft.com/office/drawing/2014/main" id="{6D6B6302-BC80-8847-8E70-C01F7F983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0" y="6492875"/>
            <a:ext cx="27718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200">
                <a:solidFill>
                  <a:srgbClr val="898989"/>
                </a:solidFill>
                <a:cs typeface="Arial" panose="020B0604020202020204" pitchFamily="34" charset="0"/>
              </a:rPr>
              <a:t>Stefano Volpe e Daniela Valenti, 2024</a:t>
            </a:r>
            <a:endParaRPr lang="it-IT" altLang="it-IT" sz="1200" dirty="0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  <p:sp>
        <p:nvSpPr>
          <p:cNvPr id="22531" name="TextBox 18">
            <a:extLst>
              <a:ext uri="{FF2B5EF4-FFF2-40B4-BE49-F238E27FC236}">
                <a16:creationId xmlns:a16="http://schemas.microsoft.com/office/drawing/2014/main" id="{4A0009C9-9C5D-3944-BC40-F9D76215BD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57200"/>
            <a:ext cx="8610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3600" b="1" dirty="0">
                <a:solidFill>
                  <a:srgbClr val="FF0000"/>
                </a:solidFill>
              </a:rPr>
              <a:t>Schema riassuntivo, punti notevoli e grafico</a:t>
            </a:r>
          </a:p>
        </p:txBody>
      </p:sp>
      <p:grpSp>
        <p:nvGrpSpPr>
          <p:cNvPr id="8" name="Gruppo 7">
            <a:extLst>
              <a:ext uri="{FF2B5EF4-FFF2-40B4-BE49-F238E27FC236}">
                <a16:creationId xmlns:a16="http://schemas.microsoft.com/office/drawing/2014/main" id="{4538C6E0-D6BB-0242-AC7B-645B7C252EC8}"/>
              </a:ext>
            </a:extLst>
          </p:cNvPr>
          <p:cNvGrpSpPr/>
          <p:nvPr/>
        </p:nvGrpSpPr>
        <p:grpSpPr>
          <a:xfrm>
            <a:off x="304799" y="1143000"/>
            <a:ext cx="8200526" cy="5352223"/>
            <a:chOff x="304799" y="1143000"/>
            <a:chExt cx="8200526" cy="5352223"/>
          </a:xfrm>
        </p:grpSpPr>
        <p:pic>
          <p:nvPicPr>
            <p:cNvPr id="22532" name="Picture 9" descr="Schermata 2016-05-21 alle 17.43.34.png">
              <a:extLst>
                <a:ext uri="{FF2B5EF4-FFF2-40B4-BE49-F238E27FC236}">
                  <a16:creationId xmlns:a16="http://schemas.microsoft.com/office/drawing/2014/main" id="{B5BE04DD-A883-DD4D-9D1E-2846AE6277A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799" y="1143000"/>
              <a:ext cx="3864367" cy="312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33" name="Picture 12" descr="Schermata 2016-05-21 alle 17.45.19.png">
              <a:extLst>
                <a:ext uri="{FF2B5EF4-FFF2-40B4-BE49-F238E27FC236}">
                  <a16:creationId xmlns:a16="http://schemas.microsoft.com/office/drawing/2014/main" id="{B6532C41-7D95-614C-BCFB-861D52063E5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4162" y="3828223"/>
              <a:ext cx="5491163" cy="266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" name="Immagine 2">
              <a:extLst>
                <a:ext uri="{FF2B5EF4-FFF2-40B4-BE49-F238E27FC236}">
                  <a16:creationId xmlns:a16="http://schemas.microsoft.com/office/drawing/2014/main" id="{60FDF806-A460-2B44-A95A-7249644ED6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46" t="22636" r="2189" b="24209"/>
            <a:stretch/>
          </p:blipFill>
          <p:spPr>
            <a:xfrm>
              <a:off x="4393004" y="1675587"/>
              <a:ext cx="3226996" cy="307333"/>
            </a:xfrm>
            <a:prstGeom prst="rect">
              <a:avLst/>
            </a:prstGeom>
          </p:spPr>
        </p:pic>
        <p:pic>
          <p:nvPicPr>
            <p:cNvPr id="5" name="Immagine 4">
              <a:extLst>
                <a:ext uri="{FF2B5EF4-FFF2-40B4-BE49-F238E27FC236}">
                  <a16:creationId xmlns:a16="http://schemas.microsoft.com/office/drawing/2014/main" id="{B466A09D-20FF-464A-BF5F-4FC0081455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97" t="11806" r="1704" b="17320"/>
            <a:stretch/>
          </p:blipFill>
          <p:spPr>
            <a:xfrm>
              <a:off x="4319584" y="2176785"/>
              <a:ext cx="2623149" cy="360040"/>
            </a:xfrm>
            <a:prstGeom prst="rect">
              <a:avLst/>
            </a:prstGeom>
          </p:spPr>
        </p:pic>
        <p:pic>
          <p:nvPicPr>
            <p:cNvPr id="7" name="Immagine 6">
              <a:extLst>
                <a:ext uri="{FF2B5EF4-FFF2-40B4-BE49-F238E27FC236}">
                  <a16:creationId xmlns:a16="http://schemas.microsoft.com/office/drawing/2014/main" id="{7187A738-DBFD-8E41-994C-F6C65CF707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75" t="14630" r="1834" b="20018"/>
            <a:stretch/>
          </p:blipFill>
          <p:spPr>
            <a:xfrm>
              <a:off x="4319584" y="2698410"/>
              <a:ext cx="2880320" cy="35273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Number Placeholder 10">
            <a:extLst>
              <a:ext uri="{FF2B5EF4-FFF2-40B4-BE49-F238E27FC236}">
                <a16:creationId xmlns:a16="http://schemas.microsoft.com/office/drawing/2014/main" id="{5B188C7E-C40B-7741-881D-D32A868D5C9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781800" y="6492875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CD6A067-4067-F445-8EE5-C3FDA53662DA}" type="slidenum">
              <a:rPr lang="it-IT" altLang="it-IT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it-IT" altLang="it-IT" sz="1200">
              <a:solidFill>
                <a:srgbClr val="898989"/>
              </a:solidFill>
            </a:endParaRPr>
          </a:p>
        </p:txBody>
      </p:sp>
      <p:sp>
        <p:nvSpPr>
          <p:cNvPr id="23554" name="Footer Placeholder 11">
            <a:extLst>
              <a:ext uri="{FF2B5EF4-FFF2-40B4-BE49-F238E27FC236}">
                <a16:creationId xmlns:a16="http://schemas.microsoft.com/office/drawing/2014/main" id="{69463D8F-0EC9-8C4A-A1D8-67080A7AD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107504" y="6446837"/>
            <a:ext cx="1547664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200">
                <a:solidFill>
                  <a:srgbClr val="898989"/>
                </a:solidFill>
                <a:cs typeface="Arial" panose="020B0604020202020204" pitchFamily="34" charset="0"/>
              </a:rPr>
              <a:t>Stefano Volpe e Daniela Valenti, 2024</a:t>
            </a:r>
            <a:endParaRPr lang="it-IT" altLang="it-IT" sz="1200" dirty="0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  <p:sp>
        <p:nvSpPr>
          <p:cNvPr id="23555" name="TextBox 18">
            <a:extLst>
              <a:ext uri="{FF2B5EF4-FFF2-40B4-BE49-F238E27FC236}">
                <a16:creationId xmlns:a16="http://schemas.microsoft.com/office/drawing/2014/main" id="{69315B1D-E4E9-6640-9544-16BF902825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152400"/>
            <a:ext cx="3733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3600" b="1" dirty="0">
                <a:solidFill>
                  <a:srgbClr val="FF0000"/>
                </a:solidFill>
              </a:rPr>
              <a:t>La curva di Gauss</a:t>
            </a:r>
          </a:p>
        </p:txBody>
      </p:sp>
      <p:sp>
        <p:nvSpPr>
          <p:cNvPr id="23556" name="TextBox 6">
            <a:extLst>
              <a:ext uri="{FF2B5EF4-FFF2-40B4-BE49-F238E27FC236}">
                <a16:creationId xmlns:a16="http://schemas.microsoft.com/office/drawing/2014/main" id="{72F31E9F-261C-5C4E-B156-8ACCCE3918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762000"/>
            <a:ext cx="8610600" cy="289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600" b="1"/>
              <a:t>La curva ottenuta è la </a:t>
            </a:r>
            <a:r>
              <a:rPr lang="it-IT" altLang="it-IT" sz="2600" b="1" i="1"/>
              <a:t>curva di Gauss</a:t>
            </a:r>
            <a:r>
              <a:rPr lang="it-IT" altLang="it-IT" sz="2600" b="1"/>
              <a:t> o </a:t>
            </a:r>
            <a:r>
              <a:rPr lang="it-IT" altLang="it-IT" sz="2600" b="1" i="1"/>
              <a:t>gaussiana.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600" b="1"/>
              <a:t>Introdotta dal matematico, fisico e astronomo tedesco Carl Gauss (1777 – 1885) per descrivere la distribuzione degli errori commessi nel misurare una grandezza più volte con la stessa cura e nelle stesse condizioni.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600" b="1"/>
              <a:t>Ha notevole importanza in calcolo delle probabilità e nelle scienze sperimentali.  </a:t>
            </a:r>
            <a:endParaRPr lang="it-IT" altLang="it-IT" sz="2600"/>
          </a:p>
        </p:txBody>
      </p:sp>
      <p:pic>
        <p:nvPicPr>
          <p:cNvPr id="23557" name="Picture 7" descr="Gauss_banknote.jpeg">
            <a:extLst>
              <a:ext uri="{FF2B5EF4-FFF2-40B4-BE49-F238E27FC236}">
                <a16:creationId xmlns:a16="http://schemas.microsoft.com/office/drawing/2014/main" id="{BB98D876-9E0B-0D43-91A1-D384BD1F29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657600"/>
            <a:ext cx="608965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15997</TotalTime>
  <Words>793</Words>
  <Application>Microsoft Macintosh PowerPoint</Application>
  <PresentationFormat>Presentazione su schermo (4:3)</PresentationFormat>
  <Paragraphs>108</Paragraphs>
  <Slides>19</Slides>
  <Notes>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5" baseType="lpstr">
      <vt:lpstr>ＭＳ ゴシック</vt:lpstr>
      <vt:lpstr>Arial</vt:lpstr>
      <vt:lpstr>Arial Narrow</vt:lpstr>
      <vt:lpstr>Calibri</vt:lpstr>
      <vt:lpstr>Times New Roman</vt:lpstr>
      <vt:lpstr>Tema di Office</vt:lpstr>
      <vt:lpstr>Grafico di funzioni esponenziali e logaritmiche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</dc:title>
  <dc:subject/>
  <dc:creator>User</dc:creator>
  <cp:keywords/>
  <dc:description/>
  <cp:lastModifiedBy>Microsoft Office User</cp:lastModifiedBy>
  <cp:revision>589</cp:revision>
  <dcterms:created xsi:type="dcterms:W3CDTF">2016-05-27T07:51:52Z</dcterms:created>
  <dcterms:modified xsi:type="dcterms:W3CDTF">2024-01-26T09:42:00Z</dcterms:modified>
  <cp:category/>
</cp:coreProperties>
</file>