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4.jpg" ContentType="image/jpeg"/>
  <Override PartName="/ppt/comments/comment1.xml" ContentType="application/vnd.openxmlformats-officedocument.presentationml.comments+xml"/>
  <Override PartName="/ppt/media/image5.jpg" ContentType="image/jpeg"/>
  <Override PartName="/ppt/media/image6.jpg" ContentType="image/jpeg"/>
  <Override PartName="/ppt/media/image14.jpg" ContentType="image/jpeg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8" r:id="rId2"/>
    <p:sldId id="334" r:id="rId3"/>
    <p:sldId id="335" r:id="rId4"/>
    <p:sldId id="325" r:id="rId5"/>
    <p:sldId id="318" r:id="rId6"/>
    <p:sldId id="336" r:id="rId7"/>
    <p:sldId id="319" r:id="rId8"/>
    <p:sldId id="337" r:id="rId9"/>
    <p:sldId id="285" r:id="rId10"/>
    <p:sldId id="338" r:id="rId11"/>
    <p:sldId id="339" r:id="rId12"/>
    <p:sldId id="340" r:id="rId13"/>
    <p:sldId id="343" r:id="rId14"/>
    <p:sldId id="342" r:id="rId15"/>
    <p:sldId id="344" r:id="rId16"/>
    <p:sldId id="302" r:id="rId17"/>
    <p:sldId id="305" r:id="rId18"/>
    <p:sldId id="306" r:id="rId19"/>
    <p:sldId id="307" r:id="rId20"/>
    <p:sldId id="308" r:id="rId21"/>
    <p:sldId id="309" r:id="rId22"/>
    <p:sldId id="298" r:id="rId23"/>
    <p:sldId id="299" r:id="rId24"/>
    <p:sldId id="300" r:id="rId2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73C"/>
    <a:srgbClr val="3130D0"/>
    <a:srgbClr val="FFFEE8"/>
    <a:srgbClr val="E2FFFD"/>
    <a:srgbClr val="235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740"/>
  </p:normalViewPr>
  <p:slideViewPr>
    <p:cSldViewPr>
      <p:cViewPr varScale="1">
        <p:scale>
          <a:sx n="119" d="100"/>
          <a:sy n="119" d="100"/>
        </p:scale>
        <p:origin x="165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2-18T09:36:21.347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E57327-9EDA-CC42-83FC-1DFD974E1A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BB9D28-A571-4C44-8954-51EEF7F325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9BB1529-FBD0-0C40-B8F5-AEA09B5A5344}" type="datetime1">
              <a:rPr lang="it-IT" altLang="it-IT"/>
              <a:pPr/>
              <a:t>09/01/23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153B0-CBD3-2B45-9291-548EC57D44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E812F-FBC1-3F4C-AD4D-E5E9140914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A1678BC-ECBA-9B46-9E9A-B5F8DC02C5EA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08E2FC-42AD-F34D-BE8C-CD68DE92C5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24F9DC-F76E-CF44-88D2-C86E2502A2C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442AE49-4CB2-5A44-904F-26F9AC12221E}" type="datetime1">
              <a:rPr lang="it-IT" altLang="it-IT"/>
              <a:pPr/>
              <a:t>09/01/23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1CCFD5D-5C3E-5044-B69B-7A3FB72708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1F77957-F50F-2F45-9CAA-5F94EB4F55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91AB9-E462-6D4F-B9FE-53F34A9470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1418B-6B99-1D45-B6EC-790A7EE235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93B8683-74A0-7447-A284-AEF2DE9FECD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8E1067-B7A3-B24D-BF04-0248378DD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7CAC5D-339B-C145-B84B-869C2A314A3B}" type="datetime1">
              <a:rPr lang="it-IT" altLang="it-IT" smtClean="0"/>
              <a:t>09/01/23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D30756-9892-AC4D-BC7E-80719122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AnnaMaria Miele e Daniela Valenti,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21668E-4076-9E4A-A92F-EF7EA066C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84D38-427A-1F42-A420-430189F701E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5665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EE2919-AAF5-CE47-A6E5-E0A9D28AD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84079C-72DA-8F45-A33F-212CEFF28E5C}" type="datetime1">
              <a:rPr lang="it-IT" altLang="it-IT" smtClean="0"/>
              <a:t>09/01/23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73614F-5EE4-734E-B72B-E4BC7D3FB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AnnaMaria Miele e Daniela Valenti,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658E14-E1AA-E34A-AD3A-12C00D0D3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1F6F5-F9CE-1747-8B9B-D9AE11D766C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915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D0C91C-ECC8-6A46-ACF2-ED1C9CD84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14FDFD-2118-3444-B63B-879159341BC5}" type="datetime1">
              <a:rPr lang="it-IT" altLang="it-IT" smtClean="0"/>
              <a:t>09/01/23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ADDCD8-AE88-0B41-A14B-B1A77937A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AnnaMaria Miele e Daniela Valenti,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6ECF8F-F40E-4842-8BA4-0F63A335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3BC53-76D4-8D47-9B89-14953A6BC66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6656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F37997-2573-7546-91E6-C390FDE26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D07D3-6406-DF4D-AA72-9FC1A5A7A5DF}" type="datetime1">
              <a:rPr lang="it-IT" altLang="it-IT" smtClean="0"/>
              <a:t>09/01/23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D1BCD8-F7B8-3B4C-A1EE-33E9DB20E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AnnaMaria Miele e Daniela Valenti,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F98266-9110-6043-AF13-07ABBAAC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75B46-17C3-DC4D-AD61-E4C337D278C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03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ED95A1-695C-C84C-A820-6079429B6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F70CF2-A5F3-5F43-9A6D-A326698E5E25}" type="datetime1">
              <a:rPr lang="it-IT" altLang="it-IT" smtClean="0"/>
              <a:t>09/01/23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799D3B-A831-AB46-A912-A593500A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AnnaMaria Miele e Daniela Valenti,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C60C2A-8F96-FA45-8A71-ED77B6CA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1619E-107D-9D44-93BB-4FDEF0F4EC4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81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981411A4-B62B-E540-B102-99714DA48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CE42C5-940C-E741-929E-7AEEB3FBB06F}" type="datetime1">
              <a:rPr lang="it-IT" altLang="it-IT" smtClean="0"/>
              <a:t>09/01/23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7C37C0C3-0FBF-2346-AB35-B1AFA8195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AnnaMaria Miele e Daniela Valenti, 2023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E3A18D57-A41F-0043-B01F-7157D24D3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CBE70-1378-8A4E-A10F-782470A6B83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8565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80A2CBE6-73D1-744F-B81E-D4E0E17BA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83C1FA-3C0E-6144-80B0-14B5396A8527}" type="datetime1">
              <a:rPr lang="it-IT" altLang="it-IT" smtClean="0"/>
              <a:t>09/01/23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9D401F9A-BFAF-EF48-BFDA-3D5D7C8B4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AnnaMaria Miele e Daniela Valenti, 2023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271EAEC1-7575-644D-9C3E-4699605D6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8E21F-DF82-A944-AF60-533DC47F76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6097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9744D3A8-6010-3C46-8612-F9D10D7F2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EFE6E2-14D0-AA44-9DE8-84065C02E3C4}" type="datetime1">
              <a:rPr lang="it-IT" altLang="it-IT" smtClean="0"/>
              <a:t>09/01/23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7658D0BC-A1D6-0A44-99AE-5413A22BC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AnnaMaria Miele e Daniela Valenti, 2023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F931CC0A-7637-EE45-B583-E1FE7BD39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B2092-DD86-F345-9516-B799C4F3EBB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4558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EEE07934-6E21-CF4A-A7B0-87A4312A9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82D99A-F164-5048-84CA-66FF8A6A2D31}" type="datetime1">
              <a:rPr lang="it-IT" altLang="it-IT" smtClean="0"/>
              <a:t>09/01/23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C6AC8315-47F1-EF4C-9FDC-4D41BC88B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AnnaMaria Miele e Daniela Valenti, 2023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02B3428E-153B-9540-BB3C-39F75E5C8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DD3E6-46DA-C64E-8CE5-F10B540DFB3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9666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A558CF33-1CF3-5E48-8D61-B99AD1191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88BD31-23DE-CE4E-91DE-AFA1234377AA}" type="datetime1">
              <a:rPr lang="it-IT" altLang="it-IT" smtClean="0"/>
              <a:t>09/01/23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A83C7A13-B0D3-2D45-9001-9C12FA8E4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AnnaMaria Miele e Daniela Valenti, 2023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5CCC2AC0-E41F-2349-B419-877599FE6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32A45-96C6-CF40-9D02-8C325FFB840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7286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F62AFDCB-1556-E444-80E1-D97FA245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FB5B4-2E54-B447-A340-3F7FC55F3BFC}" type="datetime1">
              <a:rPr lang="it-IT" altLang="it-IT" smtClean="0"/>
              <a:t>09/01/23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2E84A779-3264-CA49-84F2-F921A4EBB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AnnaMaria Miele e Daniela Valenti, 2023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7F46E456-9679-E549-942F-0E4E7F61D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64C4C-2588-FE41-9590-A2AF117EBEC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7470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BCA946A4-F5E7-9A4C-AE69-6281A68335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E97EECAC-1375-D24F-A189-21941FA18B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AD6816-6BD5-9E46-9AC1-A13B30CB4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2D7EF79-7A4C-1841-95B9-635E6C803744}" type="datetime1">
              <a:rPr lang="it-IT" altLang="it-IT" smtClean="0"/>
              <a:t>09/01/23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F93293-4B18-9945-B416-10609E2AF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altLang="it-IT"/>
              <a:t>AnnaMaria Miele e Daniela Valenti,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D4DE84-37B9-9044-ADD2-05F72BA06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E42D7B5-8086-D041-848B-F16A8EFEC382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20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A33EB5F3-543F-ED49-8EC9-926145D84F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752600"/>
            <a:ext cx="7772400" cy="2160588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Scomporre polinomi in fattori</a:t>
            </a:r>
            <a:endParaRPr lang="it-IT" altLang="it-IT" sz="4000" b="1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5364" name="Footer Placeholder 4">
            <a:extLst>
              <a:ext uri="{FF2B5EF4-FFF2-40B4-BE49-F238E27FC236}">
                <a16:creationId xmlns:a16="http://schemas.microsoft.com/office/drawing/2014/main" id="{4AC0BEDD-0E8E-324A-B4F0-CFB0C681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AnnaMaria Miele e Daniela Valenti, 2023</a:t>
            </a:r>
            <a:endParaRPr lang="it-IT" altLang="it-IT" sz="1200" i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975C2BC7-F63B-E448-A9B1-99C790EB8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E825BDC-6438-124F-9185-C802A106AE52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A33EB5F3-543F-ED49-8EC9-926145D84F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600" y="548680"/>
            <a:ext cx="7488832" cy="980728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B. Metodi legati alle soluzioni di equazioni polinomiali</a:t>
            </a:r>
            <a:endParaRPr lang="it-IT" altLang="it-IT" sz="4000" b="1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5364" name="Footer Placeholder 4">
            <a:extLst>
              <a:ext uri="{FF2B5EF4-FFF2-40B4-BE49-F238E27FC236}">
                <a16:creationId xmlns:a16="http://schemas.microsoft.com/office/drawing/2014/main" id="{4AC0BEDD-0E8E-324A-B4F0-CFB0C681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AnnaMaria Miele e Daniela Valenti, 2023</a:t>
            </a:r>
            <a:endParaRPr lang="it-IT" altLang="it-IT" sz="1200" i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975C2BC7-F63B-E448-A9B1-99C790EB8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E825BDC-6438-124F-9185-C802A106AE52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5993862-914F-0644-A83D-58330E783ED1}"/>
              </a:ext>
            </a:extLst>
          </p:cNvPr>
          <p:cNvSpPr txBox="1"/>
          <p:nvPr/>
        </p:nvSpPr>
        <p:spPr>
          <a:xfrm>
            <a:off x="1187624" y="2132856"/>
            <a:ext cx="7272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Richiamo, a partire da esempi, alcune conoscenze adatte per proseguire: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/>
              <a:t>vocabolario matematico;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/>
              <a:t>teoremi di algebra su polinomi ed equazioni polinomiali. </a:t>
            </a:r>
          </a:p>
        </p:txBody>
      </p:sp>
    </p:spTree>
    <p:extLst>
      <p:ext uri="{BB962C8B-B14F-4D97-AF65-F5344CB8AC3E}">
        <p14:creationId xmlns:p14="http://schemas.microsoft.com/office/powerpoint/2010/main" val="382594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A33EB5F3-543F-ED49-8EC9-926145D84F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39403" y="209551"/>
            <a:ext cx="7488832" cy="980728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Vocabolario matematico</a:t>
            </a:r>
            <a:endParaRPr lang="it-IT" altLang="it-IT" sz="4000" b="1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5364" name="Footer Placeholder 4">
            <a:extLst>
              <a:ext uri="{FF2B5EF4-FFF2-40B4-BE49-F238E27FC236}">
                <a16:creationId xmlns:a16="http://schemas.microsoft.com/office/drawing/2014/main" id="{4AC0BEDD-0E8E-324A-B4F0-CFB0C681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AnnaMaria Miele e Daniela Valenti, 2023</a:t>
            </a:r>
            <a:endParaRPr lang="it-IT" altLang="it-IT" sz="1200" i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975C2BC7-F63B-E448-A9B1-99C790EB8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E825BDC-6438-124F-9185-C802A106AE52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FF5E74C2-0376-AD4B-A1D6-C560DFA284BA}"/>
              </a:ext>
            </a:extLst>
          </p:cNvPr>
          <p:cNvGrpSpPr/>
          <p:nvPr/>
        </p:nvGrpSpPr>
        <p:grpSpPr>
          <a:xfrm>
            <a:off x="423528" y="1305355"/>
            <a:ext cx="8564347" cy="4787004"/>
            <a:chOff x="271720" y="1210163"/>
            <a:chExt cx="8564347" cy="4787004"/>
          </a:xfrm>
        </p:grpSpPr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9778F2EA-2054-C145-A0BB-574C303D9D16}"/>
                </a:ext>
              </a:extLst>
            </p:cNvPr>
            <p:cNvSpPr/>
            <p:nvPr/>
          </p:nvSpPr>
          <p:spPr>
            <a:xfrm>
              <a:off x="2054393" y="1210163"/>
              <a:ext cx="4284476" cy="954107"/>
            </a:xfrm>
            <a:prstGeom prst="rect">
              <a:avLst/>
            </a:prstGeom>
            <a:solidFill>
              <a:srgbClr val="FFFEE8"/>
            </a:solidFill>
            <a:ln w="19050">
              <a:solidFill>
                <a:srgbClr val="3130D0"/>
              </a:solidFill>
            </a:ln>
          </p:spPr>
          <p:txBody>
            <a:bodyPr wrap="square">
              <a:spAutoFit/>
            </a:bodyPr>
            <a:lstStyle/>
            <a:p>
              <a:r>
                <a:rPr lang="it-IT" altLang="it-IT" sz="2800" b="1" dirty="0">
                  <a:solidFill>
                    <a:srgbClr val="3130D0"/>
                  </a:solidFill>
                  <a:cs typeface="Arial" panose="020B0604020202020204" pitchFamily="34" charset="0"/>
                </a:rPr>
                <a:t>Polinomio</a:t>
              </a:r>
              <a:r>
                <a:rPr lang="it-IT" altLang="it-IT" sz="2800" b="1" dirty="0">
                  <a:cs typeface="Arial" panose="020B0604020202020204" pitchFamily="34" charset="0"/>
                </a:rPr>
                <a:t>  di </a:t>
              </a:r>
              <a:r>
                <a:rPr lang="it-IT" altLang="it-IT" sz="28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3</a:t>
              </a:r>
              <a:r>
                <a:rPr lang="it-IT" altLang="it-IT" sz="2800" b="1" baseline="30000" dirty="0">
                  <a:solidFill>
                    <a:srgbClr val="FF0000"/>
                  </a:solidFill>
                  <a:cs typeface="Arial" panose="020B0604020202020204" pitchFamily="34" charset="0"/>
                </a:rPr>
                <a:t>0</a:t>
              </a:r>
              <a:r>
                <a:rPr lang="it-IT" altLang="it-IT" sz="28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it-IT" altLang="it-IT" sz="2800" b="1" dirty="0">
                  <a:cs typeface="Arial" panose="020B0604020202020204" pitchFamily="34" charset="0"/>
                </a:rPr>
                <a:t>grado</a:t>
              </a:r>
              <a:r>
                <a:rPr lang="it-IT" altLang="it-IT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it-IT" altLang="it-IT" sz="2800" b="1" dirty="0">
                  <a:solidFill>
                    <a:srgbClr val="0C77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2800" b="1" dirty="0">
                  <a:solidFill>
                    <a:srgbClr val="0C77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9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2800" b="1" dirty="0">
                  <a:solidFill>
                    <a:srgbClr val="0C77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+ 10 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2800" b="1" dirty="0">
                  <a:solidFill>
                    <a:srgbClr val="0C77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3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it-IT" sz="2800" b="1" dirty="0"/>
            </a:p>
          </p:txBody>
        </p:sp>
        <p:cxnSp>
          <p:nvCxnSpPr>
            <p:cNvPr id="4" name="Connettore 2 3">
              <a:extLst>
                <a:ext uri="{FF2B5EF4-FFF2-40B4-BE49-F238E27FC236}">
                  <a16:creationId xmlns:a16="http://schemas.microsoft.com/office/drawing/2014/main" id="{52166A31-79A0-DF4C-BBC3-CF66A68B73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27784" y="2146921"/>
              <a:ext cx="1872208" cy="6311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23159328-94FE-2841-B507-68BC7DA9E81B}"/>
                </a:ext>
              </a:extLst>
            </p:cNvPr>
            <p:cNvCxnSpPr>
              <a:cxnSpLocks/>
            </p:cNvCxnSpPr>
            <p:nvPr/>
          </p:nvCxnSpPr>
          <p:spPr>
            <a:xfrm>
              <a:off x="4499992" y="2157268"/>
              <a:ext cx="1944216" cy="61436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F4559D36-A3C3-004F-83C8-5030987BE9AA}"/>
                </a:ext>
              </a:extLst>
            </p:cNvPr>
            <p:cNvSpPr/>
            <p:nvPr/>
          </p:nvSpPr>
          <p:spPr>
            <a:xfrm>
              <a:off x="433220" y="2808823"/>
              <a:ext cx="3528392" cy="1323439"/>
            </a:xfrm>
            <a:prstGeom prst="rect">
              <a:avLst/>
            </a:prstGeom>
            <a:solidFill>
              <a:srgbClr val="FFFEE8"/>
            </a:solidFill>
            <a:ln w="19050">
              <a:solidFill>
                <a:srgbClr val="3130D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2400" b="1" dirty="0">
                  <a:solidFill>
                    <a:srgbClr val="3130D0"/>
                  </a:solidFill>
                  <a:cs typeface="Arial" panose="020B0604020202020204" pitchFamily="34" charset="0"/>
                </a:rPr>
                <a:t>Equazione polinomiale</a:t>
              </a:r>
              <a:r>
                <a:rPr lang="it-IT" altLang="it-IT" sz="2400" b="1" dirty="0">
                  <a:cs typeface="Arial" panose="020B0604020202020204" pitchFamily="34" charset="0"/>
                </a:rPr>
                <a:t>  </a:t>
              </a:r>
            </a:p>
            <a:p>
              <a:pPr algn="ctr"/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9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+10 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3 </a:t>
              </a:r>
              <a:r>
                <a:rPr lang="it-IT" altLang="it-IT" sz="2800" b="1" dirty="0">
                  <a:solidFill>
                    <a:srgbClr val="3130D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0</a:t>
              </a:r>
            </a:p>
            <a:p>
              <a:pPr algn="ctr"/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 </a:t>
              </a:r>
              <a:r>
                <a:rPr lang="it-IT" altLang="it-IT" sz="2800" b="1" i="1" dirty="0">
                  <a:solidFill>
                    <a:srgbClr val="3130D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incognita </a:t>
              </a:r>
              <a:endParaRPr lang="it-IT" sz="2800" b="1" i="1" dirty="0">
                <a:solidFill>
                  <a:srgbClr val="3130D0"/>
                </a:solidFill>
              </a:endParaRPr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A017FCF9-4BD1-F443-B829-B4E6EA160C22}"/>
                </a:ext>
              </a:extLst>
            </p:cNvPr>
            <p:cNvSpPr/>
            <p:nvPr/>
          </p:nvSpPr>
          <p:spPr>
            <a:xfrm>
              <a:off x="4820703" y="2808823"/>
              <a:ext cx="3934693" cy="1323439"/>
            </a:xfrm>
            <a:prstGeom prst="rect">
              <a:avLst/>
            </a:prstGeom>
            <a:solidFill>
              <a:srgbClr val="FFFEE8"/>
            </a:solidFill>
            <a:ln w="19050">
              <a:solidFill>
                <a:srgbClr val="3130D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2400" b="1" dirty="0">
                  <a:solidFill>
                    <a:srgbClr val="0C773C"/>
                  </a:solidFill>
                  <a:cs typeface="Arial" panose="020B0604020202020204" pitchFamily="34" charset="0"/>
                </a:rPr>
                <a:t>Funzione polinomiale  </a:t>
              </a:r>
            </a:p>
            <a:p>
              <a:pPr algn="ctr"/>
              <a:r>
                <a:rPr lang="it-IT" altLang="it-IT" sz="2800" b="1" i="1" dirty="0" err="1">
                  <a:solidFill>
                    <a:srgbClr val="0C77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it-IT" altLang="it-IT" sz="2800" b="1" dirty="0">
                  <a:solidFill>
                    <a:srgbClr val="0C77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altLang="it-IT" sz="2800" b="1" i="1" dirty="0">
                  <a:solidFill>
                    <a:srgbClr val="0C77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dirty="0">
                  <a:solidFill>
                    <a:srgbClr val="0C77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it-IT" altLang="it-IT" sz="2800" b="1" i="1" dirty="0">
                  <a:solidFill>
                    <a:srgbClr val="0C77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9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+10 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3 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 </a:t>
              </a:r>
              <a:r>
                <a:rPr lang="it-IT" altLang="it-IT" sz="2800" b="1" i="1" dirty="0">
                  <a:solidFill>
                    <a:srgbClr val="0C77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variabile</a:t>
              </a:r>
              <a:r>
                <a:rPr lang="it-IT" altLang="it-IT" sz="2800" b="1" i="1" dirty="0">
                  <a:solidFill>
                    <a:srgbClr val="3130D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it-IT" sz="2800" b="1" i="1" dirty="0">
                <a:solidFill>
                  <a:srgbClr val="3130D0"/>
                </a:solidFill>
              </a:endParaRPr>
            </a:p>
          </p:txBody>
        </p:sp>
        <p:cxnSp>
          <p:nvCxnSpPr>
            <p:cNvPr id="16" name="Connettore 2 15">
              <a:extLst>
                <a:ext uri="{FF2B5EF4-FFF2-40B4-BE49-F238E27FC236}">
                  <a16:creationId xmlns:a16="http://schemas.microsoft.com/office/drawing/2014/main" id="{6A99F5C2-ECA7-5346-B80C-1650B7D352EB}"/>
                </a:ext>
              </a:extLst>
            </p:cNvPr>
            <p:cNvCxnSpPr>
              <a:cxnSpLocks/>
            </p:cNvCxnSpPr>
            <p:nvPr/>
          </p:nvCxnSpPr>
          <p:spPr>
            <a:xfrm>
              <a:off x="2255912" y="4121647"/>
              <a:ext cx="0" cy="53148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754AA5D2-7FEE-594C-9D23-3CDE53F83EB5}"/>
                </a:ext>
              </a:extLst>
            </p:cNvPr>
            <p:cNvSpPr/>
            <p:nvPr/>
          </p:nvSpPr>
          <p:spPr>
            <a:xfrm>
              <a:off x="271720" y="4612172"/>
              <a:ext cx="3720919" cy="1384995"/>
            </a:xfrm>
            <a:prstGeom prst="rect">
              <a:avLst/>
            </a:prstGeom>
            <a:solidFill>
              <a:srgbClr val="FFFEE8"/>
            </a:solidFill>
            <a:ln w="19050">
              <a:solidFill>
                <a:srgbClr val="3130D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・</a:t>
              </a:r>
              <a:r>
                <a:rPr lang="it-IT" altLang="it-IT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it-IT" altLang="it-IT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9</a:t>
              </a:r>
              <a:r>
                <a:rPr lang="it-IT" alt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・</a:t>
              </a:r>
              <a:r>
                <a:rPr lang="it-IT" altLang="it-IT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it-IT" altLang="it-IT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+10</a:t>
              </a:r>
              <a:r>
                <a:rPr lang="it-IT" alt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・</a:t>
              </a:r>
              <a:r>
                <a:rPr lang="it-IT" altLang="it-IT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3 </a:t>
              </a:r>
              <a:r>
                <a:rPr lang="it-IT" altLang="it-IT" sz="2800" b="1" dirty="0">
                  <a:solidFill>
                    <a:srgbClr val="3130D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0</a:t>
              </a:r>
            </a:p>
            <a:p>
              <a:pPr algn="ctr"/>
              <a:r>
                <a:rPr lang="it-IT" altLang="it-IT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it-IT" altLang="it-IT" sz="2800" b="1" i="1" dirty="0">
                  <a:solidFill>
                    <a:srgbClr val="3130D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è</a:t>
              </a:r>
              <a:r>
                <a:rPr lang="it-IT" altLang="it-IT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2800" b="1" i="1" dirty="0">
                  <a:solidFill>
                    <a:srgbClr val="3130D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una soluzione dell’equazione</a:t>
              </a:r>
              <a:endParaRPr lang="it-IT" sz="2800" b="1" i="1" dirty="0">
                <a:solidFill>
                  <a:srgbClr val="3130D0"/>
                </a:solidFill>
              </a:endParaRPr>
            </a:p>
          </p:txBody>
        </p:sp>
        <p:cxnSp>
          <p:nvCxnSpPr>
            <p:cNvPr id="21" name="Connettore 2 20">
              <a:extLst>
                <a:ext uri="{FF2B5EF4-FFF2-40B4-BE49-F238E27FC236}">
                  <a16:creationId xmlns:a16="http://schemas.microsoft.com/office/drawing/2014/main" id="{C023D9F3-4D06-0D4E-AACF-92BE1A7D1FD8}"/>
                </a:ext>
              </a:extLst>
            </p:cNvPr>
            <p:cNvCxnSpPr>
              <a:cxnSpLocks/>
            </p:cNvCxnSpPr>
            <p:nvPr/>
          </p:nvCxnSpPr>
          <p:spPr>
            <a:xfrm>
              <a:off x="6642230" y="4121647"/>
              <a:ext cx="0" cy="53148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297EC146-B486-B242-977C-525A5FD3475E}"/>
                </a:ext>
              </a:extLst>
            </p:cNvPr>
            <p:cNvSpPr/>
            <p:nvPr/>
          </p:nvSpPr>
          <p:spPr>
            <a:xfrm>
              <a:off x="4176031" y="4597634"/>
              <a:ext cx="4660036" cy="1384995"/>
            </a:xfrm>
            <a:prstGeom prst="rect">
              <a:avLst/>
            </a:prstGeom>
            <a:solidFill>
              <a:srgbClr val="FFFEE8"/>
            </a:solidFill>
            <a:ln w="19050">
              <a:solidFill>
                <a:srgbClr val="3130D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2800" b="1" i="1" dirty="0" err="1">
                  <a:solidFill>
                    <a:srgbClr val="0C77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it-IT" altLang="it-IT" sz="2800" b="1" dirty="0">
                  <a:solidFill>
                    <a:srgbClr val="0C77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  <a:r>
                <a:rPr lang="it-IT" altLang="it-IT" sz="2800" b="1" i="1" dirty="0">
                  <a:solidFill>
                    <a:srgbClr val="0C77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・</a:t>
              </a:r>
              <a:r>
                <a:rPr lang="it-IT" altLang="it-IT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it-IT" altLang="it-IT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9</a:t>
              </a:r>
              <a:r>
                <a:rPr lang="it-IT" alt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・</a:t>
              </a:r>
              <a:r>
                <a:rPr lang="it-IT" altLang="it-IT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it-IT" altLang="it-IT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+10</a:t>
              </a:r>
              <a:r>
                <a:rPr lang="it-IT" alt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・</a:t>
              </a:r>
              <a:r>
                <a:rPr lang="it-IT" altLang="it-IT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3 </a:t>
              </a:r>
              <a:r>
                <a:rPr lang="it-IT" altLang="it-IT" sz="2800" b="1" dirty="0">
                  <a:solidFill>
                    <a:srgbClr val="0C77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0</a:t>
              </a:r>
            </a:p>
            <a:p>
              <a:pPr algn="ctr"/>
              <a:r>
                <a:rPr lang="it-IT" altLang="it-IT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it-IT" altLang="it-IT" sz="2800" b="1" i="1" dirty="0">
                  <a:solidFill>
                    <a:srgbClr val="0C77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è</a:t>
              </a:r>
              <a:r>
                <a:rPr lang="it-IT" altLang="it-IT" sz="2800" b="1" dirty="0">
                  <a:solidFill>
                    <a:srgbClr val="0C77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2800" b="1" i="1" dirty="0">
                  <a:solidFill>
                    <a:srgbClr val="0C77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una radice (o uno zero) del polinomio</a:t>
              </a:r>
              <a:endParaRPr lang="it-IT" sz="2800" b="1" i="1" dirty="0">
                <a:solidFill>
                  <a:srgbClr val="0C773C"/>
                </a:solidFill>
              </a:endParaRPr>
            </a:p>
          </p:txBody>
        </p:sp>
        <p:sp>
          <p:nvSpPr>
            <p:cNvPr id="17" name="Fumetto 2 16">
              <a:extLst>
                <a:ext uri="{FF2B5EF4-FFF2-40B4-BE49-F238E27FC236}">
                  <a16:creationId xmlns:a16="http://schemas.microsoft.com/office/drawing/2014/main" id="{5EBD922A-2DDC-1C49-825F-091A8D1FD2E3}"/>
                </a:ext>
              </a:extLst>
            </p:cNvPr>
            <p:cNvSpPr/>
            <p:nvPr/>
          </p:nvSpPr>
          <p:spPr>
            <a:xfrm>
              <a:off x="6876256" y="1210163"/>
              <a:ext cx="1944216" cy="792088"/>
            </a:xfrm>
            <a:prstGeom prst="wedgeRoundRectCallout">
              <a:avLst>
                <a:gd name="adj1" fmla="val -95231"/>
                <a:gd name="adj2" fmla="val 41558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400" b="1" dirty="0">
                  <a:solidFill>
                    <a:srgbClr val="0C77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 </a:t>
              </a:r>
              <a:r>
                <a:rPr lang="it-IT" altLang="it-IT" sz="2400" b="1" dirty="0">
                  <a:solidFill>
                    <a:srgbClr val="0C77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9, 10, – 3</a:t>
              </a:r>
            </a:p>
            <a:p>
              <a:pPr algn="ctr"/>
              <a:r>
                <a:rPr lang="it-IT" sz="2400" b="1" i="1" dirty="0">
                  <a:solidFill>
                    <a:srgbClr val="0C77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coefficienti</a:t>
              </a:r>
              <a:r>
                <a:rPr lang="it-IT" sz="2400" b="1" dirty="0">
                  <a:solidFill>
                    <a:srgbClr val="0C77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0822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A33EB5F3-543F-ED49-8EC9-926145D84F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600" y="433184"/>
            <a:ext cx="6984776" cy="980728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Teorema di algebra sulle equazioni polinomiali</a:t>
            </a:r>
            <a:endParaRPr lang="it-IT" altLang="it-IT" sz="4000" b="1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5364" name="Footer Placeholder 4">
            <a:extLst>
              <a:ext uri="{FF2B5EF4-FFF2-40B4-BE49-F238E27FC236}">
                <a16:creationId xmlns:a16="http://schemas.microsoft.com/office/drawing/2014/main" id="{4AC0BEDD-0E8E-324A-B4F0-CFB0C681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AnnaMaria Miele e Daniela Valenti, 2023</a:t>
            </a:r>
            <a:endParaRPr lang="it-IT" altLang="it-IT" sz="1200" i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975C2BC7-F63B-E448-A9B1-99C790EB8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E825BDC-6438-124F-9185-C802A106AE52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111B57B-78EE-5D4D-A7E7-63692439E311}"/>
              </a:ext>
            </a:extLst>
          </p:cNvPr>
          <p:cNvSpPr txBox="1"/>
          <p:nvPr/>
        </p:nvSpPr>
        <p:spPr>
          <a:xfrm>
            <a:off x="971600" y="2132856"/>
            <a:ext cx="7488832" cy="2677656"/>
          </a:xfrm>
          <a:prstGeom prst="rect">
            <a:avLst/>
          </a:prstGeom>
          <a:solidFill>
            <a:srgbClr val="FFFEE8"/>
          </a:solidFill>
          <a:ln w="25400">
            <a:solidFill>
              <a:srgbClr val="3130D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>
                <a:solidFill>
                  <a:srgbClr val="313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Sulle soluzioni di un’equazione polinomiale</a:t>
            </a:r>
          </a:p>
          <a:p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massimo </a:t>
            </a:r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soluzioni reali l’equazione polinomiale di </a:t>
            </a:r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grado 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9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+10 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 </a:t>
            </a:r>
            <a:r>
              <a:rPr lang="it-IT" altLang="it-IT" sz="2800" b="1" dirty="0">
                <a:solidFill>
                  <a:srgbClr val="313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  <a:p>
            <a:pPr algn="ctr"/>
            <a:r>
              <a:rPr lang="it-IT" sz="2800" b="1" i="1" dirty="0">
                <a:solidFill>
                  <a:srgbClr val="313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generale</a:t>
            </a:r>
            <a:endParaRPr lang="it-IT" sz="2800" b="1" dirty="0">
              <a:solidFill>
                <a:srgbClr val="3130D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Un’equazione polinomiale di grado </a:t>
            </a:r>
            <a:r>
              <a:rPr lang="it-IT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coefficienti reali ha 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massimo </a:t>
            </a:r>
            <a:r>
              <a:rPr lang="it-IT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soluzioni reali.</a:t>
            </a:r>
          </a:p>
        </p:txBody>
      </p:sp>
    </p:spTree>
    <p:extLst>
      <p:ext uri="{BB962C8B-B14F-4D97-AF65-F5344CB8AC3E}">
        <p14:creationId xmlns:p14="http://schemas.microsoft.com/office/powerpoint/2010/main" val="1753242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Footer Placeholder 4">
            <a:extLst>
              <a:ext uri="{FF2B5EF4-FFF2-40B4-BE49-F238E27FC236}">
                <a16:creationId xmlns:a16="http://schemas.microsoft.com/office/drawing/2014/main" id="{6B9F7BCA-F262-7845-B9D0-3BF7301BA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AnnaMaria Miele e Daniela Valenti, 2023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FF6E9C62-AAE9-7C45-9C47-6063A8CD8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F1947D4-783C-4341-9769-3E3939A10C2D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5845" name="Title 5">
            <a:extLst>
              <a:ext uri="{FF2B5EF4-FFF2-40B4-BE49-F238E27FC236}">
                <a16:creationId xmlns:a16="http://schemas.microsoft.com/office/drawing/2014/main" id="{33CA0257-935F-E74E-8691-2AEC1CD1F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371475"/>
            <a:ext cx="8915400" cy="762000"/>
          </a:xfrm>
        </p:spPr>
        <p:txBody>
          <a:bodyPr anchor="t"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Equazioni e polinomi di 2</a:t>
            </a:r>
            <a:r>
              <a:rPr lang="it-IT" altLang="it-IT" sz="3600" b="1" baseline="30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0</a:t>
            </a:r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grado 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52B6A622-2B37-2D49-BD4E-4CA5422EB933}"/>
              </a:ext>
            </a:extLst>
          </p:cNvPr>
          <p:cNvGrpSpPr/>
          <p:nvPr/>
        </p:nvGrpSpPr>
        <p:grpSpPr>
          <a:xfrm>
            <a:off x="174007" y="1332798"/>
            <a:ext cx="8718472" cy="4368821"/>
            <a:chOff x="174007" y="1332798"/>
            <a:chExt cx="8718472" cy="4368821"/>
          </a:xfrm>
        </p:grpSpPr>
        <p:sp>
          <p:nvSpPr>
            <p:cNvPr id="35848" name="TextBox 20">
              <a:extLst>
                <a:ext uri="{FF2B5EF4-FFF2-40B4-BE49-F238E27FC236}">
                  <a16:creationId xmlns:a16="http://schemas.microsoft.com/office/drawing/2014/main" id="{B19D2AC2-92C1-2C4E-899B-07734B988F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872" y="1332798"/>
              <a:ext cx="8352928" cy="2062103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b="1" dirty="0">
                  <a:latin typeface="Arial Narrow" panose="020B0604020202020204" pitchFamily="34" charset="0"/>
                </a:rPr>
                <a:t>Risolvo l’equazione 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ax</a:t>
              </a:r>
              <a:r>
                <a:rPr lang="it-IT" altLang="it-IT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lang="it-IT" altLang="it-IT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bx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0</a:t>
              </a:r>
              <a:r>
                <a:rPr lang="it-IT" altLang="it-IT" b="1" dirty="0">
                  <a:latin typeface="Arial Narrow" panose="020B0604020202020204" pitchFamily="34" charset="0"/>
                </a:rPr>
                <a:t> e trovo 2 soluzioni reali 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baseline="-25000" dirty="0">
                  <a:latin typeface="Arial Narrow" panose="020B0604020202020204" pitchFamily="34" charset="0"/>
                </a:rPr>
                <a:t>1</a:t>
              </a:r>
              <a:r>
                <a:rPr lang="it-IT" altLang="it-IT" b="1" dirty="0">
                  <a:latin typeface="Arial Narrow" panose="020B0604020202020204" pitchFamily="34" charset="0"/>
                </a:rPr>
                <a:t> e 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baseline="-25000" dirty="0">
                  <a:latin typeface="Arial Narrow" panose="020B0604020202020204" pitchFamily="34" charset="0"/>
                </a:rPr>
                <a:t>2</a:t>
              </a:r>
              <a:r>
                <a:rPr lang="it-IT" altLang="it-IT" b="1" dirty="0">
                  <a:latin typeface="Arial Narrow" panose="020B0604020202020204" pitchFamily="34" charset="0"/>
                </a:rPr>
                <a:t>.</a:t>
              </a:r>
            </a:p>
            <a:p>
              <a:pPr eaLnBrk="1" hangingPunct="1"/>
              <a:r>
                <a:rPr lang="it-IT" altLang="it-IT" b="1" dirty="0">
                  <a:latin typeface="Arial Narrow" panose="020B0604020202020204" pitchFamily="34" charset="0"/>
                </a:rPr>
                <a:t>1. Scompongo in fattori il polinomio </a:t>
              </a:r>
              <a:r>
                <a:rPr lang="it-IT" altLang="it-IT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=</a:t>
              </a:r>
              <a:r>
                <a:rPr lang="it-IT" altLang="it-IT" b="1" dirty="0">
                  <a:latin typeface="Arial Narrow" panose="020B0604020202020204" pitchFamily="34" charset="0"/>
                </a:rPr>
                <a:t> 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ax</a:t>
              </a:r>
              <a:r>
                <a:rPr lang="it-IT" altLang="it-IT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lang="it-IT" altLang="it-IT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bx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e scrivo:</a:t>
              </a:r>
            </a:p>
            <a:p>
              <a:pPr algn="ctr" eaLnBrk="1" hangingPunct="1"/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ax</a:t>
              </a:r>
              <a:r>
                <a:rPr lang="it-IT" altLang="it-IT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lang="it-IT" altLang="it-IT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bx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lang="it-IT" altLang="it-IT" sz="2800" b="1" i="1" dirty="0">
                  <a:solidFill>
                    <a:srgbClr val="3130D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= 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it-IT" altLang="it-IT" sz="2800" b="1" i="1" dirty="0">
                  <a:solidFill>
                    <a:srgbClr val="0C77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baseline="-25000" dirty="0">
                  <a:solidFill>
                    <a:srgbClr val="0C77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(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it-IT" altLang="it-IT" sz="2800" b="1" i="1" dirty="0">
                  <a:solidFill>
                    <a:srgbClr val="0C77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baseline="-25000" dirty="0">
                  <a:solidFill>
                    <a:srgbClr val="0C77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eaLnBrk="1" hangingPunct="1"/>
              <a:r>
                <a:rPr lang="it-IT" altLang="it-IT" b="1" dirty="0">
                  <a:latin typeface="Arial Narrow" panose="020B0604020202020204" pitchFamily="34" charset="0"/>
                </a:rPr>
                <a:t>2. Trovo che risulta: </a:t>
              </a:r>
            </a:p>
            <a:p>
              <a:pPr algn="ctr" eaLnBrk="1" hangingPunct="1"/>
              <a:r>
                <a:rPr lang="it-IT" altLang="it-IT" sz="2800" b="1" i="1" dirty="0">
                  <a:solidFill>
                    <a:srgbClr val="3130D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a </a:t>
              </a:r>
              <a:r>
                <a:rPr lang="it-IT" alt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・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2800" b="1" i="1" dirty="0">
                  <a:solidFill>
                    <a:srgbClr val="0C77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baseline="-25000" dirty="0">
                  <a:solidFill>
                    <a:srgbClr val="0C77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it-IT" alt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・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2800" b="1" i="1" dirty="0">
                  <a:solidFill>
                    <a:srgbClr val="0C77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baseline="-25000" dirty="0">
                  <a:solidFill>
                    <a:srgbClr val="0C77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it-IT" altLang="it-IT" sz="2800" b="1" dirty="0">
                <a:solidFill>
                  <a:srgbClr val="0C773C"/>
                </a:solidFill>
                <a:latin typeface="Arial Narrow" panose="020B0604020202020204" pitchFamily="34" charset="0"/>
              </a:endParaRPr>
            </a:p>
          </p:txBody>
        </p:sp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150307D5-4838-844D-969C-BE5CBF8CCAA1}"/>
                </a:ext>
              </a:extLst>
            </p:cNvPr>
            <p:cNvSpPr txBox="1"/>
            <p:nvPr/>
          </p:nvSpPr>
          <p:spPr>
            <a:xfrm>
              <a:off x="3319274" y="3559071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rgbClr val="3130D0"/>
                  </a:solidFill>
                </a:rPr>
                <a:t>ESEMPI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CasellaDiTesto 4">
                  <a:extLst>
                    <a:ext uri="{FF2B5EF4-FFF2-40B4-BE49-F238E27FC236}">
                      <a16:creationId xmlns:a16="http://schemas.microsoft.com/office/drawing/2014/main" id="{008D0DC8-B063-D14B-8707-6FF890925BD4}"/>
                    </a:ext>
                  </a:extLst>
                </p:cNvPr>
                <p:cNvSpPr txBox="1"/>
                <p:nvPr/>
              </p:nvSpPr>
              <p:spPr>
                <a:xfrm>
                  <a:off x="174007" y="4063414"/>
                  <a:ext cx="3461889" cy="1631216"/>
                </a:xfrm>
                <a:prstGeom prst="rect">
                  <a:avLst/>
                </a:prstGeom>
                <a:solidFill>
                  <a:srgbClr val="FFFEE8"/>
                </a:solidFill>
                <a:ln w="12700">
                  <a:solidFill>
                    <a:srgbClr val="3130D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Risolvo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it-IT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20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−5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it-IT" sz="2000" b="1" i="1" smtClean="0">
                          <a:solidFill>
                            <a:srgbClr val="3130D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endPara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it-IT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 ottengo: </a:t>
                  </a:r>
                  <a:r>
                    <a:rPr lang="it-IT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it-IT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it-IT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</a:t>
                  </a:r>
                  <a:r>
                    <a:rPr lang="it-IT" sz="2000" b="1" dirty="0">
                      <a:solidFill>
                        <a:srgbClr val="0C773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it-IT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it-IT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 </a:t>
                  </a:r>
                  <a:r>
                    <a:rPr lang="it-IT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it-IT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it-IT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it-IT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</a:t>
                  </a:r>
                  <a:r>
                    <a:rPr lang="it-IT" sz="2000" b="1" dirty="0">
                      <a:solidFill>
                        <a:srgbClr val="0C773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  <a:p>
                  <a:pPr marL="361950" indent="-361950">
                    <a:buFont typeface="+mj-lt"/>
                    <a:buAutoNum type="arabicPeriod"/>
                  </a:pPr>
                  <a:r>
                    <a:rPr lang="it-IT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Scrivo:</a:t>
                  </a:r>
                  <a:r>
                    <a:rPr lang="it-IT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 marL="9525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t-IT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  <m: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it-IT" sz="2000" b="1" i="1" smtClean="0">
                            <a:solidFill>
                              <a:srgbClr val="3130D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it-IT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it-IT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it-IT" sz="2000" b="1" i="1" smtClean="0">
                                <a:solidFill>
                                  <a:srgbClr val="0C773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d>
                          <m:dPr>
                            <m:ctrlPr>
                              <a:rPr lang="it-IT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it-IT" sz="2000" b="1" i="1" smtClean="0">
                                <a:solidFill>
                                  <a:srgbClr val="0C773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oMath>
                    </m:oMathPara>
                  </a14:m>
                  <a:endPara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361950" indent="-361950">
                    <a:buFont typeface="+mj-lt"/>
                    <a:buAutoNum type="arabicPeriod" startAt="2"/>
                  </a:pPr>
                  <a:r>
                    <a:rPr lang="it-IT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Trovo: </a:t>
                  </a:r>
                  <a14:m>
                    <m:oMath xmlns:m="http://schemas.openxmlformats.org/officeDocument/2006/math">
                      <m:r>
                        <a:rPr lang="it-IT" sz="2000" b="1" i="1" smtClean="0">
                          <a:solidFill>
                            <a:srgbClr val="3130D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it-IT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sz="2000" b="1" i="1" smtClean="0">
                          <a:solidFill>
                            <a:srgbClr val="0C773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it-IT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it-IT" sz="2000" b="1" i="1" smtClean="0">
                          <a:solidFill>
                            <a:srgbClr val="0C773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endPara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5" name="CasellaDiTesto 4">
                  <a:extLst>
                    <a:ext uri="{FF2B5EF4-FFF2-40B4-BE49-F238E27FC236}">
                      <a16:creationId xmlns:a16="http://schemas.microsoft.com/office/drawing/2014/main" id="{008D0DC8-B063-D14B-8707-6FF890925B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007" y="4063414"/>
                  <a:ext cx="3461889" cy="1631216"/>
                </a:xfrm>
                <a:prstGeom prst="rect">
                  <a:avLst/>
                </a:prstGeom>
                <a:blipFill>
                  <a:blip r:embed="rId2"/>
                  <a:stretch>
                    <a:fillRect l="-1825" t="-1538" b="-5385"/>
                  </a:stretch>
                </a:blipFill>
                <a:ln w="12700">
                  <a:solidFill>
                    <a:srgbClr val="3130D0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C9A67C8E-4BFE-2546-99B7-4E05BDC355F2}"/>
                    </a:ext>
                  </a:extLst>
                </p:cNvPr>
                <p:cNvSpPr txBox="1"/>
                <p:nvPr/>
              </p:nvSpPr>
              <p:spPr>
                <a:xfrm>
                  <a:off x="3995936" y="4063414"/>
                  <a:ext cx="4896543" cy="1638205"/>
                </a:xfrm>
                <a:prstGeom prst="rect">
                  <a:avLst/>
                </a:prstGeom>
                <a:solidFill>
                  <a:srgbClr val="FFFEE8"/>
                </a:solidFill>
                <a:ln w="12700">
                  <a:solidFill>
                    <a:srgbClr val="3130D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Risolvo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it-IT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20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−8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it-IT" sz="2000" b="1" i="1" smtClean="0">
                          <a:solidFill>
                            <a:srgbClr val="0C773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it-IT" sz="2000" b="1" i="1" smtClean="0">
                          <a:solidFill>
                            <a:srgbClr val="3130D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endPara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it-IT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 ottengo: </a:t>
                  </a:r>
                  <a:r>
                    <a:rPr lang="it-IT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 </a:t>
                  </a:r>
                  <a:r>
                    <a:rPr lang="it-IT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it-IT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 </a:t>
                  </a:r>
                  <a:r>
                    <a:rPr lang="it-IT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it-IT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it-IT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:r>
                    <a:rPr lang="it-IT" sz="2000" b="1" dirty="0">
                      <a:solidFill>
                        <a:srgbClr val="0C773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r>
                    <a:rPr lang="it-IT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 marL="361950" indent="-361950">
                    <a:buFont typeface="+mj-lt"/>
                    <a:buAutoNum type="arabicPeriod"/>
                  </a:pPr>
                  <a:r>
                    <a:rPr lang="it-IT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Scrivo:</a:t>
                  </a:r>
                  <a:r>
                    <a:rPr lang="it-IT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 marL="9525"/>
                  <a14:m>
                    <m:oMath xmlns:m="http://schemas.openxmlformats.org/officeDocument/2006/math">
                      <m:sSup>
                        <m:sSupPr>
                          <m:ctrlPr>
                            <a:rPr lang="it-IT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−8</m:t>
                      </m:r>
                      <m:r>
                        <a:rPr lang="it-IT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it-IT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it-IT" sz="2000" b="1" i="1">
                          <a:solidFill>
                            <a:srgbClr val="0C773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it-IT" sz="2000" b="1" i="1">
                          <a:solidFill>
                            <a:srgbClr val="3130D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it-IT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it-IT" sz="2000" b="1" i="1">
                              <a:solidFill>
                                <a:srgbClr val="0C773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  <m:d>
                        <m:dPr>
                          <m:ctrlPr>
                            <a:rPr lang="it-IT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it-IT" sz="2000" b="1" i="1">
                              <a:solidFill>
                                <a:srgbClr val="0C773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it-IT" sz="2000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it-IT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it-IT" sz="2000" b="1" i="1">
                                  <a:solidFill>
                                    <a:srgbClr val="0C773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361950" indent="-361950">
                    <a:buFont typeface="+mj-lt"/>
                    <a:buAutoNum type="arabicPeriod" startAt="2"/>
                  </a:pPr>
                  <a:r>
                    <a:rPr lang="it-IT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Trovo: </a:t>
                  </a:r>
                  <a14:m>
                    <m:oMath xmlns:m="http://schemas.openxmlformats.org/officeDocument/2006/math">
                      <m:r>
                        <a:rPr lang="it-IT" sz="2000" b="1" i="0" smtClean="0">
                          <a:solidFill>
                            <a:srgbClr val="3130D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it-IT" sz="2000" b="1" i="1" smtClean="0">
                          <a:solidFill>
                            <a:srgbClr val="3130D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it-IT" sz="2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sz="2000" b="1" i="1" smtClean="0">
                          <a:solidFill>
                            <a:srgbClr val="0C773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it-IT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it-IT" sz="2000" b="1" i="1" smtClean="0">
                          <a:solidFill>
                            <a:srgbClr val="0C773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it-IT" sz="20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000" b="1" i="1" smtClean="0">
                              <a:solidFill>
                                <a:srgbClr val="0C773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2000" b="1" i="1" smtClean="0">
                              <a:solidFill>
                                <a:srgbClr val="0C773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it-IT" sz="2000" b="1" i="1" smtClean="0">
                              <a:solidFill>
                                <a:srgbClr val="0C773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it-IT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C9A67C8E-4BFE-2546-99B7-4E05BDC355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5936" y="4063414"/>
                  <a:ext cx="4896543" cy="1638205"/>
                </a:xfrm>
                <a:prstGeom prst="rect">
                  <a:avLst/>
                </a:prstGeom>
                <a:blipFill>
                  <a:blip r:embed="rId3"/>
                  <a:stretch>
                    <a:fillRect l="-1292" t="-1527" b="-4580"/>
                  </a:stretch>
                </a:blipFill>
                <a:ln w="12700">
                  <a:solidFill>
                    <a:srgbClr val="3130D0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90356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Footer Placeholder 4">
            <a:extLst>
              <a:ext uri="{FF2B5EF4-FFF2-40B4-BE49-F238E27FC236}">
                <a16:creationId xmlns:a16="http://schemas.microsoft.com/office/drawing/2014/main" id="{6B9F7BCA-F262-7845-B9D0-3BF7301BA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AnnaMaria Miele e Daniela Valenti, 2023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FF6E9C62-AAE9-7C45-9C47-6063A8CD8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F1947D4-783C-4341-9769-3E3939A10C2D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5845" name="Title 5">
            <a:extLst>
              <a:ext uri="{FF2B5EF4-FFF2-40B4-BE49-F238E27FC236}">
                <a16:creationId xmlns:a16="http://schemas.microsoft.com/office/drawing/2014/main" id="{33CA0257-935F-E74E-8691-2AEC1CD1F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0415"/>
            <a:ext cx="8915400" cy="762000"/>
          </a:xfrm>
        </p:spPr>
        <p:txBody>
          <a:bodyPr anchor="t"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Equazioni e polinomi di biquadratici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A4918529-B806-A849-B79C-59B9BE973CA8}"/>
              </a:ext>
            </a:extLst>
          </p:cNvPr>
          <p:cNvGrpSpPr/>
          <p:nvPr/>
        </p:nvGrpSpPr>
        <p:grpSpPr>
          <a:xfrm>
            <a:off x="152400" y="922291"/>
            <a:ext cx="8944755" cy="5305735"/>
            <a:chOff x="152400" y="922291"/>
            <a:chExt cx="8944755" cy="5305735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DC6E3038-C931-674D-A2E5-DF9C58E8E815}"/>
                </a:ext>
              </a:extLst>
            </p:cNvPr>
            <p:cNvSpPr txBox="1"/>
            <p:nvPr/>
          </p:nvSpPr>
          <p:spPr>
            <a:xfrm>
              <a:off x="152400" y="922291"/>
              <a:ext cx="89447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>
                  <a:solidFill>
                    <a:srgbClr val="3130D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Un’applicazione della scomposizione del polinomio di 2</a:t>
              </a:r>
              <a:r>
                <a:rPr lang="it-IT" sz="2800" b="1" baseline="30000" dirty="0">
                  <a:solidFill>
                    <a:srgbClr val="3130D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0</a:t>
              </a:r>
              <a:r>
                <a:rPr lang="it-IT" sz="2800" b="1" dirty="0">
                  <a:solidFill>
                    <a:srgbClr val="3130D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grado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ttangolo 4">
                  <a:extLst>
                    <a:ext uri="{FF2B5EF4-FFF2-40B4-BE49-F238E27FC236}">
                      <a16:creationId xmlns:a16="http://schemas.microsoft.com/office/drawing/2014/main" id="{A11B934E-DBC4-734C-90FE-5FB68AECA4F6}"/>
                    </a:ext>
                  </a:extLst>
                </p:cNvPr>
                <p:cNvSpPr/>
                <p:nvPr/>
              </p:nvSpPr>
              <p:spPr>
                <a:xfrm>
                  <a:off x="2051720" y="1465894"/>
                  <a:ext cx="4336444" cy="523220"/>
                </a:xfrm>
                <a:prstGeom prst="rect">
                  <a:avLst/>
                </a:prstGeom>
                <a:solidFill>
                  <a:srgbClr val="FFFEE8"/>
                </a:solidFill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it-IT" altLang="it-IT" sz="2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it-IT" altLang="it-IT" sz="2800" b="1" baseline="30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it-IT" altLang="it-IT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it-IT" sz="2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a14:m>
                  <a:r>
                    <a:rPr lang="it-IT" altLang="it-IT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5</a:t>
                  </a:r>
                  <a:r>
                    <a:rPr lang="it-IT" altLang="it-IT" sz="2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it-IT" altLang="it-IT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+ 6  = (</a:t>
                  </a:r>
                  <a:r>
                    <a:rPr lang="it-IT" altLang="it-IT" sz="2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it-IT" altLang="it-IT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– 2) (</a:t>
                  </a:r>
                  <a:r>
                    <a:rPr lang="it-IT" altLang="it-IT" sz="28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it-IT" altLang="it-IT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– 3)</a:t>
                  </a:r>
                </a:p>
              </p:txBody>
            </p:sp>
          </mc:Choice>
          <mc:Fallback>
            <p:sp>
              <p:nvSpPr>
                <p:cNvPr id="5" name="Rettangolo 4">
                  <a:extLst>
                    <a:ext uri="{FF2B5EF4-FFF2-40B4-BE49-F238E27FC236}">
                      <a16:creationId xmlns:a16="http://schemas.microsoft.com/office/drawing/2014/main" id="{A11B934E-DBC4-734C-90FE-5FB68AECA4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1720" y="1465894"/>
                  <a:ext cx="4336444" cy="523220"/>
                </a:xfrm>
                <a:prstGeom prst="rect">
                  <a:avLst/>
                </a:prstGeom>
                <a:blipFill>
                  <a:blip r:embed="rId2"/>
                  <a:stretch>
                    <a:fillRect l="-2339" t="-9302" r="-2339" b="-3023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3B17585A-093C-AC47-96D1-E37310AD2D76}"/>
                    </a:ext>
                  </a:extLst>
                </p:cNvPr>
                <p:cNvSpPr txBox="1"/>
                <p:nvPr/>
              </p:nvSpPr>
              <p:spPr>
                <a:xfrm>
                  <a:off x="380822" y="2166497"/>
                  <a:ext cx="8519864" cy="2702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400" b="1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Ho l’equazione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it-IT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  <m:r>
                        <a:rPr lang="it-IT" sz="2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it-IT" sz="2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it-IT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it-I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it-IT" sz="2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it-IT" sz="2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endParaRPr lang="it-IT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it-IT" altLang="it-IT" sz="2400" b="1" dirty="0">
                      <a:latin typeface="Arial Narrow" panose="020B0604020202020204" pitchFamily="34" charset="0"/>
                    </a:rPr>
                    <a:t>Osservo che </a:t>
                  </a:r>
                  <a14:m>
                    <m:oMath xmlns:m="http://schemas.openxmlformats.org/officeDocument/2006/math">
                      <m:r>
                        <a:rPr lang="it-IT" altLang="it-IT" sz="2400" b="1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it-IT" altLang="it-IT" sz="2400" b="1" i="1" baseline="300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it-IT" altLang="it-IT" sz="2400" b="1" i="1" baseline="300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it-IT" altLang="it-IT" sz="2400" b="1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altLang="it-IT" sz="2400" b="1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it-IT" altLang="it-IT" sz="2400" b="1" i="1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it-IT" altLang="it-IT" sz="2400" b="1" baseline="30000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it-IT" altLang="it-IT" sz="2400" b="1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altLang="it-IT" sz="2400" b="1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it-IT" altLang="it-IT" sz="2400" b="1" dirty="0">
                      <a:latin typeface="Arial Narrow" panose="020B0604020202020204" pitchFamily="34" charset="0"/>
                    </a:rPr>
                    <a:t> perciò scelgo l’incognita ausiliaria </a:t>
                  </a:r>
                  <a:r>
                    <a:rPr lang="it-IT" altLang="it-IT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 = x</a:t>
                  </a:r>
                  <a:r>
                    <a:rPr lang="it-IT" altLang="it-IT" sz="2400" b="1" baseline="30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it-IT" altLang="it-IT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it-IT" altLang="it-IT" sz="2400" b="1" dirty="0">
                      <a:latin typeface="Arial Narrow" panose="020B0604020202020204" pitchFamily="34" charset="0"/>
                    </a:rPr>
                    <a:t>e ritrovo l’equazione </a:t>
                  </a:r>
                  <a:r>
                    <a:rPr lang="it-IT" altLang="it-IT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lang="it-IT" altLang="it-IT" sz="2400" b="1" baseline="30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it-IT" altLang="it-IT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it-IT" sz="2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a14:m>
                  <a:r>
                    <a:rPr lang="it-IT" altLang="it-IT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5</a:t>
                  </a:r>
                  <a:r>
                    <a:rPr lang="it-IT" altLang="it-IT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lang="it-IT" altLang="it-IT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+ 6 = 0</a:t>
                  </a:r>
                  <a:r>
                    <a:rPr lang="it-IT" altLang="it-IT" sz="2400" b="1" dirty="0">
                      <a:latin typeface="Arial Narrow" panose="020B0604020202020204" pitchFamily="34" charset="0"/>
                    </a:rPr>
                    <a:t> che ha le soluzioni reali</a:t>
                  </a:r>
                </a:p>
                <a:p>
                  <a:pPr marL="1476375"/>
                  <a:r>
                    <a:rPr lang="it-IT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lang="it-IT" sz="2400" b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it-IT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</a:t>
                  </a:r>
                  <a:r>
                    <a:rPr lang="it-IT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it-IT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it-IT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  <a:r>
                    <a:rPr lang="it-IT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it-IT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lang="it-IT" sz="2400" b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it-IT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</a:t>
                  </a:r>
                  <a:r>
                    <a:rPr lang="it-IT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  <a:p>
                  <a:r>
                    <a:rPr lang="it-IT" altLang="it-IT" sz="2400" b="1" dirty="0">
                      <a:latin typeface="Arial Narrow" panose="020B0604020202020204" pitchFamily="34" charset="0"/>
                    </a:rPr>
                    <a:t>Così scrivo  </a:t>
                  </a:r>
                  <a:r>
                    <a:rPr lang="it-IT" altLang="it-IT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lang="it-IT" altLang="it-IT" sz="2400" b="1" baseline="30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it-IT" altLang="it-IT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it-IT" sz="2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a14:m>
                  <a:r>
                    <a:rPr lang="it-IT" altLang="it-IT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5</a:t>
                  </a:r>
                  <a:r>
                    <a:rPr lang="it-IT" altLang="it-IT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lang="it-IT" altLang="it-IT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+ 6  = (</a:t>
                  </a:r>
                  <a:r>
                    <a:rPr lang="it-IT" altLang="it-IT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lang="it-IT" altLang="it-IT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– 2) (</a:t>
                  </a:r>
                  <a:r>
                    <a:rPr lang="it-IT" altLang="it-IT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lang="it-IT" altLang="it-IT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– 3)</a:t>
                  </a:r>
                </a:p>
                <a:p>
                  <a:r>
                    <a:rPr lang="it-IT" altLang="it-IT" sz="2400" b="1" dirty="0">
                      <a:latin typeface="Arial Narrow" panose="020B0604020202020204" pitchFamily="34" charset="0"/>
                    </a:rPr>
                    <a:t>E trovo quindi</a:t>
                  </a:r>
                </a:p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it-IT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  <m:r>
                        <a:rPr lang="it-IT" sz="2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it-IT" sz="2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it-IT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it-IT" sz="2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it-IT" sz="2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it-IT" altLang="it-IT" sz="2400" b="1" dirty="0">
                      <a:latin typeface="Arial Narrow" panose="020B0604020202020204" pitchFamily="34" charset="0"/>
                    </a:rPr>
                    <a:t> </a:t>
                  </a:r>
                  <a:r>
                    <a:rPr lang="it-IT" altLang="it-IT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it-IT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it-IT" altLang="it-IT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– 2)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it-IT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it-IT" altLang="it-IT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– 3)</a:t>
                  </a:r>
                </a:p>
              </p:txBody>
            </p:sp>
          </mc:Choice>
          <mc:Fallback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3B17585A-093C-AC47-96D1-E37310AD2D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822" y="2166497"/>
                  <a:ext cx="8519864" cy="2702663"/>
                </a:xfrm>
                <a:prstGeom prst="rect">
                  <a:avLst/>
                </a:prstGeom>
                <a:blipFill>
                  <a:blip r:embed="rId3"/>
                  <a:stretch>
                    <a:fillRect l="-1042" t="-1878" b="-469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CasellaDiTesto 6">
                  <a:extLst>
                    <a:ext uri="{FF2B5EF4-FFF2-40B4-BE49-F238E27FC236}">
                      <a16:creationId xmlns:a16="http://schemas.microsoft.com/office/drawing/2014/main" id="{77619B28-2CC3-694F-8B8B-1AD03ADEC807}"/>
                    </a:ext>
                  </a:extLst>
                </p:cNvPr>
                <p:cNvSpPr txBox="1"/>
                <p:nvPr/>
              </p:nvSpPr>
              <p:spPr>
                <a:xfrm>
                  <a:off x="1015586" y="5011026"/>
                  <a:ext cx="6724766" cy="1217000"/>
                </a:xfrm>
                <a:prstGeom prst="rect">
                  <a:avLst/>
                </a:prstGeom>
                <a:solidFill>
                  <a:srgbClr val="FFFEE8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Il polinomio di 4</a:t>
                  </a:r>
                  <a:r>
                    <a:rPr lang="it-IT" sz="2400" b="1" baseline="30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it-IT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grado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it-IT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it-IT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it-IT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  <m:r>
                        <a:rPr lang="it-IT" sz="2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it-IT" sz="2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it-IT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it-IT" sz="2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</m:oMath>
                  </a14:m>
                  <a:r>
                    <a:rPr lang="it-IT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è del tipo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it-IT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it-IT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it-IT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it-IT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it-IT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  <m:r>
                        <a:rPr lang="it-IT" sz="2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it-IT" sz="2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𝒃</m:t>
                      </m:r>
                      <m:sSup>
                        <m:sSupPr>
                          <m:ctrlPr>
                            <a:rPr lang="it-IT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it-IT" sz="2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𝒄</m:t>
                      </m:r>
                    </m:oMath>
                  </a14:m>
                  <a:r>
                    <a:rPr lang="it-IT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e prende il nome di</a:t>
                  </a:r>
                </a:p>
                <a:p>
                  <a:pPr algn="ctr"/>
                  <a:r>
                    <a:rPr lang="it-IT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it-IT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polinomio biquadratico</a:t>
                  </a:r>
                </a:p>
              </p:txBody>
            </p:sp>
          </mc:Choice>
          <mc:Fallback>
            <p:sp>
              <p:nvSpPr>
                <p:cNvPr id="7" name="CasellaDiTesto 6">
                  <a:extLst>
                    <a:ext uri="{FF2B5EF4-FFF2-40B4-BE49-F238E27FC236}">
                      <a16:creationId xmlns:a16="http://schemas.microsoft.com/office/drawing/2014/main" id="{77619B28-2CC3-694F-8B8B-1AD03ADEC8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586" y="5011026"/>
                  <a:ext cx="6724766" cy="1217000"/>
                </a:xfrm>
                <a:prstGeom prst="rect">
                  <a:avLst/>
                </a:prstGeom>
                <a:blipFill>
                  <a:blip r:embed="rId4"/>
                  <a:stretch>
                    <a:fillRect l="-1321" t="-3125" r="-1132" b="-1145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69639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Footer Placeholder 4">
            <a:extLst>
              <a:ext uri="{FF2B5EF4-FFF2-40B4-BE49-F238E27FC236}">
                <a16:creationId xmlns:a16="http://schemas.microsoft.com/office/drawing/2014/main" id="{6B9F7BCA-F262-7845-B9D0-3BF7301BA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AnnaMaria Miele e Daniela Valenti, 2023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FF6E9C62-AAE9-7C45-9C47-6063A8CD8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F1947D4-783C-4341-9769-3E3939A10C2D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it-IT" altLang="it-IT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5845" name="Title 5">
            <a:extLst>
              <a:ext uri="{FF2B5EF4-FFF2-40B4-BE49-F238E27FC236}">
                <a16:creationId xmlns:a16="http://schemas.microsoft.com/office/drawing/2014/main" id="{33CA0257-935F-E74E-8691-2AEC1CD1F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371475"/>
            <a:ext cx="8915400" cy="762000"/>
          </a:xfrm>
        </p:spPr>
        <p:txBody>
          <a:bodyPr anchor="t"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Equazioni e polinomi di grado </a:t>
            </a:r>
            <a:r>
              <a:rPr lang="it-IT" altLang="it-IT" sz="36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&gt; 2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BD3D6AA4-DDF7-6649-87B2-6BB3D526D6F0}"/>
              </a:ext>
            </a:extLst>
          </p:cNvPr>
          <p:cNvGrpSpPr/>
          <p:nvPr/>
        </p:nvGrpSpPr>
        <p:grpSpPr>
          <a:xfrm>
            <a:off x="323528" y="1057172"/>
            <a:ext cx="8706172" cy="4938296"/>
            <a:chOff x="323528" y="1057172"/>
            <a:chExt cx="8706172" cy="4938296"/>
          </a:xfrm>
        </p:grpSpPr>
        <p:sp>
          <p:nvSpPr>
            <p:cNvPr id="35848" name="TextBox 20">
              <a:extLst>
                <a:ext uri="{FF2B5EF4-FFF2-40B4-BE49-F238E27FC236}">
                  <a16:creationId xmlns:a16="http://schemas.microsoft.com/office/drawing/2014/main" id="{B19D2AC2-92C1-2C4E-899B-07734B988F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528" y="4056476"/>
              <a:ext cx="8706172" cy="1938992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b="1" dirty="0">
                  <a:latin typeface="Arial Narrow" panose="020B0604020202020204" pitchFamily="34" charset="0"/>
                </a:rPr>
                <a:t>Ho un’equazione polinomiale </a:t>
              </a:r>
              <a:r>
                <a:rPr lang="it-IT" altLang="it-IT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it-IT" altLang="it-IT" b="1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it-IT" altLang="it-IT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i="1" baseline="30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a</a:t>
              </a:r>
              <a:r>
                <a:rPr lang="it-IT" altLang="it-IT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it-IT" altLang="it-IT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1 </a:t>
              </a:r>
              <a:r>
                <a:rPr lang="it-IT" altLang="it-IT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i="1" baseline="30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it-IT" altLang="it-IT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1 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… + </a:t>
              </a:r>
              <a:r>
                <a:rPr lang="it-IT" altLang="it-IT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it-IT" altLang="it-IT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0 </a:t>
              </a:r>
            </a:p>
            <a:p>
              <a:pPr eaLnBrk="1" hangingPunct="1"/>
              <a:r>
                <a:rPr lang="it-IT" altLang="it-IT" b="1" dirty="0">
                  <a:latin typeface="Arial Narrow" panose="020B0604020202020204" pitchFamily="34" charset="0"/>
                </a:rPr>
                <a:t>con i coefficienti tutti interi e 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it-IT" altLang="it-IT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1</a:t>
              </a:r>
            </a:p>
            <a:p>
              <a:pPr eaLnBrk="1" hangingPunct="1"/>
              <a:r>
                <a:rPr lang="it-IT" altLang="it-IT" b="1" dirty="0">
                  <a:latin typeface="Arial Narrow" panose="020B0604020202020204" pitchFamily="34" charset="0"/>
                </a:rPr>
                <a:t>1. Trovo soluzioni intere 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it-IT" altLang="it-IT" b="1" dirty="0">
                  <a:latin typeface="Arial Narrow" panose="020B0604020202020204" pitchFamily="34" charset="0"/>
                  <a:cs typeface="Times New Roman" panose="02020603050405020304" pitchFamily="18" charset="0"/>
                </a:rPr>
                <a:t>, 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b="1" dirty="0">
                  <a:latin typeface="Arial Narrow" panose="020B0604020202020204" pitchFamily="34" charset="0"/>
                  <a:cs typeface="Times New Roman" panose="02020603050405020304" pitchFamily="18" charset="0"/>
                </a:rPr>
                <a:t>, …, </a:t>
              </a:r>
              <a:r>
                <a:rPr lang="it-IT" altLang="it-IT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it-IT" altLang="it-IT" b="1" dirty="0">
                  <a:latin typeface="Arial Narrow" panose="020B0604020202020204" pitchFamily="34" charset="0"/>
                  <a:cs typeface="Times New Roman" panose="02020603050405020304" pitchFamily="18" charset="0"/>
                </a:rPr>
                <a:t>  </a:t>
              </a:r>
              <a:r>
                <a:rPr lang="it-IT" altLang="it-IT" b="1" dirty="0">
                  <a:latin typeface="Arial Narrow" panose="020B0604020202020204" pitchFamily="34" charset="0"/>
                </a:rPr>
                <a:t>solo fra i divisori di </a:t>
              </a:r>
              <a:r>
                <a:rPr lang="it-IT" altLang="it-IT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it-IT" altLang="it-IT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it-IT" altLang="it-IT" b="1" dirty="0">
                  <a:latin typeface="Arial Narrow" panose="020B0604020202020204" pitchFamily="34" charset="0"/>
                </a:rPr>
                <a:t>.</a:t>
              </a:r>
            </a:p>
            <a:p>
              <a:pPr eaLnBrk="1" hangingPunct="1"/>
              <a:r>
                <a:rPr lang="it-IT" altLang="it-IT" b="1" dirty="0">
                  <a:latin typeface="Arial Narrow" panose="020B0604020202020204" pitchFamily="34" charset="0"/>
                </a:rPr>
                <a:t>2. Scompongo il polinomio </a:t>
              </a:r>
              <a:r>
                <a:rPr lang="it-IT" altLang="it-IT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= </a:t>
              </a:r>
              <a:r>
                <a:rPr lang="it-IT" altLang="it-IT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it-IT" altLang="it-IT" b="1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it-IT" altLang="it-IT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i="1" baseline="30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a</a:t>
              </a:r>
              <a:r>
                <a:rPr lang="it-IT" altLang="it-IT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it-IT" altLang="it-IT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1 </a:t>
              </a:r>
              <a:r>
                <a:rPr lang="it-IT" altLang="it-IT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i="1" baseline="30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it-IT" altLang="it-IT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1 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… + </a:t>
              </a:r>
              <a:r>
                <a:rPr lang="it-IT" altLang="it-IT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it-IT" altLang="it-IT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e scrivo:</a:t>
              </a:r>
            </a:p>
            <a:p>
              <a:pPr algn="ctr" eaLnBrk="1" hangingPunct="1"/>
              <a:r>
                <a:rPr lang="it-IT" altLang="it-IT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it-IT" altLang="it-IT" b="1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it-IT" altLang="it-IT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i="1" baseline="30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a</a:t>
              </a:r>
              <a:r>
                <a:rPr lang="it-IT" altLang="it-IT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it-IT" altLang="it-IT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1 </a:t>
              </a:r>
              <a:r>
                <a:rPr lang="it-IT" altLang="it-IT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i="1" baseline="30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it-IT" altLang="it-IT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1 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… + </a:t>
              </a:r>
              <a:r>
                <a:rPr lang="it-IT" altLang="it-IT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it-IT" altLang="it-IT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</a:t>
              </a:r>
              <a:r>
                <a:rPr lang="it-IT" altLang="it-IT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(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… (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it-IT" altLang="it-IT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150307D5-4838-844D-969C-BE5CBF8CCAA1}"/>
                </a:ext>
              </a:extLst>
            </p:cNvPr>
            <p:cNvSpPr txBox="1"/>
            <p:nvPr/>
          </p:nvSpPr>
          <p:spPr>
            <a:xfrm>
              <a:off x="3605124" y="1057172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rgbClr val="3130D0"/>
                  </a:solidFill>
                </a:rPr>
                <a:t>ESEMPIO</a:t>
              </a:r>
            </a:p>
          </p:txBody>
        </p:sp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743B1DB2-1960-FF4C-AEFC-BD13DDA691FE}"/>
                </a:ext>
              </a:extLst>
            </p:cNvPr>
            <p:cNvSpPr/>
            <p:nvPr/>
          </p:nvSpPr>
          <p:spPr>
            <a:xfrm>
              <a:off x="3419871" y="3594811"/>
              <a:ext cx="19110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400" b="1" dirty="0">
                  <a:solidFill>
                    <a:srgbClr val="3130D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IN GENERALE</a:t>
              </a:r>
            </a:p>
          </p:txBody>
        </p:sp>
        <p:sp>
          <p:nvSpPr>
            <p:cNvPr id="9" name="TextBox 20">
              <a:extLst>
                <a:ext uri="{FF2B5EF4-FFF2-40B4-BE49-F238E27FC236}">
                  <a16:creationId xmlns:a16="http://schemas.microsoft.com/office/drawing/2014/main" id="{EEDA53F4-0FCA-1844-A786-2E73EA1F53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528" y="1595140"/>
              <a:ext cx="8634164" cy="1938992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b="1" dirty="0">
                  <a:latin typeface="Arial Narrow" panose="020B0604020202020204" pitchFamily="34" charset="0"/>
                </a:rPr>
                <a:t>So che l’equazione 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3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6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lang="it-IT" altLang="it-IT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0 </a:t>
              </a:r>
              <a:r>
                <a:rPr lang="it-IT" altLang="it-IT" b="1" dirty="0">
                  <a:latin typeface="Arial Narrow" panose="020B0604020202020204" pitchFamily="34" charset="0"/>
                </a:rPr>
                <a:t>ha le 3 soluzioni intere </a:t>
              </a:r>
            </a:p>
            <a:p>
              <a:pPr algn="ctr" eaLnBrk="1" hangingPunct="1"/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it-IT" altLang="it-IT" b="1" dirty="0">
                  <a:latin typeface="Arial Narrow" panose="020B0604020202020204" pitchFamily="34" charset="0"/>
                </a:rPr>
                <a:t> 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– 2 , 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b="1" dirty="0">
                  <a:latin typeface="Arial Narrow" panose="020B0604020202020204" pitchFamily="34" charset="0"/>
                </a:rPr>
                <a:t> 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1 e 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it-IT" altLang="it-IT" b="1" dirty="0">
                  <a:latin typeface="Arial Narrow" panose="020B0604020202020204" pitchFamily="34" charset="0"/>
                </a:rPr>
                <a:t> 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4</a:t>
              </a:r>
              <a:endParaRPr lang="it-IT" altLang="it-IT" b="1" dirty="0">
                <a:latin typeface="Arial Narrow" panose="020B0604020202020204" pitchFamily="34" charset="0"/>
              </a:endParaRPr>
            </a:p>
            <a:p>
              <a:pPr eaLnBrk="1" hangingPunct="1"/>
              <a:r>
                <a:rPr lang="it-IT" altLang="it-IT" b="1" dirty="0">
                  <a:latin typeface="Arial Narrow" panose="020B0604020202020204" pitchFamily="34" charset="0"/>
                </a:rPr>
                <a:t>1. Trovo che le soluzioni sono numeri interi divisori del termine noto </a:t>
              </a:r>
              <a:r>
                <a:rPr lang="it-IT" altLang="it-IT" b="1" dirty="0">
                  <a:solidFill>
                    <a:srgbClr val="FF0000"/>
                  </a:solidFill>
                  <a:latin typeface="Arial Narrow" panose="020B0604020202020204" pitchFamily="34" charset="0"/>
                </a:rPr>
                <a:t>8.</a:t>
              </a:r>
            </a:p>
            <a:p>
              <a:pPr eaLnBrk="1" hangingPunct="1"/>
              <a:r>
                <a:rPr lang="it-IT" altLang="it-IT" b="1" dirty="0">
                  <a:latin typeface="Arial Narrow" panose="020B0604020202020204" pitchFamily="34" charset="0"/>
                </a:rPr>
                <a:t>2. Scompongo in fattori il polinomio </a:t>
              </a:r>
              <a:r>
                <a:rPr lang="it-IT" altLang="it-IT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= 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3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6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+ 8 </a:t>
              </a:r>
              <a:r>
                <a:rPr lang="it-IT" altLang="it-IT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e scrivo:</a:t>
              </a:r>
            </a:p>
            <a:p>
              <a:pPr algn="ctr" eaLnBrk="1" hangingPunct="1"/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3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6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lang="it-IT" altLang="it-IT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(– 2)] (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1) (</a:t>
              </a:r>
              <a:r>
                <a: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7908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D57A0FF5-CDE0-D84A-801D-3E99BC0558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66245"/>
            <a:ext cx="9144000" cy="762000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Risolvere equazioni ‘per tentativi’</a:t>
            </a:r>
          </a:p>
        </p:txBody>
      </p:sp>
      <p:sp>
        <p:nvSpPr>
          <p:cNvPr id="16388" name="Footer Placeholder 4">
            <a:extLst>
              <a:ext uri="{FF2B5EF4-FFF2-40B4-BE49-F238E27FC236}">
                <a16:creationId xmlns:a16="http://schemas.microsoft.com/office/drawing/2014/main" id="{C22F5811-9BBA-5A44-BF5E-30EB700D6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AnnaMaria Miele e Daniela Valenti, 2023</a:t>
            </a:r>
            <a:endParaRPr lang="it-IT" altLang="it-IT" sz="1200" i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A1C8AB94-FC0B-B04A-9BDD-AC089F11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0184327-E074-4A4B-9BBD-693AD78EFBFF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TextBox 12">
            <a:extLst>
              <a:ext uri="{FF2B5EF4-FFF2-40B4-BE49-F238E27FC236}">
                <a16:creationId xmlns:a16="http://schemas.microsoft.com/office/drawing/2014/main" id="{66EB61AD-9DC2-5041-AB7F-D39A15936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09800"/>
            <a:ext cx="8382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AutoNum type="alphaUcPeriod"/>
            </a:pPr>
            <a:endParaRPr lang="it-IT" altLang="it-IT" sz="3200" b="1">
              <a:latin typeface="Arial Narrow" panose="020B0604020202020204" pitchFamily="34" charset="0"/>
            </a:endParaRPr>
          </a:p>
          <a:p>
            <a:pPr eaLnBrk="1" hangingPunct="1">
              <a:buFontTx/>
              <a:buAutoNum type="alphaUcPeriod"/>
            </a:pPr>
            <a:endParaRPr lang="it-IT" altLang="it-IT" sz="3200" b="1">
              <a:latin typeface="Arial Narrow" panose="020B0604020202020204" pitchFamily="34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6C7EFC3F-50A7-824F-8A35-99CE9B5F3B69}"/>
              </a:ext>
            </a:extLst>
          </p:cNvPr>
          <p:cNvGrpSpPr/>
          <p:nvPr/>
        </p:nvGrpSpPr>
        <p:grpSpPr>
          <a:xfrm>
            <a:off x="140888" y="948611"/>
            <a:ext cx="9105900" cy="5147186"/>
            <a:chOff x="140888" y="948611"/>
            <a:chExt cx="9105900" cy="5147186"/>
          </a:xfrm>
        </p:grpSpPr>
        <p:sp>
          <p:nvSpPr>
            <p:cNvPr id="16391" name="TextBox 9">
              <a:extLst>
                <a:ext uri="{FF2B5EF4-FFF2-40B4-BE49-F238E27FC236}">
                  <a16:creationId xmlns:a16="http://schemas.microsoft.com/office/drawing/2014/main" id="{CCA669D5-DF74-F04C-A72B-7F03268579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888" y="948611"/>
              <a:ext cx="9105900" cy="4678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 dirty="0">
                  <a:latin typeface="Arial Narrow" panose="020B0604020202020204" pitchFamily="34" charset="0"/>
                </a:rPr>
                <a:t>Un altro esempio di equazione polinomiale di 3</a:t>
              </a:r>
              <a:r>
                <a:rPr lang="it-IT" altLang="it-IT" sz="2800" b="1" baseline="30000" dirty="0">
                  <a:latin typeface="Arial Narrow" panose="020B0604020202020204" pitchFamily="34" charset="0"/>
                </a:rPr>
                <a:t>O</a:t>
              </a:r>
              <a:r>
                <a:rPr lang="it-IT" altLang="it-IT" sz="2800" b="1" dirty="0">
                  <a:latin typeface="Arial Narrow" panose="020B0604020202020204" pitchFamily="34" charset="0"/>
                </a:rPr>
                <a:t> grado:</a:t>
              </a:r>
            </a:p>
            <a:p>
              <a:pPr eaLnBrk="1" hangingPunct="1"/>
              <a:r>
                <a:rPr lang="it-IT" altLang="it-IT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3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+ 3 = 0</a:t>
              </a:r>
            </a:p>
            <a:p>
              <a:pPr eaLnBrk="1" hangingPunct="1"/>
              <a:r>
                <a:rPr lang="it-IT" altLang="it-IT" sz="2800" b="1" dirty="0">
                  <a:latin typeface="Arial Narrow" panose="020B0604020202020204" pitchFamily="34" charset="0"/>
                </a:rPr>
                <a:t>Coefficienti tutti interi: </a:t>
              </a:r>
              <a:r>
                <a:rPr lang="it-IT" altLang="it-IT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it-IT" altLang="it-IT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it-IT" altLang="it-IT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1, a</a:t>
              </a:r>
              <a:r>
                <a:rPr lang="it-IT" altLang="it-IT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– 3, a</a:t>
              </a:r>
              <a:r>
                <a:rPr lang="it-IT" altLang="it-IT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it-IT" altLang="it-IT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– 1, a</a:t>
              </a:r>
              <a:r>
                <a:rPr lang="it-IT" altLang="it-IT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it-IT" altLang="it-IT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3.</a:t>
              </a:r>
            </a:p>
            <a:p>
              <a:pPr eaLnBrk="1" hangingPunct="1"/>
              <a:r>
                <a:rPr lang="it-IT" altLang="it-IT" sz="2800" b="1" dirty="0">
                  <a:latin typeface="Arial Narrow" panose="020B0604020202020204" pitchFamily="34" charset="0"/>
                </a:rPr>
                <a:t>Cerco possibili soluzioni intere fra i divisori di 3, che sono: </a:t>
              </a:r>
            </a:p>
            <a:p>
              <a:pPr marL="811213" eaLnBrk="1" hangingPunct="1"/>
              <a:r>
                <a:rPr lang="it-IT" altLang="it-IT" sz="2800" b="1" dirty="0">
                  <a:latin typeface="Arial Narrow" panose="020B0604020202020204" pitchFamily="34" charset="0"/>
                </a:rPr>
                <a:t> </a:t>
              </a:r>
              <a:r>
                <a:rPr lang="it-IT" altLang="it-IT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 – 1, 3, – 3</a:t>
              </a:r>
            </a:p>
            <a:p>
              <a:pPr eaLnBrk="1" hangingPunct="1">
                <a:buFontTx/>
                <a:buChar char="-"/>
              </a:pPr>
              <a:r>
                <a:rPr lang="it-IT" altLang="it-IT" sz="2800" b="1" dirty="0"/>
                <a:t> </a:t>
              </a:r>
              <a:r>
                <a:rPr lang="it-IT" altLang="it-IT" sz="2800" b="1" dirty="0">
                  <a:latin typeface="Arial Narrow" panose="020B0604020202020204" pitchFamily="34" charset="0"/>
                </a:rPr>
                <a:t>Sostituisco </a:t>
              </a:r>
              <a:r>
                <a:rPr lang="it-IT" altLang="it-IT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it-IT" altLang="it-IT" sz="2800" b="1" dirty="0">
                  <a:latin typeface="Arial Narrow" panose="020B0604020202020204" pitchFamily="34" charset="0"/>
                </a:rPr>
                <a:t> ad </a:t>
              </a:r>
              <a:r>
                <a:rPr lang="it-IT" altLang="it-IT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dirty="0">
                  <a:latin typeface="Arial Narrow Bold" panose="020B0606020202030204" pitchFamily="34" charset="0"/>
                </a:rPr>
                <a:t>; </a:t>
              </a:r>
              <a:r>
                <a:rPr lang="it-IT" altLang="it-IT" sz="2800" b="1" dirty="0">
                  <a:latin typeface="Arial Narrow" panose="020B0604020202020204" pitchFamily="34" charset="0"/>
                </a:rPr>
                <a:t>ottengo 1 – 3 – 1 + 3 = 0 e trovo </a:t>
              </a:r>
              <a:r>
                <a:rPr lang="it-IT" altLang="it-IT" sz="2800" b="1" i="1" dirty="0">
                  <a:solidFill>
                    <a:srgbClr val="3130D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baseline="-25000" dirty="0">
                  <a:solidFill>
                    <a:srgbClr val="3130D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it-IT" altLang="it-IT" sz="2800" b="1" dirty="0">
                  <a:solidFill>
                    <a:srgbClr val="3130D0"/>
                  </a:solidFill>
                  <a:latin typeface="Arial Narrow" panose="020B0604020202020204" pitchFamily="34" charset="0"/>
                </a:rPr>
                <a:t> </a:t>
              </a:r>
              <a:r>
                <a:rPr lang="it-IT" altLang="it-IT" sz="2800" b="1" dirty="0">
                  <a:solidFill>
                    <a:srgbClr val="3130D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1</a:t>
              </a:r>
              <a:endParaRPr lang="it-IT" altLang="it-IT" sz="2800" b="1" dirty="0">
                <a:solidFill>
                  <a:srgbClr val="3130D0"/>
                </a:solidFill>
                <a:latin typeface="Arial Narrow" panose="020B0604020202020204" pitchFamily="34" charset="0"/>
              </a:endParaRPr>
            </a:p>
            <a:p>
              <a:pPr eaLnBrk="1" hangingPunct="1">
                <a:buFontTx/>
                <a:buChar char="-"/>
              </a:pPr>
              <a:r>
                <a:rPr lang="it-IT" altLang="it-IT" sz="2800" b="1" dirty="0">
                  <a:latin typeface="Arial Narrow" panose="020B0604020202020204" pitchFamily="34" charset="0"/>
                </a:rPr>
                <a:t> Sostituisco </a:t>
              </a:r>
              <a:r>
                <a:rPr lang="it-IT" altLang="it-IT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1</a:t>
              </a:r>
              <a:r>
                <a:rPr lang="it-IT" altLang="it-IT" sz="2800" b="1" dirty="0">
                  <a:latin typeface="Arial Narrow" panose="020B0604020202020204" pitchFamily="34" charset="0"/>
                </a:rPr>
                <a:t> ad </a:t>
              </a:r>
              <a:r>
                <a:rPr lang="it-IT" altLang="it-IT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dirty="0">
                  <a:latin typeface="Arial Narrow Bold" panose="020B0606020202030204" pitchFamily="34" charset="0"/>
                </a:rPr>
                <a:t>; </a:t>
              </a:r>
              <a:r>
                <a:rPr lang="it-IT" altLang="it-IT" sz="2800" b="1" dirty="0">
                  <a:latin typeface="Arial Narrow" panose="020B0604020202020204" pitchFamily="34" charset="0"/>
                </a:rPr>
                <a:t>ottengo  –1 – 3 + 1 + 3 = 0 e trovo </a:t>
              </a:r>
              <a:r>
                <a:rPr lang="it-IT" altLang="it-IT" sz="2800" b="1" i="1" dirty="0">
                  <a:solidFill>
                    <a:srgbClr val="3130D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baseline="-25000" dirty="0">
                  <a:solidFill>
                    <a:srgbClr val="3130D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sz="2800" b="1" dirty="0">
                  <a:solidFill>
                    <a:srgbClr val="3130D0"/>
                  </a:solidFill>
                  <a:latin typeface="Arial Narrow" panose="020B0604020202020204" pitchFamily="34" charset="0"/>
                </a:rPr>
                <a:t> </a:t>
              </a:r>
              <a:r>
                <a:rPr lang="it-IT" altLang="it-IT" sz="2800" b="1" dirty="0">
                  <a:solidFill>
                    <a:srgbClr val="3130D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– 1</a:t>
              </a:r>
              <a:endParaRPr lang="it-IT" altLang="it-IT" sz="2800" b="1" dirty="0">
                <a:solidFill>
                  <a:srgbClr val="3130D0"/>
                </a:solidFill>
                <a:latin typeface="Arial Narrow" panose="020B0604020202020204" pitchFamily="34" charset="0"/>
              </a:endParaRPr>
            </a:p>
            <a:p>
              <a:pPr eaLnBrk="1" hangingPunct="1">
                <a:buFontTx/>
                <a:buChar char="-"/>
              </a:pPr>
              <a:r>
                <a:rPr lang="it-IT" altLang="it-IT" sz="2800" b="1" dirty="0">
                  <a:latin typeface="Arial Narrow" panose="020B0604020202020204" pitchFamily="34" charset="0"/>
                </a:rPr>
                <a:t> Sostituisco </a:t>
              </a:r>
              <a:r>
                <a:rPr lang="it-IT" altLang="it-IT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it-IT" altLang="it-IT" sz="2800" b="1" dirty="0">
                  <a:latin typeface="Arial Narrow" panose="020B0604020202020204" pitchFamily="34" charset="0"/>
                </a:rPr>
                <a:t> ad </a:t>
              </a:r>
              <a:r>
                <a:rPr lang="it-IT" altLang="it-IT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dirty="0">
                  <a:latin typeface="Arial Narrow Bold" panose="020B0606020202030204" pitchFamily="34" charset="0"/>
                </a:rPr>
                <a:t>; </a:t>
              </a:r>
              <a:r>
                <a:rPr lang="it-IT" altLang="it-IT" sz="2800" b="1" dirty="0">
                  <a:latin typeface="Arial Narrow" panose="020B0604020202020204" pitchFamily="34" charset="0"/>
                </a:rPr>
                <a:t>ottengo  27 – 27 – 3 + 3 = 0 e trovo </a:t>
              </a:r>
              <a:r>
                <a:rPr lang="it-IT" altLang="it-IT" sz="2800" b="1" i="1" dirty="0">
                  <a:solidFill>
                    <a:srgbClr val="3130D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baseline="-25000" dirty="0">
                  <a:solidFill>
                    <a:srgbClr val="3130D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it-IT" altLang="it-IT" sz="2800" b="1" dirty="0">
                  <a:solidFill>
                    <a:srgbClr val="3130D0"/>
                  </a:solidFill>
                  <a:latin typeface="Arial Narrow" panose="020B0604020202020204" pitchFamily="34" charset="0"/>
                </a:rPr>
                <a:t> </a:t>
              </a:r>
              <a:r>
                <a:rPr lang="it-IT" altLang="it-IT" sz="2800" b="1" dirty="0">
                  <a:solidFill>
                    <a:srgbClr val="3130D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3.</a:t>
              </a:r>
              <a:endPara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endParaRPr lang="it-IT" altLang="it-IT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it-IT" altLang="it-IT" sz="2800" b="1" dirty="0">
                  <a:solidFill>
                    <a:srgbClr val="3130D0"/>
                  </a:solidFill>
                  <a:latin typeface="Arial Narrow" panose="020B0604020202020204" pitchFamily="34" charset="0"/>
                </a:rPr>
                <a:t>L’equazione di 3</a:t>
              </a:r>
              <a:r>
                <a:rPr lang="it-IT" altLang="it-IT" sz="2800" b="1" baseline="30000" dirty="0">
                  <a:solidFill>
                    <a:srgbClr val="3130D0"/>
                  </a:solidFill>
                  <a:latin typeface="Arial Narrow" panose="020B0604020202020204" pitchFamily="34" charset="0"/>
                </a:rPr>
                <a:t>O</a:t>
              </a:r>
              <a:r>
                <a:rPr lang="it-IT" altLang="it-IT" sz="2800" b="1" dirty="0">
                  <a:solidFill>
                    <a:srgbClr val="3130D0"/>
                  </a:solidFill>
                  <a:latin typeface="Arial Narrow" panose="020B0604020202020204" pitchFamily="34" charset="0"/>
                </a:rPr>
                <a:t> grado e non può avere più di 3 soluzioni reali; così ho trovato le 3 soluzioni e scompongo il polinomio</a:t>
              </a:r>
              <a:r>
                <a:rPr lang="it-IT" altLang="it-IT" sz="2800" b="1" dirty="0"/>
                <a:t>     </a:t>
              </a:r>
            </a:p>
          </p:txBody>
        </p:sp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667CE0BF-FDF9-694A-868D-5B2BDAB2482C}"/>
                </a:ext>
              </a:extLst>
            </p:cNvPr>
            <p:cNvSpPr/>
            <p:nvPr/>
          </p:nvSpPr>
          <p:spPr>
            <a:xfrm>
              <a:off x="1907704" y="5572577"/>
              <a:ext cx="5865708" cy="523220"/>
            </a:xfrm>
            <a:prstGeom prst="rect">
              <a:avLst/>
            </a:prstGeom>
            <a:solidFill>
              <a:srgbClr val="FFFEE8"/>
            </a:solidFill>
          </p:spPr>
          <p:txBody>
            <a:bodyPr wrap="none">
              <a:spAutoFit/>
            </a:bodyPr>
            <a:lstStyle/>
            <a:p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3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+ 3 = (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1) (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+ 1) (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3)</a:t>
              </a:r>
              <a:endParaRPr lang="it-IT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1658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8976B19E-763F-0B4E-8404-62408412F21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366097"/>
            <a:ext cx="8458200" cy="762000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Non sempre i tentativi sono fortunati</a:t>
            </a:r>
          </a:p>
        </p:txBody>
      </p:sp>
      <p:sp>
        <p:nvSpPr>
          <p:cNvPr id="17412" name="Footer Placeholder 4">
            <a:extLst>
              <a:ext uri="{FF2B5EF4-FFF2-40B4-BE49-F238E27FC236}">
                <a16:creationId xmlns:a16="http://schemas.microsoft.com/office/drawing/2014/main" id="{16044634-025E-084F-B7D0-B3E3C441E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AnnaMaria Miele e Daniela Valenti, 2023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3F8EE194-06F5-8047-B55D-3C6ACA8C4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E24CCF8-CB72-4542-A97F-1DCA771D468D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it-IT" altLang="it-IT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414" name="TextBox 12">
            <a:extLst>
              <a:ext uri="{FF2B5EF4-FFF2-40B4-BE49-F238E27FC236}">
                <a16:creationId xmlns:a16="http://schemas.microsoft.com/office/drawing/2014/main" id="{285EBAFE-AC0D-1F4C-9416-E142B49AB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09800"/>
            <a:ext cx="8382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AutoNum type="alphaUcPeriod"/>
            </a:pPr>
            <a:endParaRPr lang="it-IT" altLang="it-IT" sz="3200" b="1">
              <a:latin typeface="Arial Narrow" panose="020B0604020202020204" pitchFamily="34" charset="0"/>
            </a:endParaRPr>
          </a:p>
          <a:p>
            <a:pPr eaLnBrk="1" hangingPunct="1">
              <a:buFontTx/>
              <a:buAutoNum type="alphaUcPeriod"/>
            </a:pPr>
            <a:endParaRPr lang="it-IT" altLang="it-IT" sz="3200" b="1">
              <a:latin typeface="Arial Narrow" panose="020B0604020202020204" pitchFamily="34" charset="0"/>
            </a:endParaRPr>
          </a:p>
        </p:txBody>
      </p:sp>
      <p:sp>
        <p:nvSpPr>
          <p:cNvPr id="17415" name="TextBox 9">
            <a:extLst>
              <a:ext uri="{FF2B5EF4-FFF2-40B4-BE49-F238E27FC236}">
                <a16:creationId xmlns:a16="http://schemas.microsoft.com/office/drawing/2014/main" id="{846A336C-F02F-A747-9680-295AE0E83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65378"/>
            <a:ext cx="85344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Ancora un esempio di equazione polinomiale di 3</a:t>
            </a:r>
            <a:r>
              <a:rPr lang="it-IT" altLang="it-IT" sz="2800" b="1" baseline="30000" dirty="0">
                <a:latin typeface="Arial Narrow" panose="020B0604020202020204" pitchFamily="34" charset="0"/>
              </a:rPr>
              <a:t>O</a:t>
            </a:r>
            <a:r>
              <a:rPr lang="it-IT" altLang="it-IT" sz="2800" b="1" dirty="0">
                <a:latin typeface="Arial Narrow" panose="020B0604020202020204" pitchFamily="34" charset="0"/>
              </a:rPr>
              <a:t> grado:</a:t>
            </a:r>
          </a:p>
          <a:p>
            <a:pPr eaLnBrk="1" hangingPunct="1"/>
            <a:r>
              <a:rPr lang="it-IT" alt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x</a:t>
            </a:r>
            <a:r>
              <a:rPr lang="it-IT" altLang="it-IT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alt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</a:t>
            </a:r>
            <a:r>
              <a:rPr lang="it-IT" alt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 = 0</a:t>
            </a:r>
          </a:p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Coefficienti tutti interi: </a:t>
            </a:r>
            <a:r>
              <a:rPr lang="it-IT" alt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 a</a:t>
            </a:r>
            <a:r>
              <a:rPr lang="it-IT" altLang="it-IT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– 1, a</a:t>
            </a:r>
            <a:r>
              <a:rPr lang="it-IT" altLang="it-IT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– 3, a</a:t>
            </a:r>
            <a:r>
              <a:rPr lang="it-IT" altLang="it-IT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Cerco possibili soluzioni intere fra i divisori di 3, che sono: </a:t>
            </a:r>
          </a:p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    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– 1, 3, – 3</a:t>
            </a:r>
          </a:p>
          <a:p>
            <a:pPr eaLnBrk="1" hangingPunct="1">
              <a:buFontTx/>
              <a:buChar char="-"/>
            </a:pPr>
            <a:r>
              <a:rPr lang="it-IT" altLang="it-IT" sz="2800" b="1" dirty="0"/>
              <a:t> </a:t>
            </a:r>
            <a:r>
              <a:rPr lang="it-IT" altLang="it-IT" sz="2800" b="1" dirty="0">
                <a:latin typeface="Arial Narrow" panose="020B0604020202020204" pitchFamily="34" charset="0"/>
              </a:rPr>
              <a:t>Sostituisco 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800" b="1" dirty="0">
                <a:latin typeface="Arial Narrow" panose="020B0604020202020204" pitchFamily="34" charset="0"/>
              </a:rPr>
              <a:t> ad </a:t>
            </a:r>
            <a:r>
              <a:rPr lang="it-IT" alt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dirty="0">
                <a:latin typeface="Arial Narrow Bold" panose="020B0606020202030204" pitchFamily="34" charset="0"/>
              </a:rPr>
              <a:t>; </a:t>
            </a:r>
            <a:r>
              <a:rPr lang="it-IT" altLang="it-IT" sz="2800" b="1" dirty="0">
                <a:latin typeface="Arial Narrow" panose="020B0604020202020204" pitchFamily="34" charset="0"/>
              </a:rPr>
              <a:t>ottengo 1 – 1 – 3 + 3 = </a:t>
            </a:r>
            <a:r>
              <a:rPr lang="it-IT" altLang="it-IT" sz="2800" b="1" dirty="0">
                <a:solidFill>
                  <a:srgbClr val="3130D0"/>
                </a:solidFill>
                <a:latin typeface="Arial Narrow" panose="020B0604020202020204" pitchFamily="34" charset="0"/>
              </a:rPr>
              <a:t>0</a:t>
            </a:r>
            <a:r>
              <a:rPr lang="it-IT" altLang="it-IT" sz="2800" b="1" dirty="0">
                <a:latin typeface="Arial Narrow" panose="020B0604020202020204" pitchFamily="34" charset="0"/>
              </a:rPr>
              <a:t> e trovo </a:t>
            </a:r>
            <a:r>
              <a:rPr lang="it-IT" altLang="it-IT" sz="2800" b="1" i="1" dirty="0">
                <a:solidFill>
                  <a:srgbClr val="313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baseline="-25000" dirty="0">
                <a:solidFill>
                  <a:srgbClr val="313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800" b="1" dirty="0">
                <a:solidFill>
                  <a:srgbClr val="3130D0"/>
                </a:solidFill>
                <a:latin typeface="Arial Narrow" panose="020B0604020202020204" pitchFamily="34" charset="0"/>
              </a:rPr>
              <a:t> </a:t>
            </a:r>
            <a:r>
              <a:rPr lang="it-IT" altLang="it-IT" sz="2800" b="1" dirty="0">
                <a:solidFill>
                  <a:srgbClr val="313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it-IT" altLang="it-IT" sz="2800" b="1" dirty="0">
              <a:solidFill>
                <a:srgbClr val="3130D0"/>
              </a:solidFill>
              <a:latin typeface="Arial Narrow" panose="020B0604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it-IT" altLang="it-IT" sz="2800" b="1" dirty="0">
                <a:latin typeface="Arial Narrow" panose="020B0604020202020204" pitchFamily="34" charset="0"/>
              </a:rPr>
              <a:t> Sostituisco 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</a:t>
            </a:r>
            <a:r>
              <a:rPr lang="it-IT" altLang="it-IT" sz="2800" b="1" dirty="0">
                <a:solidFill>
                  <a:srgbClr val="FF0000"/>
                </a:solidFill>
                <a:latin typeface="Arial Narrow" panose="020B0604020202020204" pitchFamily="34" charset="0"/>
              </a:rPr>
              <a:t> </a:t>
            </a:r>
            <a:r>
              <a:rPr lang="it-IT" altLang="it-IT" sz="2800" b="1" dirty="0">
                <a:latin typeface="Arial Narrow" panose="020B0604020202020204" pitchFamily="34" charset="0"/>
              </a:rPr>
              <a:t>ad </a:t>
            </a:r>
            <a:r>
              <a:rPr lang="it-IT" alt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dirty="0">
                <a:latin typeface="Arial Narrow Bold" panose="020B0606020202030204" pitchFamily="34" charset="0"/>
              </a:rPr>
              <a:t>; </a:t>
            </a:r>
            <a:r>
              <a:rPr lang="it-IT" altLang="it-IT" sz="2800" b="1" dirty="0">
                <a:latin typeface="Arial Narrow" panose="020B0604020202020204" pitchFamily="34" charset="0"/>
              </a:rPr>
              <a:t>ottengo  –1 – 1 – 3 + 3 = 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it-IT" altLang="it-IT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b="1" dirty="0">
                <a:solidFill>
                  <a:srgbClr val="FF0000"/>
                </a:solidFill>
                <a:latin typeface="Arial Narrow" panose="020B0604020202020204" pitchFamily="34" charset="0"/>
              </a:rPr>
              <a:t>2</a:t>
            </a:r>
            <a:r>
              <a:rPr lang="it-IT" altLang="it-IT" sz="2800" b="1" dirty="0">
                <a:latin typeface="Arial Narrow" panose="020B0604020202020204" pitchFamily="34" charset="0"/>
              </a:rPr>
              <a:t>;</a:t>
            </a:r>
          </a:p>
          <a:p>
            <a:pPr eaLnBrk="1" hangingPunct="1">
              <a:buFontTx/>
              <a:buChar char="-"/>
            </a:pPr>
            <a:r>
              <a:rPr lang="it-IT" altLang="it-IT" sz="2800" b="1" dirty="0">
                <a:latin typeface="Arial Narrow" panose="020B0604020202020204" pitchFamily="34" charset="0"/>
              </a:rPr>
              <a:t> Sostituisco 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800" b="1" dirty="0">
                <a:latin typeface="Arial Narrow" panose="020B0604020202020204" pitchFamily="34" charset="0"/>
              </a:rPr>
              <a:t> ad </a:t>
            </a:r>
            <a:r>
              <a:rPr lang="it-IT" alt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dirty="0">
                <a:latin typeface="Arial Narrow Bold" panose="020B0606020202030204" pitchFamily="34" charset="0"/>
              </a:rPr>
              <a:t>; </a:t>
            </a:r>
            <a:r>
              <a:rPr lang="it-IT" altLang="it-IT" sz="2800" b="1" dirty="0">
                <a:latin typeface="Arial Narrow" panose="020B0604020202020204" pitchFamily="34" charset="0"/>
              </a:rPr>
              <a:t>ottengo  27 – 9 – 9 + 3 = </a:t>
            </a:r>
            <a:r>
              <a:rPr lang="it-IT" altLang="it-IT" sz="2800" b="1" dirty="0">
                <a:solidFill>
                  <a:srgbClr val="FF0000"/>
                </a:solidFill>
                <a:latin typeface="Arial Narrow" panose="020B0604020202020204" pitchFamily="34" charset="0"/>
              </a:rPr>
              <a:t>12</a:t>
            </a:r>
            <a:r>
              <a:rPr lang="it-IT" altLang="it-IT" sz="2800" b="1" dirty="0">
                <a:latin typeface="Arial Narrow" panose="020B0604020202020204" pitchFamily="34" charset="0"/>
              </a:rPr>
              <a:t>; </a:t>
            </a:r>
          </a:p>
          <a:p>
            <a:pPr eaLnBrk="1" hangingPunct="1">
              <a:buFontTx/>
              <a:buChar char="-"/>
            </a:pPr>
            <a:r>
              <a:rPr lang="it-IT" altLang="it-IT" sz="2800" b="1" dirty="0">
                <a:latin typeface="Arial Narrow" panose="020B0604020202020204" pitchFamily="34" charset="0"/>
              </a:rPr>
              <a:t> Sostituisco 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it-IT" altLang="it-IT" sz="2800" b="1" dirty="0">
                <a:solidFill>
                  <a:srgbClr val="FF0000"/>
                </a:solidFill>
                <a:latin typeface="Arial Narrow" panose="020B0604020202020204" pitchFamily="34" charset="0"/>
              </a:rPr>
              <a:t> </a:t>
            </a:r>
            <a:r>
              <a:rPr lang="it-IT" altLang="it-IT" sz="2800" b="1" dirty="0">
                <a:latin typeface="Arial Narrow" panose="020B0604020202020204" pitchFamily="34" charset="0"/>
              </a:rPr>
              <a:t>ad </a:t>
            </a:r>
            <a:r>
              <a:rPr lang="it-IT" alt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dirty="0">
                <a:latin typeface="Arial Narrow Bold" panose="020B0606020202030204" pitchFamily="34" charset="0"/>
              </a:rPr>
              <a:t>; </a:t>
            </a:r>
            <a:r>
              <a:rPr lang="it-IT" altLang="it-IT" sz="2800" b="1" dirty="0">
                <a:latin typeface="Arial Narrow" panose="020B0604020202020204" pitchFamily="34" charset="0"/>
              </a:rPr>
              <a:t>ottengo  –27 – 9 + 9 + 3 = </a:t>
            </a:r>
            <a:r>
              <a:rPr lang="it-IT" altLang="it-IT" sz="2800" b="1" dirty="0">
                <a:solidFill>
                  <a:srgbClr val="FF0000"/>
                </a:solidFill>
                <a:latin typeface="Arial Narrow" panose="020B0604020202020204" pitchFamily="34" charset="0"/>
              </a:rPr>
              <a:t>–24</a:t>
            </a:r>
            <a:r>
              <a:rPr lang="it-IT" altLang="it-IT" sz="2800" b="1" dirty="0">
                <a:latin typeface="Arial Narrow" panose="020B0604020202020204" pitchFamily="34" charset="0"/>
              </a:rPr>
              <a:t>. </a:t>
            </a:r>
          </a:p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Così ho trovato una sola soluzione intera. Le altre due soluzioni non possono essere intere.</a:t>
            </a:r>
          </a:p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Come procedo per cercare le altre due soluzioni?</a:t>
            </a:r>
          </a:p>
        </p:txBody>
      </p:sp>
    </p:spTree>
    <p:extLst>
      <p:ext uri="{BB962C8B-B14F-4D97-AF65-F5344CB8AC3E}">
        <p14:creationId xmlns:p14="http://schemas.microsoft.com/office/powerpoint/2010/main" val="1901003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C27672AA-30F3-F24F-B207-24440F5DF1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277813"/>
            <a:ext cx="8458200" cy="762000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La divisione di due polinomi</a:t>
            </a:r>
          </a:p>
        </p:txBody>
      </p:sp>
      <p:sp>
        <p:nvSpPr>
          <p:cNvPr id="18436" name="Footer Placeholder 4">
            <a:extLst>
              <a:ext uri="{FF2B5EF4-FFF2-40B4-BE49-F238E27FC236}">
                <a16:creationId xmlns:a16="http://schemas.microsoft.com/office/drawing/2014/main" id="{8FC8EDE2-CEE5-1B49-BD58-4E0A84222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AnnaMaria Miele e Daniela Valenti, 2023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89642275-340B-4649-B180-78AB9F44F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1E937F-0DAB-3F4D-BFD6-4F33D8FC76F5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8438" name="TextBox 12">
            <a:extLst>
              <a:ext uri="{FF2B5EF4-FFF2-40B4-BE49-F238E27FC236}">
                <a16:creationId xmlns:a16="http://schemas.microsoft.com/office/drawing/2014/main" id="{242308B8-996B-DA49-951E-D5A239810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09800"/>
            <a:ext cx="8382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AutoNum type="alphaUcPeriod"/>
            </a:pPr>
            <a:endParaRPr lang="it-IT" altLang="it-IT" sz="3200" b="1">
              <a:latin typeface="Arial Narrow" panose="020B0604020202020204" pitchFamily="34" charset="0"/>
            </a:endParaRPr>
          </a:p>
          <a:p>
            <a:pPr eaLnBrk="1" hangingPunct="1">
              <a:buFontTx/>
              <a:buAutoNum type="alphaUcPeriod"/>
            </a:pPr>
            <a:endParaRPr lang="it-IT" altLang="it-IT" sz="3200" b="1">
              <a:latin typeface="Arial Narrow" panose="020B060402020202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D3481E5F-307A-8F48-B8AE-67951D5A01C7}"/>
              </a:ext>
            </a:extLst>
          </p:cNvPr>
          <p:cNvGrpSpPr/>
          <p:nvPr/>
        </p:nvGrpSpPr>
        <p:grpSpPr>
          <a:xfrm>
            <a:off x="533400" y="1066800"/>
            <a:ext cx="8382000" cy="5486400"/>
            <a:chOff x="533400" y="1066800"/>
            <a:chExt cx="8382000" cy="5486400"/>
          </a:xfrm>
        </p:grpSpPr>
        <p:sp>
          <p:nvSpPr>
            <p:cNvPr id="18439" name="Rectangle 7">
              <a:extLst>
                <a:ext uri="{FF2B5EF4-FFF2-40B4-BE49-F238E27FC236}">
                  <a16:creationId xmlns:a16="http://schemas.microsoft.com/office/drawing/2014/main" id="{2D82388E-C876-ED45-A41D-74E4F385C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" y="1066800"/>
              <a:ext cx="8305800" cy="4832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 dirty="0">
                  <a:latin typeface="Arial Narrow Bold" panose="020B0606020202030204" pitchFamily="34" charset="0"/>
                  <a:cs typeface="Times New Roman" panose="02020603050405020304" pitchFamily="18" charset="0"/>
                </a:rPr>
                <a:t>So che posso scrivere</a:t>
              </a:r>
            </a:p>
            <a:p>
              <a:pPr marL="811213" eaLnBrk="1" hangingPunct="1"/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3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+ 3  = (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1)(………..)</a:t>
              </a:r>
            </a:p>
            <a:p>
              <a:pPr eaLnBrk="1" hangingPunct="1"/>
              <a:r>
                <a:rPr lang="it-IT" altLang="it-IT" sz="2800" b="1" dirty="0">
                  <a:latin typeface="Arial Narrow Bold" panose="020B0606020202030204" pitchFamily="34" charset="0"/>
                  <a:cs typeface="Times New Roman" panose="02020603050405020304" pitchFamily="18" charset="0"/>
                </a:rPr>
                <a:t>Come ottenere il polinomio da scrivere nella parentesi?</a:t>
              </a:r>
            </a:p>
            <a:p>
              <a:pPr eaLnBrk="1" hangingPunct="1"/>
              <a:r>
                <a:rPr lang="it-IT" altLang="it-IT" sz="2800" b="1" dirty="0">
                  <a:latin typeface="Arial Narrow Bold" panose="020B0606020202030204" pitchFamily="34" charset="0"/>
                  <a:cs typeface="Times New Roman" panose="02020603050405020304" pitchFamily="18" charset="0"/>
                </a:rPr>
                <a:t>Ricordo una scrittura analoga con i numeri interi:</a:t>
              </a:r>
            </a:p>
            <a:p>
              <a:pPr eaLnBrk="1" hangingPunct="1"/>
              <a:r>
                <a:rPr lang="it-IT" altLang="it-IT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= 2 × …</a:t>
              </a:r>
            </a:p>
            <a:p>
              <a:pPr eaLnBrk="1" hangingPunct="1"/>
              <a:r>
                <a:rPr lang="it-IT" altLang="it-IT" sz="2800" b="1" dirty="0">
                  <a:latin typeface="Arial Narrow Bold" panose="020B0606020202030204" pitchFamily="34" charset="0"/>
                  <a:cs typeface="Times New Roman" panose="02020603050405020304" pitchFamily="18" charset="0"/>
                </a:rPr>
                <a:t>Ottengo il numero da scrivere sui puntini con la divisione</a:t>
              </a:r>
            </a:p>
            <a:p>
              <a:pPr eaLnBrk="1" hangingPunct="1"/>
              <a:r>
                <a:rPr lang="it-IT" altLang="it-IT" sz="2800" b="1" dirty="0">
                  <a:latin typeface="Arial Narrow Bold" panose="020B0606020202030204" pitchFamily="34" charset="0"/>
                  <a:cs typeface="Times New Roman" panose="02020603050405020304" pitchFamily="18" charset="0"/>
                </a:rPr>
                <a:t>    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: 2 = 3 </a:t>
              </a:r>
            </a:p>
            <a:p>
              <a:pPr eaLnBrk="1" hangingPunct="1"/>
              <a:r>
                <a:rPr lang="it-IT" altLang="it-IT" sz="2800" b="1" dirty="0">
                  <a:latin typeface="Arial Narrow Bold" panose="020B0606020202030204" pitchFamily="34" charset="0"/>
                  <a:cs typeface="Times New Roman" panose="02020603050405020304" pitchFamily="18" charset="0"/>
                </a:rPr>
                <a:t>E così, per avere il polinomio da scrivere nella parentesi, dovrò eseguire la divisione</a:t>
              </a:r>
            </a:p>
            <a:p>
              <a:pPr eaLnBrk="1" hangingPunct="1"/>
              <a:r>
                <a:rPr lang="it-IT" altLang="it-IT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3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+ 3 ) : (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1)</a:t>
              </a:r>
            </a:p>
            <a:p>
              <a:pPr eaLnBrk="1" hangingPunct="1"/>
              <a:endParaRPr lang="it-IT" altLang="it-IT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Callout 7">
              <a:extLst>
                <a:ext uri="{FF2B5EF4-FFF2-40B4-BE49-F238E27FC236}">
                  <a16:creationId xmlns:a16="http://schemas.microsoft.com/office/drawing/2014/main" id="{C83A5BF5-6F0B-024C-A2F1-0C3B46B86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5486400"/>
              <a:ext cx="3505200" cy="1066800"/>
            </a:xfrm>
            <a:prstGeom prst="wedgeEllipseCallout">
              <a:avLst>
                <a:gd name="adj1" fmla="val -78601"/>
                <a:gd name="adj2" fmla="val -31518"/>
              </a:avLst>
            </a:prstGeom>
            <a:solidFill>
              <a:srgbClr val="FDFFE5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b="1">
                  <a:solidFill>
                    <a:srgbClr val="0000FF"/>
                  </a:solidFill>
                  <a:latin typeface="Arial Narrow" panose="020B0604020202020204" pitchFamily="34" charset="0"/>
                </a:rPr>
                <a:t>Come si dividono due polinomi?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8DC44BE9-2384-E846-A950-BC352F990CA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12417" y="430577"/>
            <a:ext cx="8839200" cy="654050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Procedimento per dividere due polinomi</a:t>
            </a:r>
          </a:p>
        </p:txBody>
      </p:sp>
      <p:sp>
        <p:nvSpPr>
          <p:cNvPr id="19460" name="Footer Placeholder 4">
            <a:extLst>
              <a:ext uri="{FF2B5EF4-FFF2-40B4-BE49-F238E27FC236}">
                <a16:creationId xmlns:a16="http://schemas.microsoft.com/office/drawing/2014/main" id="{6749C69C-6195-EC43-A81F-DDE4F3802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38175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AnnaMaria Miele e Daniela Valenti, 2023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BE97F105-5E61-D84E-B1F7-E4C609A60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92875"/>
            <a:ext cx="609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84F79C1-9C23-8C41-8226-AA5ED478299F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B1525B-2FDE-384E-913C-596F257E8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219200"/>
            <a:ext cx="457200" cy="381000"/>
          </a:xfrm>
          <a:prstGeom prst="rect">
            <a:avLst/>
          </a:prstGeom>
          <a:noFill/>
          <a:ln w="19050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471" name="Rectangle 35">
            <a:extLst>
              <a:ext uri="{FF2B5EF4-FFF2-40B4-BE49-F238E27FC236}">
                <a16:creationId xmlns:a16="http://schemas.microsoft.com/office/drawing/2014/main" id="{D6C7D953-2C8F-4248-8CD2-76D5A0081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2200"/>
            <a:ext cx="1889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it-IT" altLang="it-IT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3200" b="1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="1" baseline="300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3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3200" b="1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="1" baseline="300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altLang="it-IT" sz="3200">
              <a:solidFill>
                <a:srgbClr val="000000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B2FAB77-5B27-584C-B673-39F922889B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600" y="2971800"/>
            <a:ext cx="28956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81" name="Rectangle 47">
            <a:extLst>
              <a:ext uri="{FF2B5EF4-FFF2-40B4-BE49-F238E27FC236}">
                <a16:creationId xmlns:a16="http://schemas.microsoft.com/office/drawing/2014/main" id="{8A843003-7F62-E644-973E-23E09D194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029200"/>
            <a:ext cx="426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c</a:t>
            </a:r>
            <a:r>
              <a:rPr lang="it-IT" altLang="it-IT" sz="2800" b="1" baseline="-25000">
                <a:latin typeface="Arial Narrow" panose="020B0604020202020204" pitchFamily="34" charset="0"/>
              </a:rPr>
              <a:t>1</a:t>
            </a:r>
            <a:r>
              <a:rPr lang="it-IT" altLang="it-IT" sz="2800" b="1">
                <a:latin typeface="Arial Narrow" panose="020B0604020202020204" pitchFamily="34" charset="0"/>
              </a:rPr>
              <a:t>. 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– 3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+ 3 – (</a:t>
            </a:r>
            <a:r>
              <a:rPr lang="it-IT" altLang="it-IT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</a:t>
            </a:r>
            <a:r>
              <a:rPr lang="it-IT" altLang="it-IT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) = 0 </a:t>
            </a:r>
            <a:r>
              <a:rPr lang="it-IT" altLang="it-IT" sz="2800" b="1">
                <a:latin typeface="Arial Narrow" panose="020B0604020202020204" pitchFamily="34" charset="0"/>
              </a:rPr>
              <a:t> 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B791882-3A9D-4A45-992A-C377E88F14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4191000"/>
            <a:ext cx="3200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uppo 1">
            <a:extLst>
              <a:ext uri="{FF2B5EF4-FFF2-40B4-BE49-F238E27FC236}">
                <a16:creationId xmlns:a16="http://schemas.microsoft.com/office/drawing/2014/main" id="{F0455D78-8E68-1E4C-BDA9-10237F85B958}"/>
              </a:ext>
            </a:extLst>
          </p:cNvPr>
          <p:cNvGrpSpPr/>
          <p:nvPr/>
        </p:nvGrpSpPr>
        <p:grpSpPr>
          <a:xfrm>
            <a:off x="457200" y="1143000"/>
            <a:ext cx="8391525" cy="5232400"/>
            <a:chOff x="457200" y="1143000"/>
            <a:chExt cx="8391525" cy="5232400"/>
          </a:xfrm>
        </p:grpSpPr>
        <p:sp>
          <p:nvSpPr>
            <p:cNvPr id="19462" name="Rectangle 10">
              <a:extLst>
                <a:ext uri="{FF2B5EF4-FFF2-40B4-BE49-F238E27FC236}">
                  <a16:creationId xmlns:a16="http://schemas.microsoft.com/office/drawing/2014/main" id="{992CEAB1-3929-D949-95EE-898EC3A3B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5791200"/>
              <a:ext cx="5532438" cy="584200"/>
            </a:xfrm>
            <a:prstGeom prst="rect">
              <a:avLst/>
            </a:prstGeom>
            <a:solidFill>
              <a:srgbClr val="FDFFE5"/>
            </a:solidFill>
            <a:ln w="3175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32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32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it-IT" altLang="it-IT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it-IT" altLang="it-IT" sz="32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32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3</a:t>
              </a:r>
              <a:r>
                <a:rPr lang="it-IT" altLang="it-IT" sz="32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+ 3 = (</a:t>
              </a:r>
              <a:r>
                <a:rPr lang="it-IT" altLang="it-IT" sz="32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1)(</a:t>
              </a:r>
              <a:r>
                <a:rPr lang="it-IT" altLang="it-IT" sz="32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3200" b="1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3</a:t>
              </a:r>
              <a:r>
                <a:rPr lang="it-IT" altLang="it-IT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endParaRPr lang="it-IT" altLang="it-IT" sz="320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E4C2D8A-E906-A54C-8D9B-21F74DD3E7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906588" y="3048000"/>
              <a:ext cx="2589212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6B847B2-BF5A-FB49-9149-D40CC65D98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00400" y="2209800"/>
              <a:ext cx="12954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D941517-4D5B-EC48-B6C3-288104128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6288" y="1550988"/>
              <a:ext cx="10350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32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1</a:t>
              </a:r>
              <a:endParaRPr lang="it-IT" altLang="it-IT" sz="3200"/>
            </a:p>
          </p:txBody>
        </p:sp>
        <p:sp>
          <p:nvSpPr>
            <p:cNvPr id="19466" name="TextBox 28">
              <a:extLst>
                <a:ext uri="{FF2B5EF4-FFF2-40B4-BE49-F238E27FC236}">
                  <a16:creationId xmlns:a16="http://schemas.microsoft.com/office/drawing/2014/main" id="{8CDB2558-3E5C-5449-A9E5-BCCF8B3C09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1143000"/>
              <a:ext cx="35909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514350" indent="-5143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>
                  <a:latin typeface="Arial Narrow" panose="020B0604020202020204" pitchFamily="34" charset="0"/>
                </a:rPr>
                <a:t>a. Divisione  </a:t>
              </a:r>
              <a:r>
                <a:rPr lang="it-IT" altLang="it-IT" sz="2800">
                  <a:latin typeface="Arial Narrow" panose="020B0604020202020204" pitchFamily="34" charset="0"/>
                </a:rPr>
                <a:t> </a:t>
              </a:r>
              <a:r>
                <a:rPr lang="it-IT" altLang="it-IT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  </a:t>
              </a:r>
              <a:r>
                <a:rPr lang="it-IT" altLang="it-IT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it-IT" altLang="it-IT" sz="2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i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it-IT" altLang="it-IT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28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2800">
                  <a:latin typeface="Arial Narrow" panose="020B0604020202020204" pitchFamily="34" charset="0"/>
                </a:rPr>
                <a:t> 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2F400B-4BC3-554A-84C4-C73FF3E06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3124200"/>
              <a:ext cx="762000" cy="533400"/>
            </a:xfrm>
            <a:prstGeom prst="rect">
              <a:avLst/>
            </a:prstGeom>
            <a:noFill/>
            <a:ln w="19050">
              <a:solidFill>
                <a:srgbClr val="008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it-IT" altLang="it-IT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469" name="Rectangle 33">
              <a:extLst>
                <a:ext uri="{FF2B5EF4-FFF2-40B4-BE49-F238E27FC236}">
                  <a16:creationId xmlns:a16="http://schemas.microsoft.com/office/drawing/2014/main" id="{2F44A121-D0B4-C64B-A2D1-C31EFC7EA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2286000"/>
              <a:ext cx="55721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32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3200" b="1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it-IT" altLang="it-IT" sz="3200" b="1">
                <a:solidFill>
                  <a:srgbClr val="FF0000"/>
                </a:solidFill>
              </a:endParaRPr>
            </a:p>
          </p:txBody>
        </p:sp>
        <p:sp>
          <p:nvSpPr>
            <p:cNvPr id="19470" name="Rectangle 34">
              <a:extLst>
                <a:ext uri="{FF2B5EF4-FFF2-40B4-BE49-F238E27FC236}">
                  <a16:creationId xmlns:a16="http://schemas.microsoft.com/office/drawing/2014/main" id="{6B620AD6-24AE-B344-834E-B36C26503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1600200"/>
              <a:ext cx="3319463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>
                  <a:latin typeface="Arial Narrow" panose="020B0604020202020204" pitchFamily="34" charset="0"/>
                </a:rPr>
                <a:t>b. Moltiplicazione</a:t>
              </a:r>
              <a:r>
                <a:rPr lang="it-IT" altLang="it-IT" sz="2800">
                  <a:latin typeface="Arial Narrow" panose="020B0604020202020204" pitchFamily="34" charset="0"/>
                </a:rPr>
                <a:t> </a:t>
              </a:r>
            </a:p>
            <a:p>
              <a:pPr eaLnBrk="1" hangingPunct="1"/>
              <a:r>
                <a:rPr lang="it-IT" altLang="it-IT" sz="28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x</a:t>
              </a:r>
              <a:r>
                <a:rPr lang="it-IT" altLang="it-IT" sz="2800" b="1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it-IT" altLang="it-IT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1) = </a:t>
              </a:r>
              <a:r>
                <a:rPr lang="it-IT" altLang="it-IT" sz="2800" b="1" i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baseline="3000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it-IT" altLang="it-IT" sz="2800" b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it-IT" altLang="it-IT" sz="2800" b="1" i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baseline="3000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sz="2800" b="1" i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2800" b="1">
                  <a:solidFill>
                    <a:srgbClr val="008000"/>
                  </a:solidFill>
                  <a:latin typeface="Arial Narrow" panose="020B0604020202020204" pitchFamily="34" charset="0"/>
                </a:rPr>
                <a:t> </a:t>
              </a:r>
            </a:p>
          </p:txBody>
        </p:sp>
        <p:sp>
          <p:nvSpPr>
            <p:cNvPr id="19473" name="Rectangle 39">
              <a:extLst>
                <a:ext uri="{FF2B5EF4-FFF2-40B4-BE49-F238E27FC236}">
                  <a16:creationId xmlns:a16="http://schemas.microsoft.com/office/drawing/2014/main" id="{37BFA830-5173-A543-B46B-56A79394D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2819400"/>
              <a:ext cx="327660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14350" indent="-5143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it-IT" altLang="it-IT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it-IT" altLang="it-IT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3</a:t>
              </a:r>
              <a:r>
                <a:rPr lang="it-IT" altLang="it-IT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+ 3</a:t>
              </a:r>
            </a:p>
            <a:p>
              <a:pPr eaLnBrk="1" hangingPunct="1"/>
              <a:r>
                <a:rPr lang="it-IT" altLang="it-IT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it-IT" altLang="it-IT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it-IT" altLang="it-IT" sz="2800" b="1" i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baseline="3000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it-IT" altLang="it-IT" sz="2800" b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it-IT" altLang="it-IT" sz="2800" b="1" i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baseline="3000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 = – 3</a:t>
              </a:r>
              <a:r>
                <a:rPr lang="it-IT" altLang="it-IT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+ 3  </a:t>
              </a:r>
              <a:endParaRPr lang="it-IT" altLang="it-IT" sz="2800"/>
            </a:p>
          </p:txBody>
        </p:sp>
        <p:sp>
          <p:nvSpPr>
            <p:cNvPr id="19474" name="Rectangle 40">
              <a:extLst>
                <a:ext uri="{FF2B5EF4-FFF2-40B4-BE49-F238E27FC236}">
                  <a16:creationId xmlns:a16="http://schemas.microsoft.com/office/drawing/2014/main" id="{9C07B25E-B5C5-674A-B4F4-5AAF3BF34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2514600"/>
              <a:ext cx="211613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514350" indent="-5143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>
                  <a:latin typeface="Arial Narrow" panose="020B0604020202020204" pitchFamily="34" charset="0"/>
                  <a:cs typeface="Times New Roman" panose="02020603050405020304" pitchFamily="18" charset="0"/>
                </a:rPr>
                <a:t>c. Sottrazione</a:t>
              </a:r>
            </a:p>
          </p:txBody>
        </p:sp>
        <p:sp>
          <p:nvSpPr>
            <p:cNvPr id="19475" name="TextBox 41">
              <a:extLst>
                <a:ext uri="{FF2B5EF4-FFF2-40B4-BE49-F238E27FC236}">
                  <a16:creationId xmlns:a16="http://schemas.microsoft.com/office/drawing/2014/main" id="{5841DCB0-1C5B-F44B-88FF-8A9458F35D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3124200"/>
              <a:ext cx="15240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3</a:t>
              </a:r>
              <a:r>
                <a:rPr lang="it-IT" altLang="it-IT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+ 3  </a:t>
              </a:r>
            </a:p>
          </p:txBody>
        </p:sp>
        <p:sp>
          <p:nvSpPr>
            <p:cNvPr id="19476" name="TextBox 42">
              <a:extLst>
                <a:ext uri="{FF2B5EF4-FFF2-40B4-BE49-F238E27FC236}">
                  <a16:creationId xmlns:a16="http://schemas.microsoft.com/office/drawing/2014/main" id="{7EAEBB5E-9E25-C64B-AF53-E4CF1FEECA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00" y="3657600"/>
              <a:ext cx="27432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>
                  <a:solidFill>
                    <a:srgbClr val="0000FF"/>
                  </a:solidFill>
                  <a:latin typeface="Arial Narrow" panose="020B0604020202020204" pitchFamily="34" charset="0"/>
                </a:rPr>
                <a:t>Ripeto i tre passi</a:t>
              </a:r>
              <a:r>
                <a:rPr lang="it-IT" altLang="it-IT" sz="2800" b="1">
                  <a:solidFill>
                    <a:srgbClr val="0000FF"/>
                  </a:solidFill>
                </a:rPr>
                <a:t> </a:t>
              </a:r>
            </a:p>
          </p:txBody>
        </p:sp>
        <p:sp>
          <p:nvSpPr>
            <p:cNvPr id="19477" name="TextBox 43">
              <a:extLst>
                <a:ext uri="{FF2B5EF4-FFF2-40B4-BE49-F238E27FC236}">
                  <a16:creationId xmlns:a16="http://schemas.microsoft.com/office/drawing/2014/main" id="{7F903C51-5CD7-C84E-85C9-4B06FC021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00" y="4114800"/>
              <a:ext cx="25193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514350" indent="-5143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>
                  <a:latin typeface="Arial Narrow" panose="020B0604020202020204" pitchFamily="34" charset="0"/>
                </a:rPr>
                <a:t>a</a:t>
              </a:r>
              <a:r>
                <a:rPr lang="it-IT" altLang="it-IT" sz="2800" b="1" baseline="-25000">
                  <a:latin typeface="Arial Narrow" panose="020B0604020202020204" pitchFamily="34" charset="0"/>
                </a:rPr>
                <a:t>1</a:t>
              </a:r>
              <a:r>
                <a:rPr lang="it-IT" altLang="it-IT" sz="2800" b="1">
                  <a:latin typeface="Arial Narrow" panose="020B0604020202020204" pitchFamily="34" charset="0"/>
                </a:rPr>
                <a:t>. </a:t>
              </a:r>
              <a:r>
                <a:rPr lang="it-IT" altLang="it-IT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3</a:t>
              </a:r>
              <a:r>
                <a:rPr lang="it-IT" altLang="it-IT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: </a:t>
              </a:r>
              <a:r>
                <a:rPr lang="it-IT" altLang="it-IT" sz="2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it-IT" altLang="it-IT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–3</a:t>
              </a:r>
              <a:endParaRPr lang="it-IT" altLang="it-IT" sz="2800" b="1">
                <a:solidFill>
                  <a:srgbClr val="FF0000"/>
                </a:solidFill>
                <a:latin typeface="Arial Narrow" panose="020B0604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B00D4FD-1127-4945-BB8A-B478D7DCE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1752600"/>
              <a:ext cx="457200" cy="533400"/>
            </a:xfrm>
            <a:prstGeom prst="rect">
              <a:avLst/>
            </a:prstGeom>
            <a:noFill/>
            <a:ln w="19050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it-IT" altLang="it-IT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B98EFC0-8DCD-1746-8A20-DA7E86008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4191000"/>
              <a:ext cx="762000" cy="381000"/>
            </a:xfrm>
            <a:prstGeom prst="rect">
              <a:avLst/>
            </a:prstGeom>
            <a:noFill/>
            <a:ln w="19050">
              <a:solidFill>
                <a:srgbClr val="008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it-IT" altLang="it-IT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480" name="TextBox 46">
              <a:extLst>
                <a:ext uri="{FF2B5EF4-FFF2-40B4-BE49-F238E27FC236}">
                  <a16:creationId xmlns:a16="http://schemas.microsoft.com/office/drawing/2014/main" id="{A7B544C7-C685-FC45-AD07-D5F647DAC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00" y="4572000"/>
              <a:ext cx="373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>
                  <a:latin typeface="Arial Narrow" panose="020B0604020202020204" pitchFamily="34" charset="0"/>
                </a:rPr>
                <a:t>b</a:t>
              </a:r>
              <a:r>
                <a:rPr lang="it-IT" altLang="it-IT" sz="2800" b="1" baseline="-25000">
                  <a:latin typeface="Arial Narrow" panose="020B0604020202020204" pitchFamily="34" charset="0"/>
                </a:rPr>
                <a:t>1</a:t>
              </a:r>
              <a:r>
                <a:rPr lang="it-IT" altLang="it-IT" sz="2800" b="1">
                  <a:latin typeface="Arial Narrow" panose="020B0604020202020204" pitchFamily="34" charset="0"/>
                </a:rPr>
                <a:t>. </a:t>
              </a:r>
              <a:r>
                <a:rPr lang="it-IT" altLang="it-IT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–3</a:t>
              </a:r>
              <a:r>
                <a:rPr lang="it-IT" altLang="it-IT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altLang="it-IT" sz="2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1) = </a:t>
              </a:r>
              <a:r>
                <a:rPr lang="it-IT" altLang="it-IT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3</a:t>
              </a:r>
              <a:r>
                <a:rPr lang="it-IT" altLang="it-IT" sz="2800" b="1" i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+ 3 </a:t>
              </a:r>
              <a:r>
                <a:rPr lang="it-IT" altLang="it-IT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endPara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endParaRPr>
            </a:p>
          </p:txBody>
        </p:sp>
        <p:sp>
          <p:nvSpPr>
            <p:cNvPr id="19482" name="Rectangle 50">
              <a:extLst>
                <a:ext uri="{FF2B5EF4-FFF2-40B4-BE49-F238E27FC236}">
                  <a16:creationId xmlns:a16="http://schemas.microsoft.com/office/drawing/2014/main" id="{6755CD82-882A-8F40-B296-F4724FC81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3581400"/>
              <a:ext cx="22304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 (</a:t>
              </a:r>
              <a:r>
                <a:rPr lang="it-IT" altLang="it-IT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3</a:t>
              </a:r>
              <a:r>
                <a:rPr lang="it-IT" altLang="it-IT" sz="32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+ 3</a:t>
              </a:r>
              <a:r>
                <a:rPr lang="it-IT" altLang="it-IT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endParaRPr lang="it-IT" altLang="it-IT" sz="3200" dirty="0"/>
            </a:p>
          </p:txBody>
        </p:sp>
        <p:sp>
          <p:nvSpPr>
            <p:cNvPr id="19484" name="TextBox 52">
              <a:extLst>
                <a:ext uri="{FF2B5EF4-FFF2-40B4-BE49-F238E27FC236}">
                  <a16:creationId xmlns:a16="http://schemas.microsoft.com/office/drawing/2014/main" id="{5819E0CD-8C44-B546-8259-5D22B0C503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400" y="4114800"/>
              <a:ext cx="3810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9485" name="Rectangle 59">
              <a:extLst>
                <a:ext uri="{FF2B5EF4-FFF2-40B4-BE49-F238E27FC236}">
                  <a16:creationId xmlns:a16="http://schemas.microsoft.com/office/drawing/2014/main" id="{5159CEE8-0EBE-7A48-B24C-27958D3D8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2286000"/>
              <a:ext cx="69691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it-IT" altLang="it-IT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it-IT" altLang="it-IT" sz="320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0B06836-3F66-144E-B897-37CEB45A6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1676400"/>
              <a:ext cx="270192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32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32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it-IT" altLang="it-IT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it-IT" altLang="it-IT" sz="32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32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3</a:t>
              </a:r>
              <a:r>
                <a:rPr lang="it-IT" altLang="it-IT" sz="32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+ 3 </a:t>
              </a:r>
              <a:endParaRPr lang="it-IT" altLang="it-IT" sz="3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9471" grpId="0"/>
      <p:bldP spid="194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A33EB5F3-543F-ED49-8EC9-926145D84F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1" y="641089"/>
            <a:ext cx="8991599" cy="980728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Metodi per scomporre polinomi in fattori</a:t>
            </a:r>
            <a:endParaRPr lang="it-IT" altLang="it-IT" sz="4000" b="1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5364" name="Footer Placeholder 4">
            <a:extLst>
              <a:ext uri="{FF2B5EF4-FFF2-40B4-BE49-F238E27FC236}">
                <a16:creationId xmlns:a16="http://schemas.microsoft.com/office/drawing/2014/main" id="{4AC0BEDD-0E8E-324A-B4F0-CFB0C681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AnnaMaria Miele e Daniela Valenti, 2023</a:t>
            </a:r>
            <a:endParaRPr lang="it-IT" altLang="it-IT" sz="1200" i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975C2BC7-F63B-E448-A9B1-99C790EB8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E825BDC-6438-124F-9185-C802A106AE52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721ABDB-711B-854F-BA06-A9045D341B09}"/>
              </a:ext>
            </a:extLst>
          </p:cNvPr>
          <p:cNvSpPr txBox="1"/>
          <p:nvPr/>
        </p:nvSpPr>
        <p:spPr>
          <a:xfrm>
            <a:off x="399728" y="1988840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Questa presentazione richiama due gruppi di metodi per scomporre in fattori un polinomio:</a:t>
            </a:r>
          </a:p>
          <a:p>
            <a:pPr marL="514350" indent="-514350">
              <a:buAutoNum type="alphaUcPeriod"/>
            </a:pPr>
            <a:r>
              <a:rPr lang="it-IT" sz="2800" b="1" dirty="0"/>
              <a:t>metodi legati al calcolo letterale;</a:t>
            </a:r>
          </a:p>
          <a:p>
            <a:pPr marL="514350" indent="-514350">
              <a:buAutoNum type="alphaUcPeriod"/>
            </a:pPr>
            <a:r>
              <a:rPr lang="it-IT" sz="2800" b="1" dirty="0"/>
              <a:t>metodi legati alle soluzioni di equazioni polinomiali.</a:t>
            </a:r>
          </a:p>
        </p:txBody>
      </p:sp>
    </p:spTree>
    <p:extLst>
      <p:ext uri="{BB962C8B-B14F-4D97-AF65-F5344CB8AC3E}">
        <p14:creationId xmlns:p14="http://schemas.microsoft.com/office/powerpoint/2010/main" val="673658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>
            <a:extLst>
              <a:ext uri="{FF2B5EF4-FFF2-40B4-BE49-F238E27FC236}">
                <a16:creationId xmlns:a16="http://schemas.microsoft.com/office/drawing/2014/main" id="{6956EB53-2104-2045-9A5B-0A7988538F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933" y="130030"/>
            <a:ext cx="8839200" cy="762000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Tutte le soluzioni dell’equazione</a:t>
            </a:r>
          </a:p>
        </p:txBody>
      </p:sp>
      <p:sp>
        <p:nvSpPr>
          <p:cNvPr id="20485" name="Footer Placeholder 4">
            <a:extLst>
              <a:ext uri="{FF2B5EF4-FFF2-40B4-BE49-F238E27FC236}">
                <a16:creationId xmlns:a16="http://schemas.microsoft.com/office/drawing/2014/main" id="{F02E4E03-D485-C245-93EC-B861FDD96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38175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AnnaMaria Miele e Daniela Valenti, 2023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12BF6342-DB57-7B40-A682-AD912CD0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92875"/>
            <a:ext cx="609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EB903BC-8B76-A142-9663-CA3FB1F0FAD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8A31961A-A3C8-1243-A80F-4AB18799496B}"/>
              </a:ext>
            </a:extLst>
          </p:cNvPr>
          <p:cNvGrpSpPr/>
          <p:nvPr/>
        </p:nvGrpSpPr>
        <p:grpSpPr>
          <a:xfrm>
            <a:off x="87699" y="764704"/>
            <a:ext cx="9056301" cy="5400600"/>
            <a:chOff x="87699" y="764704"/>
            <a:chExt cx="9056301" cy="5400600"/>
          </a:xfrm>
        </p:grpSpPr>
        <p:sp>
          <p:nvSpPr>
            <p:cNvPr id="20487" name="Rectangle 38">
              <a:extLst>
                <a:ext uri="{FF2B5EF4-FFF2-40B4-BE49-F238E27FC236}">
                  <a16:creationId xmlns:a16="http://schemas.microsoft.com/office/drawing/2014/main" id="{D3E11C2E-877C-224C-8F59-8C7EC4EC3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764704"/>
              <a:ext cx="8915400" cy="3539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 dirty="0">
                  <a:solidFill>
                    <a:srgbClr val="3130D0"/>
                  </a:solidFill>
                  <a:latin typeface="Arial Narrow" panose="020B0604020202020204" pitchFamily="34" charset="0"/>
                </a:rPr>
                <a:t>Ora posso anche trovare le altre soluzioni dell’equazione.</a:t>
              </a:r>
            </a:p>
            <a:p>
              <a:pPr eaLnBrk="1" hangingPunct="1"/>
              <a:r>
                <a:rPr lang="it-IT" altLang="it-IT" sz="2800" b="1" dirty="0">
                  <a:latin typeface="Arial Narrow" panose="020B0604020202020204" pitchFamily="34" charset="0"/>
                </a:rPr>
                <a:t>Equazione data:                           </a:t>
              </a:r>
            </a:p>
            <a:p>
              <a:pPr eaLnBrk="1" hangingPunct="1"/>
              <a:r>
                <a:rPr lang="it-IT" altLang="it-IT" sz="2800" b="1" i="1" dirty="0">
                  <a:latin typeface="Arial Narrow" panose="020B0604020202020204" pitchFamily="34" charset="0"/>
                  <a:cs typeface="Times New Roman" panose="02020603050405020304" pitchFamily="18" charset="0"/>
                </a:rPr>
                <a:t>       </a:t>
              </a:r>
              <a:r>
                <a:rPr lang="it-IT" altLang="it-IT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it-IT" altLang="it-IT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it-IT" altLang="it-IT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3</a:t>
              </a:r>
              <a:r>
                <a:rPr lang="it-IT" altLang="it-IT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+ 3 = 0</a:t>
              </a:r>
            </a:p>
            <a:p>
              <a:pPr eaLnBrk="1" hangingPunct="1"/>
              <a:r>
                <a:rPr lang="it-IT" altLang="it-IT" sz="2800" b="1" dirty="0">
                  <a:latin typeface="Arial Narrow" panose="020B0604020202020204" pitchFamily="34" charset="0"/>
                </a:rPr>
                <a:t>Soluzione trovata per tentativi: </a:t>
              </a:r>
            </a:p>
            <a:p>
              <a:pPr eaLnBrk="1" hangingPunct="1"/>
              <a:r>
                <a:rPr lang="it-IT" altLang="it-IT" sz="2800" b="1" dirty="0">
                  <a:latin typeface="Arial Narrow" panose="020B0604020202020204" pitchFamily="34" charset="0"/>
                </a:rPr>
                <a:t>        </a:t>
              </a:r>
              <a:r>
                <a:rPr lang="it-IT" altLang="it-IT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it-IT" altLang="it-IT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it-IT" altLang="it-IT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eaLnBrk="1" hangingPunct="1"/>
              <a:r>
                <a:rPr lang="it-IT" altLang="it-IT" sz="2800" b="1" dirty="0">
                  <a:latin typeface="Arial Narrow" panose="020B0604020202020204" pitchFamily="34" charset="0"/>
                </a:rPr>
                <a:t>Con la divisione di polinomi ho trovato:</a:t>
              </a:r>
              <a:endParaRPr lang="it-IT" altLang="it-IT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it-IT" altLang="it-IT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x</a:t>
              </a:r>
              <a:r>
                <a:rPr lang="it-IT" altLang="it-IT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it-IT" altLang="it-IT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it-IT" altLang="it-IT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3</a:t>
              </a:r>
              <a:r>
                <a:rPr lang="it-IT" altLang="it-IT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+ 3 = (</a:t>
              </a:r>
              <a:r>
                <a:rPr lang="it-IT" altLang="it-IT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1)(</a:t>
              </a:r>
              <a:r>
                <a:rPr lang="it-IT" altLang="it-IT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3</a:t>
              </a:r>
              <a:r>
                <a:rPr lang="it-IT" altLang="it-IT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eaLnBrk="1" hangingPunct="1"/>
              <a:r>
                <a:rPr lang="it-IT" altLang="it-IT" sz="2800" b="1" dirty="0">
                  <a:latin typeface="Arial Narrow" panose="020B0604020202020204" pitchFamily="34" charset="0"/>
                </a:rPr>
                <a:t>Invece dell’equazione data, risolvo l’equazione seguente:</a:t>
              </a:r>
            </a:p>
          </p:txBody>
        </p:sp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98ADD636-756A-6D4E-8E75-95F3B402D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99" y="4389499"/>
              <a:ext cx="8759501" cy="17758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A5CA84B5-F14C-9B4D-8F56-A8C806F7D48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3500" y="292312"/>
            <a:ext cx="6553200" cy="533400"/>
          </a:xfrm>
        </p:spPr>
        <p:txBody>
          <a:bodyPr anchor="t"/>
          <a:lstStyle/>
          <a:p>
            <a:pPr marL="84138" algn="l"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Scomporre polinomi in fattori</a:t>
            </a:r>
          </a:p>
        </p:txBody>
      </p:sp>
      <p:sp>
        <p:nvSpPr>
          <p:cNvPr id="22532" name="Footer Placeholder 4">
            <a:extLst>
              <a:ext uri="{FF2B5EF4-FFF2-40B4-BE49-F238E27FC236}">
                <a16:creationId xmlns:a16="http://schemas.microsoft.com/office/drawing/2014/main" id="{8A1601C2-B136-2745-80A8-80FE7FAB7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AnnaMaria Miele e Daniela Valenti, 2023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ECD716AB-76D4-B440-9049-7F0CA3788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CBFA9C9-EB65-9D42-91CB-2C731A84C7C5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DAE97643-4AAC-8849-B770-84D345EBD90A}"/>
              </a:ext>
            </a:extLst>
          </p:cNvPr>
          <p:cNvGrpSpPr/>
          <p:nvPr/>
        </p:nvGrpSpPr>
        <p:grpSpPr>
          <a:xfrm>
            <a:off x="533400" y="971758"/>
            <a:ext cx="8153400" cy="5124451"/>
            <a:chOff x="533400" y="971758"/>
            <a:chExt cx="8153400" cy="5124451"/>
          </a:xfrm>
        </p:grpSpPr>
        <p:sp>
          <p:nvSpPr>
            <p:cNvPr id="22534" name="TextBox 12">
              <a:extLst>
                <a:ext uri="{FF2B5EF4-FFF2-40B4-BE49-F238E27FC236}">
                  <a16:creationId xmlns:a16="http://schemas.microsoft.com/office/drawing/2014/main" id="{4F193731-FC0B-6941-8A1E-AF30A120D5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971758"/>
              <a:ext cx="8153400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 i="1" dirty="0">
                  <a:latin typeface="Arial Narrow" panose="020B0604020202020204" pitchFamily="34" charset="0"/>
                </a:rPr>
                <a:t>‘Scomporre un polinomio in fattori’ o ‘fattorizzare un polinomio</a:t>
              </a:r>
              <a:r>
                <a:rPr lang="it-IT" altLang="it-IT" sz="2800" b="1" dirty="0">
                  <a:latin typeface="Arial Narrow" panose="020B0604020202020204" pitchFamily="34" charset="0"/>
                </a:rPr>
                <a:t>’ significa </a:t>
              </a:r>
              <a:r>
                <a:rPr lang="it-IT" altLang="it-IT" sz="2800" b="1" i="1" dirty="0">
                  <a:latin typeface="Arial Narrow" panose="020B0604020202020204" pitchFamily="34" charset="0"/>
                </a:rPr>
                <a:t>‘scrivere un polinomio come prodotto di polinomi’ . </a:t>
              </a:r>
              <a:r>
                <a:rPr lang="it-IT" altLang="it-IT" sz="2800" b="1" dirty="0">
                  <a:latin typeface="Arial Narrow" panose="020B0604020202020204" pitchFamily="34" charset="0"/>
                </a:rPr>
                <a:t>Il procedimento seguito finora presenta molte analogie con la scomposizione in fattori di un numero naturale. </a:t>
              </a:r>
              <a:r>
                <a:rPr lang="it-IT" altLang="it-IT" sz="2800" b="1" i="1" dirty="0">
                  <a:latin typeface="Arial Narrow" panose="020B0604020202020204" pitchFamily="34" charset="0"/>
                </a:rPr>
                <a:t> </a:t>
              </a:r>
            </a:p>
          </p:txBody>
        </p:sp>
        <p:pic>
          <p:nvPicPr>
            <p:cNvPr id="22535" name="Picture 7" descr="Schermata 2014-07-24 alle 09.59.34.png">
              <a:extLst>
                <a:ext uri="{FF2B5EF4-FFF2-40B4-BE49-F238E27FC236}">
                  <a16:creationId xmlns:a16="http://schemas.microsoft.com/office/drawing/2014/main" id="{1D0D5942-D057-AE47-AB72-C6D36287F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218071"/>
              <a:ext cx="769620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>
            <a:extLst>
              <a:ext uri="{FF2B5EF4-FFF2-40B4-BE49-F238E27FC236}">
                <a16:creationId xmlns:a16="http://schemas.microsoft.com/office/drawing/2014/main" id="{36CE3876-790A-DC44-82DA-DFA1C998D6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533400"/>
            <a:ext cx="8610600" cy="685800"/>
          </a:xfrm>
        </p:spPr>
        <p:txBody>
          <a:bodyPr anchor="t"/>
          <a:lstStyle/>
          <a:p>
            <a:pPr eaLnBrk="1" hangingPunct="1"/>
            <a:r>
              <a:rPr lang="it-IT" altLang="it-IT" sz="4000" b="1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Equazioni e formule risolutive</a:t>
            </a:r>
          </a:p>
        </p:txBody>
      </p:sp>
      <p:sp>
        <p:nvSpPr>
          <p:cNvPr id="33796" name="Footer Placeholder 4">
            <a:extLst>
              <a:ext uri="{FF2B5EF4-FFF2-40B4-BE49-F238E27FC236}">
                <a16:creationId xmlns:a16="http://schemas.microsoft.com/office/drawing/2014/main" id="{A3D70DC9-5A7C-0944-87EA-40D1D08F3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AnnaMaria Miele e Daniela Valenti, 2023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4B3D1484-F398-1E48-A8C0-2DDB1C215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8F4461D-082E-2648-A6DA-028963EFBCF8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88DABFD6-FA5D-BE44-800E-00FC3354C3EC}"/>
              </a:ext>
            </a:extLst>
          </p:cNvPr>
          <p:cNvGrpSpPr/>
          <p:nvPr/>
        </p:nvGrpSpPr>
        <p:grpSpPr>
          <a:xfrm>
            <a:off x="457200" y="1219200"/>
            <a:ext cx="8686800" cy="5068888"/>
            <a:chOff x="457200" y="1219200"/>
            <a:chExt cx="8686800" cy="5068888"/>
          </a:xfrm>
        </p:grpSpPr>
        <p:sp>
          <p:nvSpPr>
            <p:cNvPr id="33798" name="TextBox 11">
              <a:extLst>
                <a:ext uri="{FF2B5EF4-FFF2-40B4-BE49-F238E27FC236}">
                  <a16:creationId xmlns:a16="http://schemas.microsoft.com/office/drawing/2014/main" id="{A9FD6CBC-7B79-934F-A422-B6C28206C9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" y="1219200"/>
              <a:ext cx="8458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 dirty="0">
                  <a:latin typeface="Arial Narrow" panose="020B0604020202020204" pitchFamily="34" charset="0"/>
                </a:rPr>
                <a:t>Conosco la formula risolutiva per le equazioni di 2</a:t>
              </a:r>
              <a:r>
                <a:rPr lang="it-IT" altLang="it-IT" sz="2800" b="1" baseline="30000" dirty="0">
                  <a:latin typeface="Arial Narrow" panose="020B0604020202020204" pitchFamily="34" charset="0"/>
                </a:rPr>
                <a:t>0</a:t>
              </a:r>
              <a:r>
                <a:rPr lang="it-IT" altLang="it-IT" sz="2800" b="1" dirty="0">
                  <a:latin typeface="Arial Narrow" panose="020B0604020202020204" pitchFamily="34" charset="0"/>
                </a:rPr>
                <a:t> grado</a:t>
              </a:r>
              <a:endParaRPr lang="it-IT" altLang="it-IT" sz="2800" dirty="0"/>
            </a:p>
          </p:txBody>
        </p:sp>
        <p:pic>
          <p:nvPicPr>
            <p:cNvPr id="33799" name="Picture 12" descr="Schermata 2014-07-10 alle 10.12.13.png">
              <a:extLst>
                <a:ext uri="{FF2B5EF4-FFF2-40B4-BE49-F238E27FC236}">
                  <a16:creationId xmlns:a16="http://schemas.microsoft.com/office/drawing/2014/main" id="{63EC9B7C-496A-244D-954B-D7025EB64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828800"/>
              <a:ext cx="7239000" cy="343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0" name="TextBox 13">
              <a:extLst>
                <a:ext uri="{FF2B5EF4-FFF2-40B4-BE49-F238E27FC236}">
                  <a16:creationId xmlns:a16="http://schemas.microsoft.com/office/drawing/2014/main" id="{E670C7A1-EC63-BF4E-88C5-A8F11DB2B4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5334000"/>
              <a:ext cx="838200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Posso trovare una formula risolutiva anche per tutte le equazioni di grado superiore al 2</a:t>
              </a:r>
              <a:r>
                <a:rPr lang="it-IT" altLang="it-IT" sz="2800" b="1" baseline="30000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0</a:t>
              </a:r>
              <a:r>
                <a:rPr lang="it-IT" altLang="it-IT" sz="28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8651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B4953E82-7C47-0C4D-8E55-CE40B96737E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533400"/>
            <a:ext cx="8610600" cy="685800"/>
          </a:xfrm>
        </p:spPr>
        <p:txBody>
          <a:bodyPr anchor="t"/>
          <a:lstStyle/>
          <a:p>
            <a:pPr eaLnBrk="1" hangingPunct="1"/>
            <a:r>
              <a:rPr lang="it-IT" altLang="it-IT" sz="4000" b="1" i="1">
                <a:solidFill>
                  <a:srgbClr val="FF0000"/>
                </a:solidFill>
                <a:ea typeface="ＭＳ Ｐゴシック" panose="020B0600070205080204" pitchFamily="34" charset="-128"/>
              </a:rPr>
              <a:t>Uno sguardo alla storia</a:t>
            </a:r>
          </a:p>
        </p:txBody>
      </p:sp>
      <p:sp>
        <p:nvSpPr>
          <p:cNvPr id="34820" name="Footer Placeholder 4">
            <a:extLst>
              <a:ext uri="{FF2B5EF4-FFF2-40B4-BE49-F238E27FC236}">
                <a16:creationId xmlns:a16="http://schemas.microsoft.com/office/drawing/2014/main" id="{DCA8C423-39A9-BA46-BAF4-C7B89C837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AnnaMaria Miele e Daniela Valenti, 2023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3C888960-75EF-E24D-BA82-0D3CDF50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EA8D3A8-1401-4342-AE67-495CC5CE0A23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600036C1-4E00-DD4E-AA99-DAABE4BA08E1}"/>
              </a:ext>
            </a:extLst>
          </p:cNvPr>
          <p:cNvGrpSpPr/>
          <p:nvPr/>
        </p:nvGrpSpPr>
        <p:grpSpPr>
          <a:xfrm>
            <a:off x="381000" y="1143000"/>
            <a:ext cx="8511480" cy="5370154"/>
            <a:chOff x="381000" y="1143000"/>
            <a:chExt cx="8511480" cy="5370154"/>
          </a:xfrm>
        </p:grpSpPr>
        <p:sp>
          <p:nvSpPr>
            <p:cNvPr id="34822" name="TextBox 8">
              <a:extLst>
                <a:ext uri="{FF2B5EF4-FFF2-40B4-BE49-F238E27FC236}">
                  <a16:creationId xmlns:a16="http://schemas.microsoft.com/office/drawing/2014/main" id="{00635262-732B-1642-A24F-CE043F61DF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1143000"/>
              <a:ext cx="851148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32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Matematici italiani a metà del 1500 trovano formule risolutive per equazioni di 3</a:t>
              </a:r>
              <a:r>
                <a:rPr lang="it-IT" altLang="it-IT" sz="3200" b="1" baseline="30000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0</a:t>
              </a:r>
              <a:r>
                <a:rPr lang="it-IT" altLang="it-IT" sz="32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 e 4</a:t>
              </a:r>
              <a:r>
                <a:rPr lang="it-IT" altLang="it-IT" sz="3200" b="1" baseline="30000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0</a:t>
              </a:r>
              <a:r>
                <a:rPr lang="it-IT" altLang="it-IT" sz="32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 grado.</a:t>
              </a:r>
            </a:p>
            <a:p>
              <a:pPr eaLnBrk="1" hangingPunct="1"/>
              <a:r>
                <a:rPr lang="it-IT" altLang="it-IT" sz="32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Non si studiano queste formule nelle scuole secondarie.</a:t>
              </a:r>
            </a:p>
          </p:txBody>
        </p:sp>
        <p:pic>
          <p:nvPicPr>
            <p:cNvPr id="34823" name="Picture 16" descr="Schermata 2014-07-10 alle 10.39.37.png">
              <a:extLst>
                <a:ext uri="{FF2B5EF4-FFF2-40B4-BE49-F238E27FC236}">
                  <a16:creationId xmlns:a16="http://schemas.microsoft.com/office/drawing/2014/main" id="{9D3190D2-ECB2-104A-BD50-7B9438816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155" y="2792054"/>
              <a:ext cx="3429000" cy="372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4" name="TextBox 17">
              <a:extLst>
                <a:ext uri="{FF2B5EF4-FFF2-40B4-BE49-F238E27FC236}">
                  <a16:creationId xmlns:a16="http://schemas.microsoft.com/office/drawing/2014/main" id="{6C27B273-C472-9A47-9E95-3085CDF59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1640" y="5301208"/>
              <a:ext cx="2971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1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Libro pubblicato da Gerolamo Cardano nel 1545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4870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>
            <a:extLst>
              <a:ext uri="{FF2B5EF4-FFF2-40B4-BE49-F238E27FC236}">
                <a16:creationId xmlns:a16="http://schemas.microsoft.com/office/drawing/2014/main" id="{EB572DAB-AF6A-334E-94CF-2938C07F83F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685800"/>
            <a:ext cx="4648200" cy="685800"/>
          </a:xfrm>
        </p:spPr>
        <p:txBody>
          <a:bodyPr anchor="t"/>
          <a:lstStyle/>
          <a:p>
            <a:pPr algn="l" eaLnBrk="1" hangingPunct="1"/>
            <a:r>
              <a:rPr lang="it-IT" altLang="it-IT" sz="3600" b="1" i="1">
                <a:solidFill>
                  <a:srgbClr val="FF0000"/>
                </a:solidFill>
                <a:ea typeface="ＭＳ Ｐゴシック" panose="020B0600070205080204" pitchFamily="34" charset="-128"/>
              </a:rPr>
              <a:t>Uno sguardo alla storia</a:t>
            </a:r>
          </a:p>
        </p:txBody>
      </p:sp>
      <p:sp>
        <p:nvSpPr>
          <p:cNvPr id="35844" name="Footer Placeholder 4">
            <a:extLst>
              <a:ext uri="{FF2B5EF4-FFF2-40B4-BE49-F238E27FC236}">
                <a16:creationId xmlns:a16="http://schemas.microsoft.com/office/drawing/2014/main" id="{20BF282A-D5BF-0144-A31C-EF3D65B80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AnnaMaria Miele e Daniela Valenti, 2023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3514A575-DBFF-C94D-8A0D-8425F66A9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9309596-8550-024F-A735-869CA591C360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5849" name="TextBox 11">
            <a:extLst>
              <a:ext uri="{FF2B5EF4-FFF2-40B4-BE49-F238E27FC236}">
                <a16:creationId xmlns:a16="http://schemas.microsoft.com/office/drawing/2014/main" id="{92D41FB6-E70A-2E44-AC46-AC235B1EF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895600"/>
            <a:ext cx="5257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Teorema, pubblicato da Ruffini, con dimostrazione più generale di Abel: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78747F3C-D8AB-3E4D-9DAB-051F9A7F83EA}"/>
              </a:ext>
            </a:extLst>
          </p:cNvPr>
          <p:cNvGrpSpPr/>
          <p:nvPr/>
        </p:nvGrpSpPr>
        <p:grpSpPr>
          <a:xfrm>
            <a:off x="228600" y="1219200"/>
            <a:ext cx="8689975" cy="4598988"/>
            <a:chOff x="228600" y="1219200"/>
            <a:chExt cx="8689975" cy="4598988"/>
          </a:xfrm>
        </p:grpSpPr>
        <p:sp>
          <p:nvSpPr>
            <p:cNvPr id="35846" name="TextBox 7">
              <a:extLst>
                <a:ext uri="{FF2B5EF4-FFF2-40B4-BE49-F238E27FC236}">
                  <a16:creationId xmlns:a16="http://schemas.microsoft.com/office/drawing/2014/main" id="{93849094-8851-954E-BA17-E69487221B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1219200"/>
              <a:ext cx="5486400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 dirty="0">
                  <a:latin typeface="Arial Narrow" panose="020B0604020202020204" pitchFamily="34" charset="0"/>
                </a:rPr>
                <a:t>Secoli di tentativi dei matematici per trovare le formule risolutive di tutte le equazioni di quinto, sesto, … grado.</a:t>
              </a:r>
            </a:p>
          </p:txBody>
        </p:sp>
        <p:pic>
          <p:nvPicPr>
            <p:cNvPr id="35847" name="Picture 9" descr="Schermata 2014-07-08 alle 17.15.58.png">
              <a:extLst>
                <a:ext uri="{FF2B5EF4-FFF2-40B4-BE49-F238E27FC236}">
                  <a16:creationId xmlns:a16="http://schemas.microsoft.com/office/drawing/2014/main" id="{AF814A37-2F1B-4F4D-A6F8-553E3CEE8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72" b="3636"/>
            <a:stretch>
              <a:fillRect/>
            </a:stretch>
          </p:blipFill>
          <p:spPr bwMode="auto">
            <a:xfrm>
              <a:off x="5562600" y="1295400"/>
              <a:ext cx="3355975" cy="452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8" name="TextBox 10">
              <a:extLst>
                <a:ext uri="{FF2B5EF4-FFF2-40B4-BE49-F238E27FC236}">
                  <a16:creationId xmlns:a16="http://schemas.microsoft.com/office/drawing/2014/main" id="{7AB671A7-6D69-A442-98A3-50A7665BD1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2514600"/>
              <a:ext cx="3581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Fine 1700 – Inizio 1800</a:t>
              </a:r>
            </a:p>
          </p:txBody>
        </p:sp>
        <p:sp>
          <p:nvSpPr>
            <p:cNvPr id="35850" name="TextBox 13">
              <a:extLst>
                <a:ext uri="{FF2B5EF4-FFF2-40B4-BE49-F238E27FC236}">
                  <a16:creationId xmlns:a16="http://schemas.microsoft.com/office/drawing/2014/main" id="{15EFC8AF-3357-E94A-9F2D-30975ED0D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3886200"/>
              <a:ext cx="4724400" cy="1816100"/>
            </a:xfrm>
            <a:prstGeom prst="rect">
              <a:avLst/>
            </a:prstGeom>
            <a:solidFill>
              <a:srgbClr val="FDFFE5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2800" b="1">
                  <a:latin typeface="Lucida Calligraphy" panose="03010101010101010101" pitchFamily="66" charset="77"/>
                </a:rPr>
                <a:t>È impossibile trovare la formula risolutiva per equazioni di grado superiore al 4°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7324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A33EB5F3-543F-ED49-8EC9-926145D84F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528" y="2276872"/>
            <a:ext cx="8991599" cy="980728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A. Metodi legati al calcolo letterale</a:t>
            </a:r>
            <a:endParaRPr lang="it-IT" altLang="it-IT" sz="4000" b="1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5364" name="Footer Placeholder 4">
            <a:extLst>
              <a:ext uri="{FF2B5EF4-FFF2-40B4-BE49-F238E27FC236}">
                <a16:creationId xmlns:a16="http://schemas.microsoft.com/office/drawing/2014/main" id="{4AC0BEDD-0E8E-324A-B4F0-CFB0C681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AnnaMaria Miele e Daniela Valenti, 2023</a:t>
            </a:r>
            <a:endParaRPr lang="it-IT" altLang="it-IT" sz="1200" i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975C2BC7-F63B-E448-A9B1-99C790EB8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E825BDC-6438-124F-9185-C802A106AE52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51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Footer Placeholder 4">
            <a:extLst>
              <a:ext uri="{FF2B5EF4-FFF2-40B4-BE49-F238E27FC236}">
                <a16:creationId xmlns:a16="http://schemas.microsoft.com/office/drawing/2014/main" id="{4512352E-FD15-034A-9142-857FED7DA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AnnaMaria Miele e Daniela Valenti, 2023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5F5CFABC-13E1-3847-82EC-4CD96F612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32B473B-9B30-2848-8CDD-40145573CBC4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0965" name="Title 5">
            <a:extLst>
              <a:ext uri="{FF2B5EF4-FFF2-40B4-BE49-F238E27FC236}">
                <a16:creationId xmlns:a16="http://schemas.microsoft.com/office/drawing/2014/main" id="{4CA62946-079B-844A-B8C0-B3ED0884D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7241"/>
            <a:ext cx="8915400" cy="762000"/>
          </a:xfrm>
        </p:spPr>
        <p:txBody>
          <a:bodyPr anchor="t"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1. Raccogliere un fattore comune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34A3499A-1E78-4340-B369-85FD660C790C}"/>
              </a:ext>
            </a:extLst>
          </p:cNvPr>
          <p:cNvGrpSpPr/>
          <p:nvPr/>
        </p:nvGrpSpPr>
        <p:grpSpPr>
          <a:xfrm>
            <a:off x="618263" y="1176863"/>
            <a:ext cx="8333765" cy="4262932"/>
            <a:chOff x="618263" y="1176863"/>
            <a:chExt cx="8333765" cy="4262932"/>
          </a:xfrm>
        </p:grpSpPr>
        <p:sp>
          <p:nvSpPr>
            <p:cNvPr id="40966" name="TextBox 10">
              <a:extLst>
                <a:ext uri="{FF2B5EF4-FFF2-40B4-BE49-F238E27FC236}">
                  <a16:creationId xmlns:a16="http://schemas.microsoft.com/office/drawing/2014/main" id="{11E80D09-E624-4240-8165-F6E0915C7B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263" y="1176863"/>
              <a:ext cx="7848872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 dirty="0">
                  <a:cs typeface="Arial" panose="020B0604020202020204" pitchFamily="34" charset="0"/>
                </a:rPr>
                <a:t>Il metodo è legato alla proprietà distributiva:</a:t>
              </a:r>
            </a:p>
            <a:p>
              <a:pPr eaLnBrk="1" hangingPunct="1"/>
              <a:endParaRPr lang="it-IT" altLang="it-IT" sz="1000" b="1" dirty="0"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it-IT" altLang="it-IT" sz="2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ax</a:t>
              </a:r>
              <a:r>
                <a:rPr lang="it-IT" altLang="it-IT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lang="it-IT" altLang="it-IT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by</a:t>
              </a:r>
              <a:r>
                <a:rPr lang="it-IT" altLang="it-IT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it-IT" altLang="it-IT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it-IT" altLang="it-IT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altLang="it-IT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lang="it-IT" altLang="it-IT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it-IT" altLang="it-IT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64D8ECD6-29DF-3A4B-9AF3-802462262F95}"/>
                </a:ext>
              </a:extLst>
            </p:cNvPr>
            <p:cNvSpPr txBox="1"/>
            <p:nvPr/>
          </p:nvSpPr>
          <p:spPr>
            <a:xfrm>
              <a:off x="3851920" y="2541227"/>
              <a:ext cx="15960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rgbClr val="3130D0"/>
                  </a:solidFill>
                </a:rPr>
                <a:t>ESEMPI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CasellaDiTesto 2">
                  <a:extLst>
                    <a:ext uri="{FF2B5EF4-FFF2-40B4-BE49-F238E27FC236}">
                      <a16:creationId xmlns:a16="http://schemas.microsoft.com/office/drawing/2014/main" id="{7E299425-43A1-C04F-81C6-8230FAB3E4CA}"/>
                    </a:ext>
                  </a:extLst>
                </p:cNvPr>
                <p:cNvSpPr txBox="1"/>
                <p:nvPr/>
              </p:nvSpPr>
              <p:spPr>
                <a:xfrm>
                  <a:off x="635612" y="3259261"/>
                  <a:ext cx="8316416" cy="553998"/>
                </a:xfrm>
                <a:prstGeom prst="rect">
                  <a:avLst/>
                </a:prstGeom>
                <a:solidFill>
                  <a:srgbClr val="FFFEE8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it-IT" sz="3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3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it-IT" sz="3000" b="0" i="1" smtClean="0">
                          <a:latin typeface="Cambria Math" panose="02040503050406030204" pitchFamily="18" charset="0"/>
                        </a:rPr>
                        <m:t>−12</m:t>
                      </m:r>
                    </m:oMath>
                  </a14:m>
                  <a:r>
                    <a:rPr lang="it-IT" sz="3000" dirty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it-IT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3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it-IT" sz="3000" b="0" i="1" smtClean="0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it-IT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30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it-IT" sz="3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3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it-IT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3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sz="3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it-IT" sz="3000" i="1">
                              <a:latin typeface="Cambria Math" panose="02040503050406030204" pitchFamily="18" charset="0"/>
                            </a:rPr>
                            <m:t>−12</m:t>
                          </m:r>
                          <m:r>
                            <m:rPr>
                              <m:nor/>
                            </m:rPr>
                            <a:rPr lang="it-IT" sz="3000" dirty="0"/>
                            <m:t> </m:t>
                          </m:r>
                          <m:sSup>
                            <m:sSupPr>
                              <m:ctrlPr>
                                <a:rPr lang="it-IT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3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3000" i="1">
                              <a:latin typeface="Cambria Math" panose="02040503050406030204" pitchFamily="18" charset="0"/>
                            </a:rPr>
                            <m:t>+6</m:t>
                          </m:r>
                          <m:r>
                            <a:rPr lang="it-IT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sz="3000" i="1"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</m:oMath>
                  </a14:m>
                  <a:endParaRPr lang="it-IT" sz="3000" dirty="0"/>
                </a:p>
              </p:txBody>
            </p:sp>
          </mc:Choice>
          <mc:Fallback>
            <p:sp>
              <p:nvSpPr>
                <p:cNvPr id="3" name="CasellaDiTesto 2">
                  <a:extLst>
                    <a:ext uri="{FF2B5EF4-FFF2-40B4-BE49-F238E27FC236}">
                      <a16:creationId xmlns:a16="http://schemas.microsoft.com/office/drawing/2014/main" id="{7E299425-43A1-C04F-81C6-8230FAB3E4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612" y="3259261"/>
                  <a:ext cx="8316416" cy="553998"/>
                </a:xfrm>
                <a:prstGeom prst="rect">
                  <a:avLst/>
                </a:prstGeom>
                <a:blipFill>
                  <a:blip r:embed="rId2"/>
                  <a:stretch>
                    <a:fillRect t="-4545" b="-25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3B82324A-4F45-FC41-9124-6D2A15EC601B}"/>
                    </a:ext>
                  </a:extLst>
                </p:cNvPr>
                <p:cNvSpPr txBox="1"/>
                <p:nvPr/>
              </p:nvSpPr>
              <p:spPr>
                <a:xfrm>
                  <a:off x="618263" y="4443304"/>
                  <a:ext cx="4693096" cy="996491"/>
                </a:xfrm>
                <a:prstGeom prst="rect">
                  <a:avLst/>
                </a:prstGeom>
                <a:solidFill>
                  <a:srgbClr val="FFFEE8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it-IT" sz="3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3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t-IT" sz="3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it-IT" sz="3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3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t-IT" sz="3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it-IT" sz="3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it-IT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3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it-IT" sz="3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it-IT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t-IT" sz="3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3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3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t-IT" sz="3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it-IT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t-IT" sz="3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it-IT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sz="3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3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it-IT" sz="3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t-IT" sz="3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3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oMath>
                    </m:oMathPara>
                  </a14:m>
                  <a:endParaRPr lang="it-IT" sz="3000" dirty="0"/>
                </a:p>
              </p:txBody>
            </p:sp>
          </mc:Choice>
          <mc:Fallback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3B82324A-4F45-FC41-9124-6D2A15EC60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263" y="4443304"/>
                  <a:ext cx="4693096" cy="996491"/>
                </a:xfrm>
                <a:prstGeom prst="rect">
                  <a:avLst/>
                </a:prstGeom>
                <a:blipFill>
                  <a:blip r:embed="rId3"/>
                  <a:stretch>
                    <a:fillRect b="-50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Rettangolo 3">
            <a:extLst>
              <a:ext uri="{FF2B5EF4-FFF2-40B4-BE49-F238E27FC236}">
                <a16:creationId xmlns:a16="http://schemas.microsoft.com/office/drawing/2014/main" id="{A9811054-C8B8-324B-8866-D9E47185C352}"/>
              </a:ext>
            </a:extLst>
          </p:cNvPr>
          <p:cNvSpPr/>
          <p:nvPr/>
        </p:nvSpPr>
        <p:spPr>
          <a:xfrm>
            <a:off x="3119651" y="1772816"/>
            <a:ext cx="2748136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4661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Footer Placeholder 4">
            <a:extLst>
              <a:ext uri="{FF2B5EF4-FFF2-40B4-BE49-F238E27FC236}">
                <a16:creationId xmlns:a16="http://schemas.microsoft.com/office/drawing/2014/main" id="{6B5FD665-47AF-3F43-B55F-9F8F7AEA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AnnaMaria Miele e Daniela Valenti, 2023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D50BD7E6-02FD-9F43-8B65-96281D41C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3459E03-CF87-184D-9D60-9BA0599AD5DC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6869" name="Title 5">
            <a:extLst>
              <a:ext uri="{FF2B5EF4-FFF2-40B4-BE49-F238E27FC236}">
                <a16:creationId xmlns:a16="http://schemas.microsoft.com/office/drawing/2014/main" id="{3591082F-1DF9-264E-883C-B9AE0FCD6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133" y="283733"/>
            <a:ext cx="8707749" cy="762000"/>
          </a:xfrm>
        </p:spPr>
        <p:txBody>
          <a:bodyPr anchor="t"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2. Applicare prodotti notevoli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FB1FA622-6A62-D146-B2D4-AE8459486BA4}"/>
              </a:ext>
            </a:extLst>
          </p:cNvPr>
          <p:cNvGrpSpPr/>
          <p:nvPr/>
        </p:nvGrpSpPr>
        <p:grpSpPr>
          <a:xfrm>
            <a:off x="209286" y="1169946"/>
            <a:ext cx="8842958" cy="5204736"/>
            <a:chOff x="209286" y="1169946"/>
            <a:chExt cx="8842958" cy="5204736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3E483E3A-EA13-E84D-B4E1-D7CFF1D7574E}"/>
                </a:ext>
              </a:extLst>
            </p:cNvPr>
            <p:cNvSpPr/>
            <p:nvPr/>
          </p:nvSpPr>
          <p:spPr>
            <a:xfrm>
              <a:off x="3882688" y="2624106"/>
              <a:ext cx="13468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400" b="1" dirty="0">
                  <a:solidFill>
                    <a:srgbClr val="3130D0"/>
                  </a:solidFill>
                </a:rPr>
                <a:t>ESEMPI</a:t>
              </a:r>
            </a:p>
          </p:txBody>
        </p:sp>
        <p:grpSp>
          <p:nvGrpSpPr>
            <p:cNvPr id="22" name="Gruppo 21">
              <a:extLst>
                <a:ext uri="{FF2B5EF4-FFF2-40B4-BE49-F238E27FC236}">
                  <a16:creationId xmlns:a16="http://schemas.microsoft.com/office/drawing/2014/main" id="{4DD39466-E131-D143-84B2-6455597A5A0B}"/>
                </a:ext>
              </a:extLst>
            </p:cNvPr>
            <p:cNvGrpSpPr/>
            <p:nvPr/>
          </p:nvGrpSpPr>
          <p:grpSpPr>
            <a:xfrm>
              <a:off x="209286" y="3432564"/>
              <a:ext cx="8842958" cy="2942118"/>
              <a:chOff x="209286" y="3432564"/>
              <a:chExt cx="8842958" cy="29421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CasellaDiTesto 7">
                    <a:extLst>
                      <a:ext uri="{FF2B5EF4-FFF2-40B4-BE49-F238E27FC236}">
                        <a16:creationId xmlns:a16="http://schemas.microsoft.com/office/drawing/2014/main" id="{5C1212C5-A77F-F84C-A1CE-291186CA045C}"/>
                      </a:ext>
                    </a:extLst>
                  </p:cNvPr>
                  <p:cNvSpPr txBox="1"/>
                  <p:nvPr/>
                </p:nvSpPr>
                <p:spPr>
                  <a:xfrm>
                    <a:off x="209286" y="3432564"/>
                    <a:ext cx="4377952" cy="553998"/>
                  </a:xfrm>
                  <a:prstGeom prst="rect">
                    <a:avLst/>
                  </a:prstGeom>
                  <a:solidFill>
                    <a:srgbClr val="FFFEE8"/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it-IT" sz="3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3000" b="0" i="1" smtClean="0">
                              <a:latin typeface="Cambria Math" panose="02040503050406030204" pitchFamily="18" charset="0"/>
                            </a:rPr>
                            <m:t>−4=</m:t>
                          </m:r>
                          <m:d>
                            <m:dPr>
                              <m:ctrlPr>
                                <a:rPr lang="it-IT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sz="3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lang="it-IT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30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sz="3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oMath>
                      </m:oMathPara>
                    </a14:m>
                    <a:endParaRPr lang="it-IT" sz="3000" dirty="0"/>
                  </a:p>
                </p:txBody>
              </p:sp>
            </mc:Choice>
            <mc:Fallback xmlns="">
              <p:sp>
                <p:nvSpPr>
                  <p:cNvPr id="8" name="CasellaDiTesto 7">
                    <a:extLst>
                      <a:ext uri="{FF2B5EF4-FFF2-40B4-BE49-F238E27FC236}">
                        <a16:creationId xmlns:a16="http://schemas.microsoft.com/office/drawing/2014/main" id="{5C1212C5-A77F-F84C-A1CE-291186CA04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286" y="3432564"/>
                    <a:ext cx="4377952" cy="553998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CasellaDiTesto 12">
                    <a:extLst>
                      <a:ext uri="{FF2B5EF4-FFF2-40B4-BE49-F238E27FC236}">
                        <a16:creationId xmlns:a16="http://schemas.microsoft.com/office/drawing/2014/main" id="{7D184EEF-E8A7-6F4D-9E2A-23092591ED45}"/>
                      </a:ext>
                    </a:extLst>
                  </p:cNvPr>
                  <p:cNvSpPr txBox="1"/>
                  <p:nvPr/>
                </p:nvSpPr>
                <p:spPr>
                  <a:xfrm>
                    <a:off x="4359148" y="4491775"/>
                    <a:ext cx="4693096" cy="553998"/>
                  </a:xfrm>
                  <a:prstGeom prst="rect">
                    <a:avLst/>
                  </a:prstGeom>
                  <a:solidFill>
                    <a:srgbClr val="FFFEE8"/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it-IT" sz="3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sz="3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it-IT" sz="3000" b="0" i="1" smtClean="0">
                              <a:latin typeface="Cambria Math" panose="02040503050406030204" pitchFamily="18" charset="0"/>
                            </a:rPr>
                            <m:t>−9=</m:t>
                          </m:r>
                          <m:d>
                            <m:dPr>
                              <m:ctrlPr>
                                <a:rPr lang="it-IT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3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it-IT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3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3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d>
                            <m:dPr>
                              <m:ctrlPr>
                                <a:rPr lang="it-IT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3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it-IT" sz="3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3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3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oMath>
                      </m:oMathPara>
                    </a14:m>
                    <a:endParaRPr lang="it-IT" sz="3000" dirty="0"/>
                  </a:p>
                </p:txBody>
              </p:sp>
            </mc:Choice>
            <mc:Fallback xmlns="">
              <p:sp>
                <p:nvSpPr>
                  <p:cNvPr id="13" name="CasellaDiTesto 12">
                    <a:extLst>
                      <a:ext uri="{FF2B5EF4-FFF2-40B4-BE49-F238E27FC236}">
                        <a16:creationId xmlns:a16="http://schemas.microsoft.com/office/drawing/2014/main" id="{7D184EEF-E8A7-6F4D-9E2A-23092591ED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59148" y="4491775"/>
                    <a:ext cx="4693096" cy="55399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7" name="Immagine 16">
                <a:extLst>
                  <a:ext uri="{FF2B5EF4-FFF2-40B4-BE49-F238E27FC236}">
                    <a16:creationId xmlns:a16="http://schemas.microsoft.com/office/drawing/2014/main" id="{C669A7EA-6576-E343-84D5-5CE28655FE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584" y="4056278"/>
                <a:ext cx="2367481" cy="1044477"/>
              </a:xfrm>
              <a:prstGeom prst="rect">
                <a:avLst/>
              </a:prstGeom>
            </p:spPr>
          </p:pic>
          <p:pic>
            <p:nvPicPr>
              <p:cNvPr id="19" name="Immagine 18">
                <a:extLst>
                  <a:ext uri="{FF2B5EF4-FFF2-40B4-BE49-F238E27FC236}">
                    <a16:creationId xmlns:a16="http://schemas.microsoft.com/office/drawing/2014/main" id="{927DE269-3B09-4B47-859C-735BE9A38A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9532" y="5088520"/>
                <a:ext cx="2952328" cy="1286162"/>
              </a:xfrm>
              <a:prstGeom prst="rect">
                <a:avLst/>
              </a:prstGeom>
            </p:spPr>
          </p:pic>
        </p:grpSp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11541A2E-C56A-2E4A-B580-6F5EF73466F5}"/>
                </a:ext>
              </a:extLst>
            </p:cNvPr>
            <p:cNvGrpSpPr/>
            <p:nvPr/>
          </p:nvGrpSpPr>
          <p:grpSpPr>
            <a:xfrm>
              <a:off x="2270916" y="1169946"/>
              <a:ext cx="4176464" cy="1228488"/>
              <a:chOff x="2270916" y="1169946"/>
              <a:chExt cx="4176464" cy="1228488"/>
            </a:xfrm>
          </p:grpSpPr>
          <p:grpSp>
            <p:nvGrpSpPr>
              <p:cNvPr id="5" name="Gruppo 4">
                <a:extLst>
                  <a:ext uri="{FF2B5EF4-FFF2-40B4-BE49-F238E27FC236}">
                    <a16:creationId xmlns:a16="http://schemas.microsoft.com/office/drawing/2014/main" id="{8F16FC07-8183-6644-8AE1-519A7914C399}"/>
                  </a:ext>
                </a:extLst>
              </p:cNvPr>
              <p:cNvGrpSpPr/>
              <p:nvPr/>
            </p:nvGrpSpPr>
            <p:grpSpPr>
              <a:xfrm>
                <a:off x="2270916" y="1875214"/>
                <a:ext cx="4176464" cy="523220"/>
                <a:chOff x="2267744" y="1651806"/>
                <a:chExt cx="4176464" cy="523220"/>
              </a:xfrm>
            </p:grpSpPr>
            <p:sp>
              <p:nvSpPr>
                <p:cNvPr id="10" name="Rettangolo 9">
                  <a:extLst>
                    <a:ext uri="{FF2B5EF4-FFF2-40B4-BE49-F238E27FC236}">
                      <a16:creationId xmlns:a16="http://schemas.microsoft.com/office/drawing/2014/main" id="{0C0678B2-71FA-E94E-85F9-2D6C8EBD700E}"/>
                    </a:ext>
                  </a:extLst>
                </p:cNvPr>
                <p:cNvSpPr/>
                <p:nvPr/>
              </p:nvSpPr>
              <p:spPr>
                <a:xfrm>
                  <a:off x="2267744" y="1662598"/>
                  <a:ext cx="4176464" cy="504056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" name="CasellaDiTesto 2">
                      <a:extLst>
                        <a:ext uri="{FF2B5EF4-FFF2-40B4-BE49-F238E27FC236}">
                          <a16:creationId xmlns:a16="http://schemas.microsoft.com/office/drawing/2014/main" id="{5824D280-9F45-2241-9D32-B342F553CF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67744" y="1651806"/>
                      <a:ext cx="4176464" cy="52322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it-IT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oMath>
                      </a14:m>
                      <a:r>
                        <a:rPr lang="it-IT" sz="2800" dirty="0"/>
                        <a:t> </a:t>
                      </a:r>
                      <a14:m>
                        <m:oMath xmlns:m="http://schemas.openxmlformats.org/officeDocument/2006/math">
                          <m:d>
                            <m:d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oMath>
                      </a14:m>
                      <a:endParaRPr lang="it-IT" sz="2800" dirty="0"/>
                    </a:p>
                  </p:txBody>
                </p:sp>
              </mc:Choice>
              <mc:Fallback xmlns="">
                <p:sp>
                  <p:nvSpPr>
                    <p:cNvPr id="3" name="CasellaDiTesto 2">
                      <a:extLst>
                        <a:ext uri="{FF2B5EF4-FFF2-40B4-BE49-F238E27FC236}">
                          <a16:creationId xmlns:a16="http://schemas.microsoft.com/office/drawing/2014/main" id="{5824D280-9F45-2241-9D32-B342F553CFA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67744" y="1651806"/>
                      <a:ext cx="4176464" cy="52322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it-IT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1270716A-395D-6E4E-8BB9-3EA4F94EF07F}"/>
                  </a:ext>
                </a:extLst>
              </p:cNvPr>
              <p:cNvSpPr txBox="1"/>
              <p:nvPr/>
            </p:nvSpPr>
            <p:spPr>
              <a:xfrm>
                <a:off x="2347164" y="1169946"/>
                <a:ext cx="40239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b="1" dirty="0">
                    <a:solidFill>
                      <a:srgbClr val="3130D0"/>
                    </a:solidFill>
                  </a:rPr>
                  <a:t>Differenza di due quadrati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9982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Footer Placeholder 4">
            <a:extLst>
              <a:ext uri="{FF2B5EF4-FFF2-40B4-BE49-F238E27FC236}">
                <a16:creationId xmlns:a16="http://schemas.microsoft.com/office/drawing/2014/main" id="{6B5FD665-47AF-3F43-B55F-9F8F7AEA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36382" y="6332711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AnnaMaria Miele e Daniela Valenti, 2023</a:t>
            </a:r>
            <a:endParaRPr lang="it-IT" altLang="it-IT" sz="1200" i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D50BD7E6-02FD-9F43-8B65-96281D41C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3459E03-CF87-184D-9D60-9BA0599AD5DC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6869" name="Title 5">
            <a:extLst>
              <a:ext uri="{FF2B5EF4-FFF2-40B4-BE49-F238E27FC236}">
                <a16:creationId xmlns:a16="http://schemas.microsoft.com/office/drawing/2014/main" id="{3591082F-1DF9-264E-883C-B9AE0FCD6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92" y="260614"/>
            <a:ext cx="8915400" cy="762000"/>
          </a:xfrm>
        </p:spPr>
        <p:txBody>
          <a:bodyPr anchor="t"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2. Applicare i prodotti notevoli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577F3BC-20C6-7646-8BB0-087862A5FA4C}"/>
              </a:ext>
            </a:extLst>
          </p:cNvPr>
          <p:cNvGrpSpPr/>
          <p:nvPr/>
        </p:nvGrpSpPr>
        <p:grpSpPr>
          <a:xfrm>
            <a:off x="182125" y="1115219"/>
            <a:ext cx="8733275" cy="5423693"/>
            <a:chOff x="182125" y="1115219"/>
            <a:chExt cx="8733275" cy="54236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1DE28673-8522-8145-BCA7-1BDDB84E8987}"/>
                    </a:ext>
                  </a:extLst>
                </p:cNvPr>
                <p:cNvSpPr txBox="1"/>
                <p:nvPr/>
              </p:nvSpPr>
              <p:spPr>
                <a:xfrm>
                  <a:off x="4222304" y="4928200"/>
                  <a:ext cx="4693096" cy="553998"/>
                </a:xfrm>
                <a:prstGeom prst="rect">
                  <a:avLst/>
                </a:prstGeom>
                <a:solidFill>
                  <a:srgbClr val="FFFEE8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sz="3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3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t-IT" sz="3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it-IT" sz="30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  <m:sSup>
                          <m:sSupPr>
                            <m:ctrlPr>
                              <a:rPr lang="it-IT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t-IT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3000" b="0" i="1" smtClean="0">
                            <a:latin typeface="Cambria Math" panose="02040503050406030204" pitchFamily="18" charset="0"/>
                          </a:rPr>
                          <m:t>+16=</m:t>
                        </m:r>
                        <m:sSup>
                          <m:sSupPr>
                            <m:ctrlPr>
                              <a:rPr lang="it-IT" sz="3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t-IT" sz="3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it-IT" sz="3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3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it-IT" sz="3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sz="30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d>
                          </m:e>
                          <m:sup>
                            <m:r>
                              <a:rPr lang="it-IT" sz="3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it-IT" sz="3000" dirty="0"/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1DE28673-8522-8145-BCA7-1BDDB84E89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2304" y="4928200"/>
                  <a:ext cx="4693096" cy="55399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33AD7A04-B7B5-934C-848D-FB69D63D5320}"/>
                </a:ext>
              </a:extLst>
            </p:cNvPr>
            <p:cNvSpPr/>
            <p:nvPr/>
          </p:nvSpPr>
          <p:spPr>
            <a:xfrm>
              <a:off x="4172074" y="2527646"/>
              <a:ext cx="13468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400" b="1" dirty="0">
                  <a:solidFill>
                    <a:srgbClr val="3130D0"/>
                  </a:solidFill>
                </a:rPr>
                <a:t>ESEMPI</a:t>
              </a: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A2A1BC8-C53C-2C4D-AF4B-F6FCC8D4978C}"/>
                </a:ext>
              </a:extLst>
            </p:cNvPr>
            <p:cNvGrpSpPr/>
            <p:nvPr/>
          </p:nvGrpSpPr>
          <p:grpSpPr>
            <a:xfrm>
              <a:off x="2528673" y="1790655"/>
              <a:ext cx="4176464" cy="523220"/>
              <a:chOff x="2267744" y="1651806"/>
              <a:chExt cx="4176464" cy="523220"/>
            </a:xfrm>
          </p:grpSpPr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3E4BE777-F477-E84D-861E-D935ABBF0A9D}"/>
                  </a:ext>
                </a:extLst>
              </p:cNvPr>
              <p:cNvSpPr/>
              <p:nvPr/>
            </p:nvSpPr>
            <p:spPr>
              <a:xfrm>
                <a:off x="2267744" y="1662598"/>
                <a:ext cx="4176464" cy="50405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CasellaDiTesto 11">
                    <a:extLst>
                      <a:ext uri="{FF2B5EF4-FFF2-40B4-BE49-F238E27FC236}">
                        <a16:creationId xmlns:a16="http://schemas.microsoft.com/office/drawing/2014/main" id="{4E68F675-37C4-844F-B603-8C2FF69B7ED8}"/>
                      </a:ext>
                    </a:extLst>
                  </p:cNvPr>
                  <p:cNvSpPr txBox="1"/>
                  <p:nvPr/>
                </p:nvSpPr>
                <p:spPr>
                  <a:xfrm>
                    <a:off x="2267744" y="1651806"/>
                    <a:ext cx="4176464" cy="523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it-IT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it-IT" sz="2800" dirty="0"/>
                  </a:p>
                </p:txBody>
              </p:sp>
            </mc:Choice>
            <mc:Fallback xmlns="">
              <p:sp>
                <p:nvSpPr>
                  <p:cNvPr id="12" name="CasellaDiTesto 11">
                    <a:extLst>
                      <a:ext uri="{FF2B5EF4-FFF2-40B4-BE49-F238E27FC236}">
                        <a16:creationId xmlns:a16="http://schemas.microsoft.com/office/drawing/2014/main" id="{4E68F675-37C4-844F-B603-8C2FF69B7E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67744" y="1651806"/>
                    <a:ext cx="4176464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AA54B869-D3CD-204D-8FEE-C9F0145B1C92}"/>
                    </a:ext>
                  </a:extLst>
                </p:cNvPr>
                <p:cNvSpPr txBox="1"/>
                <p:nvPr/>
              </p:nvSpPr>
              <p:spPr>
                <a:xfrm>
                  <a:off x="182125" y="3168480"/>
                  <a:ext cx="4317867" cy="553998"/>
                </a:xfrm>
                <a:prstGeom prst="rect">
                  <a:avLst/>
                </a:prstGeom>
                <a:solidFill>
                  <a:srgbClr val="FFFEE8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sz="3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3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t-IT" sz="3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3000" b="0" i="1" smtClean="0"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it-IT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sz="3000" b="0" i="1" smtClean="0">
                            <a:latin typeface="Cambria Math" panose="02040503050406030204" pitchFamily="18" charset="0"/>
                          </a:rPr>
                          <m:t>+9=</m:t>
                        </m:r>
                        <m:sSup>
                          <m:sSupPr>
                            <m:ctrlPr>
                              <a:rPr lang="it-IT" sz="3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t-IT" sz="3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3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it-IT" sz="3000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it-IT" sz="3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it-IT" sz="3000" dirty="0"/>
                </a:p>
              </p:txBody>
            </p:sp>
          </mc:Choice>
          <mc:Fallback xmlns="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AA54B869-D3CD-204D-8FEE-C9F0145B1C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125" y="3168480"/>
                  <a:ext cx="4317867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95EBC44B-2DCE-9A4B-B8F3-1A17934146CE}"/>
                </a:ext>
              </a:extLst>
            </p:cNvPr>
            <p:cNvSpPr txBox="1"/>
            <p:nvPr/>
          </p:nvSpPr>
          <p:spPr>
            <a:xfrm>
              <a:off x="2744697" y="1115219"/>
              <a:ext cx="3744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rgbClr val="3130D0"/>
                  </a:solidFill>
                </a:rPr>
                <a:t>Quadrato di un binomio</a:t>
              </a:r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18568BA1-8027-174E-864C-889AEB131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2685" y="5490570"/>
              <a:ext cx="2529694" cy="1048342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11E05079-37FD-8743-8B3A-4CC681089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3826403"/>
              <a:ext cx="2609622" cy="1081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2501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Footer Placeholder 4">
            <a:extLst>
              <a:ext uri="{FF2B5EF4-FFF2-40B4-BE49-F238E27FC236}">
                <a16:creationId xmlns:a16="http://schemas.microsoft.com/office/drawing/2014/main" id="{87589192-4C2A-164C-B69F-A673B934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AnnaMaria Miele e Daniela Valenti, 2023</a:t>
            </a: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BC078D3E-BAA0-6B4C-A116-07E9AFE22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CE8E9F2-FAF7-704C-8B5B-3961DEB20C14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7893" name="Title 5">
            <a:extLst>
              <a:ext uri="{FF2B5EF4-FFF2-40B4-BE49-F238E27FC236}">
                <a16:creationId xmlns:a16="http://schemas.microsoft.com/office/drawing/2014/main" id="{FE66C53B-A9DC-D045-A323-513FB903C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8138"/>
            <a:ext cx="8915400" cy="762000"/>
          </a:xfrm>
        </p:spPr>
        <p:txBody>
          <a:bodyPr anchor="t"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2. Applicare i prodotti notevoli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706BC022-1CA7-6C46-8BB2-35C2FF672D45}"/>
              </a:ext>
            </a:extLst>
          </p:cNvPr>
          <p:cNvGrpSpPr/>
          <p:nvPr/>
        </p:nvGrpSpPr>
        <p:grpSpPr>
          <a:xfrm>
            <a:off x="539552" y="1072177"/>
            <a:ext cx="8135389" cy="4829337"/>
            <a:chOff x="539552" y="1072177"/>
            <a:chExt cx="8135389" cy="482933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F8A36D8A-2E3E-5740-AEF7-325BBC962A2F}"/>
                    </a:ext>
                  </a:extLst>
                </p:cNvPr>
                <p:cNvSpPr txBox="1"/>
                <p:nvPr/>
              </p:nvSpPr>
              <p:spPr>
                <a:xfrm>
                  <a:off x="1966160" y="1694032"/>
                  <a:ext cx="5427704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a14:m>
                  <a:r>
                    <a:rPr lang="it-IT" sz="2800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a14:m>
                  <a:endParaRPr lang="it-IT" sz="2800" dirty="0"/>
                </a:p>
              </p:txBody>
            </p:sp>
          </mc:Choice>
          <mc:Fallback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F8A36D8A-2E3E-5740-AEF7-325BBC962A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6160" y="1694032"/>
                  <a:ext cx="5427704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B5C8443F-8A32-6642-A6DC-7083FA41B978}"/>
                </a:ext>
              </a:extLst>
            </p:cNvPr>
            <p:cNvSpPr txBox="1"/>
            <p:nvPr/>
          </p:nvSpPr>
          <p:spPr>
            <a:xfrm>
              <a:off x="3131840" y="1072177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rgbClr val="3130D0"/>
                  </a:solidFill>
                </a:rPr>
                <a:t>Somma di due cubi</a:t>
              </a: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4742464C-6D4E-6D48-8C52-47F0759D4A1E}"/>
                </a:ext>
              </a:extLst>
            </p:cNvPr>
            <p:cNvSpPr/>
            <p:nvPr/>
          </p:nvSpPr>
          <p:spPr>
            <a:xfrm>
              <a:off x="1966160" y="1693602"/>
              <a:ext cx="5270136" cy="52364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380C7CCA-9939-1545-B3D6-F9A12C157E93}"/>
                </a:ext>
              </a:extLst>
            </p:cNvPr>
            <p:cNvSpPr/>
            <p:nvPr/>
          </p:nvSpPr>
          <p:spPr>
            <a:xfrm>
              <a:off x="3563888" y="2446018"/>
              <a:ext cx="13468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400" b="1" dirty="0">
                  <a:solidFill>
                    <a:srgbClr val="3130D0"/>
                  </a:solidFill>
                </a:rPr>
                <a:t>ESEMPI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Rettangolo 1">
                  <a:extLst>
                    <a:ext uri="{FF2B5EF4-FFF2-40B4-BE49-F238E27FC236}">
                      <a16:creationId xmlns:a16="http://schemas.microsoft.com/office/drawing/2014/main" id="{AA4D2F1B-C4AF-6844-A1EE-8EB8D4E8CFF6}"/>
                    </a:ext>
                  </a:extLst>
                </p:cNvPr>
                <p:cNvSpPr/>
                <p:nvPr/>
              </p:nvSpPr>
              <p:spPr>
                <a:xfrm>
                  <a:off x="539552" y="3304937"/>
                  <a:ext cx="4463594" cy="461665"/>
                </a:xfrm>
                <a:prstGeom prst="rect">
                  <a:avLst/>
                </a:prstGeom>
                <a:solidFill>
                  <a:srgbClr val="FFFEE8"/>
                </a:solidFill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it-IT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a14:m>
                  <a:r>
                    <a:rPr lang="it-IT" sz="2400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240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a14:m>
                  <a:endParaRPr lang="it-IT" sz="2400" dirty="0"/>
                </a:p>
              </p:txBody>
            </p:sp>
          </mc:Choice>
          <mc:Fallback>
            <p:sp>
              <p:nvSpPr>
                <p:cNvPr id="2" name="Rettangolo 1">
                  <a:extLst>
                    <a:ext uri="{FF2B5EF4-FFF2-40B4-BE49-F238E27FC236}">
                      <a16:creationId xmlns:a16="http://schemas.microsoft.com/office/drawing/2014/main" id="{AA4D2F1B-C4AF-6844-A1EE-8EB8D4E8CF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3304937"/>
                  <a:ext cx="4463594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ttangolo 10">
                  <a:extLst>
                    <a:ext uri="{FF2B5EF4-FFF2-40B4-BE49-F238E27FC236}">
                      <a16:creationId xmlns:a16="http://schemas.microsoft.com/office/drawing/2014/main" id="{3F21135B-C0B9-7B48-9581-406794B9EB95}"/>
                    </a:ext>
                  </a:extLst>
                </p:cNvPr>
                <p:cNvSpPr/>
                <p:nvPr/>
              </p:nvSpPr>
              <p:spPr>
                <a:xfrm>
                  <a:off x="4528806" y="4422050"/>
                  <a:ext cx="4146135" cy="461665"/>
                </a:xfrm>
                <a:prstGeom prst="rect">
                  <a:avLst/>
                </a:prstGeom>
                <a:solidFill>
                  <a:srgbClr val="FFFEE8"/>
                </a:solidFill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a14:m>
                  <a:r>
                    <a:rPr lang="it-IT" sz="2400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endParaRPr lang="it-IT" sz="2400" dirty="0"/>
                </a:p>
              </p:txBody>
            </p:sp>
          </mc:Choice>
          <mc:Fallback>
            <p:sp>
              <p:nvSpPr>
                <p:cNvPr id="11" name="Rettangolo 10">
                  <a:extLst>
                    <a:ext uri="{FF2B5EF4-FFF2-40B4-BE49-F238E27FC236}">
                      <a16:creationId xmlns:a16="http://schemas.microsoft.com/office/drawing/2014/main" id="{3F21135B-C0B9-7B48-9581-406794B9EB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8806" y="4422050"/>
                  <a:ext cx="4146135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5891E0F7-9ADD-8746-B4B0-929081836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4886217"/>
              <a:ext cx="2449956" cy="1015297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88AB2543-6DAA-9441-AD6D-3F36DCB9D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040" y="3907523"/>
              <a:ext cx="2509885" cy="1029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2951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Footer Placeholder 4">
            <a:extLst>
              <a:ext uri="{FF2B5EF4-FFF2-40B4-BE49-F238E27FC236}">
                <a16:creationId xmlns:a16="http://schemas.microsoft.com/office/drawing/2014/main" id="{87589192-4C2A-164C-B69F-A673B934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52400" y="6248400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AnnaMaria Miele e Daniela Valenti, 2023</a:t>
            </a:r>
            <a:endParaRPr lang="it-IT" altLang="it-IT" sz="1200" i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BC078D3E-BAA0-6B4C-A116-07E9AFE22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CE8E9F2-FAF7-704C-8B5B-3961DEB20C14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7893" name="Title 5">
            <a:extLst>
              <a:ext uri="{FF2B5EF4-FFF2-40B4-BE49-F238E27FC236}">
                <a16:creationId xmlns:a16="http://schemas.microsoft.com/office/drawing/2014/main" id="{FE66C53B-A9DC-D045-A323-513FB903C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8138"/>
            <a:ext cx="8915400" cy="762000"/>
          </a:xfrm>
        </p:spPr>
        <p:txBody>
          <a:bodyPr anchor="t"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2. Applicare i prodotti notevoli</a:t>
            </a:r>
          </a:p>
        </p:txBody>
      </p:sp>
      <p:sp>
        <p:nvSpPr>
          <p:cNvPr id="37896" name="Rectangle 8">
            <a:extLst>
              <a:ext uri="{FF2B5EF4-FFF2-40B4-BE49-F238E27FC236}">
                <a16:creationId xmlns:a16="http://schemas.microsoft.com/office/drawing/2014/main" id="{6C812474-9985-264B-82F6-85EC9CCC8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838" y="32448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/>
              <a:t> 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58DFC951-F604-6F45-93C3-30D2A7D620AE}"/>
              </a:ext>
            </a:extLst>
          </p:cNvPr>
          <p:cNvGrpSpPr/>
          <p:nvPr/>
        </p:nvGrpSpPr>
        <p:grpSpPr>
          <a:xfrm>
            <a:off x="539552" y="1072177"/>
            <a:ext cx="8192456" cy="4829337"/>
            <a:chOff x="539552" y="1072177"/>
            <a:chExt cx="8192456" cy="4829337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B5C8443F-8A32-6642-A6DC-7083FA41B978}"/>
                </a:ext>
              </a:extLst>
            </p:cNvPr>
            <p:cNvSpPr txBox="1"/>
            <p:nvPr/>
          </p:nvSpPr>
          <p:spPr>
            <a:xfrm>
              <a:off x="3131840" y="1072177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rgbClr val="3130D0"/>
                  </a:solidFill>
                </a:rPr>
                <a:t>Cubo di un binomio</a:t>
              </a:r>
            </a:p>
          </p:txBody>
        </p:sp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A41ECF92-A31A-7E41-845D-B894EAEF7BC4}"/>
                </a:ext>
              </a:extLst>
            </p:cNvPr>
            <p:cNvGrpSpPr/>
            <p:nvPr/>
          </p:nvGrpSpPr>
          <p:grpSpPr>
            <a:xfrm>
              <a:off x="1966160" y="1694032"/>
              <a:ext cx="5991900" cy="546590"/>
              <a:chOff x="1966160" y="1694032"/>
              <a:chExt cx="5991900" cy="54659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CasellaDiTesto 5">
                    <a:extLst>
                      <a:ext uri="{FF2B5EF4-FFF2-40B4-BE49-F238E27FC236}">
                        <a16:creationId xmlns:a16="http://schemas.microsoft.com/office/drawing/2014/main" id="{F8A36D8A-2E3E-5740-AEF7-325BBC962A2F}"/>
                      </a:ext>
                    </a:extLst>
                  </p:cNvPr>
                  <p:cNvSpPr txBox="1"/>
                  <p:nvPr/>
                </p:nvSpPr>
                <p:spPr>
                  <a:xfrm>
                    <a:off x="1966160" y="1694032"/>
                    <a:ext cx="5991900" cy="523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it-IT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oMath>
                      </m:oMathPara>
                    </a14:m>
                    <a:endParaRPr lang="it-IT" sz="2800" dirty="0"/>
                  </a:p>
                </p:txBody>
              </p:sp>
            </mc:Choice>
            <mc:Fallback xmlns="">
              <p:sp>
                <p:nvSpPr>
                  <p:cNvPr id="6" name="CasellaDiTesto 5">
                    <a:extLst>
                      <a:ext uri="{FF2B5EF4-FFF2-40B4-BE49-F238E27FC236}">
                        <a16:creationId xmlns:a16="http://schemas.microsoft.com/office/drawing/2014/main" id="{F8A36D8A-2E3E-5740-AEF7-325BBC962A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6160" y="1694032"/>
                    <a:ext cx="5991900" cy="52322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4742464C-6D4E-6D48-8C52-47F0759D4A1E}"/>
                  </a:ext>
                </a:extLst>
              </p:cNvPr>
              <p:cNvSpPr/>
              <p:nvPr/>
            </p:nvSpPr>
            <p:spPr>
              <a:xfrm>
                <a:off x="2195736" y="1694032"/>
                <a:ext cx="5432786" cy="54659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380C7CCA-9939-1545-B3D6-F9A12C157E93}"/>
                </a:ext>
              </a:extLst>
            </p:cNvPr>
            <p:cNvSpPr/>
            <p:nvPr/>
          </p:nvSpPr>
          <p:spPr>
            <a:xfrm>
              <a:off x="3833491" y="2411035"/>
              <a:ext cx="13468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400" b="1" dirty="0">
                  <a:solidFill>
                    <a:srgbClr val="3130D0"/>
                  </a:solidFill>
                </a:rPr>
                <a:t>ESEMPI</a:t>
              </a:r>
            </a:p>
          </p:txBody>
        </p:sp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2418FB9F-F0A4-AE49-B4B4-D6A2FC843E8D}"/>
                </a:ext>
              </a:extLst>
            </p:cNvPr>
            <p:cNvGrpSpPr/>
            <p:nvPr/>
          </p:nvGrpSpPr>
          <p:grpSpPr>
            <a:xfrm>
              <a:off x="4528806" y="4422050"/>
              <a:ext cx="4203202" cy="1479464"/>
              <a:chOff x="4528806" y="4422050"/>
              <a:chExt cx="4203202" cy="14794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ttangolo 10">
                    <a:extLst>
                      <a:ext uri="{FF2B5EF4-FFF2-40B4-BE49-F238E27FC236}">
                        <a16:creationId xmlns:a16="http://schemas.microsoft.com/office/drawing/2014/main" id="{3F21135B-C0B9-7B48-9581-406794B9EB95}"/>
                      </a:ext>
                    </a:extLst>
                  </p:cNvPr>
                  <p:cNvSpPr/>
                  <p:nvPr/>
                </p:nvSpPr>
                <p:spPr>
                  <a:xfrm>
                    <a:off x="4528806" y="4422050"/>
                    <a:ext cx="4203202" cy="461665"/>
                  </a:xfrm>
                  <a:prstGeom prst="rect">
                    <a:avLst/>
                  </a:prstGeom>
                  <a:solidFill>
                    <a:srgbClr val="FFFEE8"/>
                  </a:solidFill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it-IT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oMath>
                      </m:oMathPara>
                    </a14:m>
                    <a:endParaRPr lang="it-IT" sz="2400" dirty="0"/>
                  </a:p>
                </p:txBody>
              </p:sp>
            </mc:Choice>
            <mc:Fallback xmlns="">
              <p:sp>
                <p:nvSpPr>
                  <p:cNvPr id="11" name="Rettangolo 10">
                    <a:extLst>
                      <a:ext uri="{FF2B5EF4-FFF2-40B4-BE49-F238E27FC236}">
                        <a16:creationId xmlns:a16="http://schemas.microsoft.com/office/drawing/2014/main" id="{3F21135B-C0B9-7B48-9581-406794B9EB9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28806" y="4422050"/>
                    <a:ext cx="4203202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5891E0F7-9ADD-8746-B4B0-9290818364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8104" y="4886217"/>
                <a:ext cx="2449956" cy="1015297"/>
              </a:xfrm>
              <a:prstGeom prst="rect">
                <a:avLst/>
              </a:prstGeom>
            </p:spPr>
          </p:pic>
        </p:grpSp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1048A4E6-61AB-2B45-9673-5F6B6857789D}"/>
                </a:ext>
              </a:extLst>
            </p:cNvPr>
            <p:cNvGrpSpPr/>
            <p:nvPr/>
          </p:nvGrpSpPr>
          <p:grpSpPr>
            <a:xfrm>
              <a:off x="539552" y="3304937"/>
              <a:ext cx="4373120" cy="1558191"/>
              <a:chOff x="539552" y="3304937"/>
              <a:chExt cx="4373120" cy="155819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Rettangolo 1">
                    <a:extLst>
                      <a:ext uri="{FF2B5EF4-FFF2-40B4-BE49-F238E27FC236}">
                        <a16:creationId xmlns:a16="http://schemas.microsoft.com/office/drawing/2014/main" id="{AA4D2F1B-C4AF-6844-A1EE-8EB8D4E8CFF6}"/>
                      </a:ext>
                    </a:extLst>
                  </p:cNvPr>
                  <p:cNvSpPr/>
                  <p:nvPr/>
                </p:nvSpPr>
                <p:spPr>
                  <a:xfrm>
                    <a:off x="539552" y="3304937"/>
                    <a:ext cx="4373120" cy="461665"/>
                  </a:xfrm>
                  <a:prstGeom prst="rect">
                    <a:avLst/>
                  </a:prstGeom>
                  <a:solidFill>
                    <a:srgbClr val="FFFEE8"/>
                  </a:solidFill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it-IT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+6</m:t>
                          </m:r>
                          <m:sSup>
                            <m:sSup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+8=</m:t>
                          </m:r>
                          <m:sSup>
                            <m:sSup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oMath>
                      </m:oMathPara>
                    </a14:m>
                    <a:endParaRPr lang="it-IT" sz="2400" dirty="0"/>
                  </a:p>
                </p:txBody>
              </p:sp>
            </mc:Choice>
            <mc:Fallback xmlns="">
              <p:sp>
                <p:nvSpPr>
                  <p:cNvPr id="2" name="Rettangolo 1">
                    <a:extLst>
                      <a:ext uri="{FF2B5EF4-FFF2-40B4-BE49-F238E27FC236}">
                        <a16:creationId xmlns:a16="http://schemas.microsoft.com/office/drawing/2014/main" id="{AA4D2F1B-C4AF-6844-A1EE-8EB8D4E8CFF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9552" y="3304937"/>
                    <a:ext cx="4373120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4" name="Immagine 13">
                <a:extLst>
                  <a:ext uri="{FF2B5EF4-FFF2-40B4-BE49-F238E27FC236}">
                    <a16:creationId xmlns:a16="http://schemas.microsoft.com/office/drawing/2014/main" id="{832161F8-463A-B447-BB8D-458A50B14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8304" y="3834075"/>
                <a:ext cx="2509885" cy="102905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33016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Slide Number Placeholder 8">
            <a:extLst>
              <a:ext uri="{FF2B5EF4-FFF2-40B4-BE49-F238E27FC236}">
                <a16:creationId xmlns:a16="http://schemas.microsoft.com/office/drawing/2014/main" id="{F437B221-40F7-5E43-ACF3-AF84C493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42526DB-C4AC-764A-B203-C84795A7B7A4}" type="slidenum">
              <a:rPr lang="it-IT" altLang="it-IT" sz="1200">
                <a:solidFill>
                  <a:srgbClr val="898989"/>
                </a:solidFill>
              </a:rPr>
              <a:pPr eaLnBrk="1" hangingPunct="1"/>
              <a:t>9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2534" name="Footer Placeholder 9">
            <a:extLst>
              <a:ext uri="{FF2B5EF4-FFF2-40B4-BE49-F238E27FC236}">
                <a16:creationId xmlns:a16="http://schemas.microsoft.com/office/drawing/2014/main" id="{80067F6D-DBFC-A348-8487-873E66D5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</a:rPr>
              <a:t>AnnaMaria Miele e Daniela Valenti, 2023</a:t>
            </a:r>
          </a:p>
        </p:txBody>
      </p:sp>
      <p:sp>
        <p:nvSpPr>
          <p:cNvPr id="31751" name="Title 13">
            <a:extLst>
              <a:ext uri="{FF2B5EF4-FFF2-40B4-BE49-F238E27FC236}">
                <a16:creationId xmlns:a16="http://schemas.microsoft.com/office/drawing/2014/main" id="{AC670434-6275-1E4F-A1D9-B593FCB06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Vocabolario matematico</a:t>
            </a:r>
          </a:p>
        </p:txBody>
      </p:sp>
      <p:graphicFrame>
        <p:nvGraphicFramePr>
          <p:cNvPr id="31746" name="Object 2">
            <a:extLst>
              <a:ext uri="{FF2B5EF4-FFF2-40B4-BE49-F238E27FC236}">
                <a16:creationId xmlns:a16="http://schemas.microsoft.com/office/drawing/2014/main" id="{B257E950-0EE4-CB47-A41B-BE5F6DDEEB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9625" y="2286000"/>
          <a:ext cx="360997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3" imgW="19608800" imgH="2946400" progId="Equation.3">
                  <p:embed/>
                </p:oleObj>
              </mc:Choice>
              <mc:Fallback>
                <p:oleObj name="Equation" r:id="rId3" imgW="19608800" imgH="2946400" progId="Equation.3">
                  <p:embed/>
                  <p:pic>
                    <p:nvPicPr>
                      <p:cNvPr id="31746" name="Object 2">
                        <a:extLst>
                          <a:ext uri="{FF2B5EF4-FFF2-40B4-BE49-F238E27FC236}">
                            <a16:creationId xmlns:a16="http://schemas.microsoft.com/office/drawing/2014/main" id="{B257E950-0EE4-CB47-A41B-BE5F6DDEEB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2286000"/>
                        <a:ext cx="3609975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>
            <a:extLst>
              <a:ext uri="{FF2B5EF4-FFF2-40B4-BE49-F238E27FC236}">
                <a16:creationId xmlns:a16="http://schemas.microsoft.com/office/drawing/2014/main" id="{82EBB0AE-DC6C-1B4C-B97F-1E12C4DCC4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5410200"/>
          <a:ext cx="27241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5" imgW="17907000" imgH="2794000" progId="Equation.3">
                  <p:embed/>
                </p:oleObj>
              </mc:Choice>
              <mc:Fallback>
                <p:oleObj name="Equation" r:id="rId5" imgW="17907000" imgH="2794000" progId="Equation.3">
                  <p:embed/>
                  <p:pic>
                    <p:nvPicPr>
                      <p:cNvPr id="31747" name="Object 3">
                        <a:extLst>
                          <a:ext uri="{FF2B5EF4-FFF2-40B4-BE49-F238E27FC236}">
                            <a16:creationId xmlns:a16="http://schemas.microsoft.com/office/drawing/2014/main" id="{82EBB0AE-DC6C-1B4C-B97F-1E12C4DCC4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410200"/>
                        <a:ext cx="27241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>
            <a:extLst>
              <a:ext uri="{FF2B5EF4-FFF2-40B4-BE49-F238E27FC236}">
                <a16:creationId xmlns:a16="http://schemas.microsoft.com/office/drawing/2014/main" id="{BAA90958-7B57-F248-B879-8EBADD12BA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3581400"/>
          <a:ext cx="221932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7" imgW="17983200" imgH="4419600" progId="Equation.3">
                  <p:embed/>
                </p:oleObj>
              </mc:Choice>
              <mc:Fallback>
                <p:oleObj name="Equation" r:id="rId7" imgW="17983200" imgH="4419600" progId="Equation.3">
                  <p:embed/>
                  <p:pic>
                    <p:nvPicPr>
                      <p:cNvPr id="31748" name="Object 4">
                        <a:extLst>
                          <a:ext uri="{FF2B5EF4-FFF2-40B4-BE49-F238E27FC236}">
                            <a16:creationId xmlns:a16="http://schemas.microsoft.com/office/drawing/2014/main" id="{BAA90958-7B57-F248-B879-8EBADD12BA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581400"/>
                        <a:ext cx="2219325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DEB7D051-DCDF-2C4A-AF2C-E57BA9C6F6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6" y="1387983"/>
            <a:ext cx="8581508" cy="515092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8299930-B11C-E94D-8100-BCCED5C444DD}"/>
              </a:ext>
            </a:extLst>
          </p:cNvPr>
          <p:cNvSpPr txBox="1"/>
          <p:nvPr/>
        </p:nvSpPr>
        <p:spPr>
          <a:xfrm>
            <a:off x="2619650" y="821023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C773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Equazioni</a:t>
            </a:r>
            <a:r>
              <a:rPr lang="it-IT" sz="3200" b="1" dirty="0">
                <a:solidFill>
                  <a:srgbClr val="3130D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it-IT" sz="3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e</a:t>
            </a:r>
            <a:r>
              <a:rPr lang="it-IT" sz="3200" b="1" dirty="0">
                <a:solidFill>
                  <a:srgbClr val="3130D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identità</a:t>
            </a:r>
          </a:p>
        </p:txBody>
      </p:sp>
    </p:spTree>
    <p:extLst>
      <p:ext uri="{BB962C8B-B14F-4D97-AF65-F5344CB8AC3E}">
        <p14:creationId xmlns:p14="http://schemas.microsoft.com/office/powerpoint/2010/main" val="22990112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41449</TotalTime>
  <Words>1927</Words>
  <Application>Microsoft Macintosh PowerPoint</Application>
  <PresentationFormat>Presentazione su schermo (4:3)</PresentationFormat>
  <Paragraphs>231</Paragraphs>
  <Slides>24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4" baseType="lpstr">
      <vt:lpstr>ＭＳ Ｐゴシック</vt:lpstr>
      <vt:lpstr>Arial</vt:lpstr>
      <vt:lpstr>Arial Narrow</vt:lpstr>
      <vt:lpstr>Arial Narrow Bold</vt:lpstr>
      <vt:lpstr>Calibri</vt:lpstr>
      <vt:lpstr>Cambria Math</vt:lpstr>
      <vt:lpstr>Lucida Calligraphy</vt:lpstr>
      <vt:lpstr>Times New Roman</vt:lpstr>
      <vt:lpstr>Tema di Office</vt:lpstr>
      <vt:lpstr>Equation</vt:lpstr>
      <vt:lpstr>Scomporre polinomi in fattori</vt:lpstr>
      <vt:lpstr>Metodi per scomporre polinomi in fattori</vt:lpstr>
      <vt:lpstr>A. Metodi legati al calcolo letterale</vt:lpstr>
      <vt:lpstr>1. Raccogliere un fattore comune</vt:lpstr>
      <vt:lpstr>2. Applicare prodotti notevoli</vt:lpstr>
      <vt:lpstr>2. Applicare i prodotti notevoli</vt:lpstr>
      <vt:lpstr>2. Applicare i prodotti notevoli</vt:lpstr>
      <vt:lpstr>2. Applicare i prodotti notevoli</vt:lpstr>
      <vt:lpstr>Vocabolario matematico</vt:lpstr>
      <vt:lpstr>B. Metodi legati alle soluzioni di equazioni polinomiali</vt:lpstr>
      <vt:lpstr>Vocabolario matematico</vt:lpstr>
      <vt:lpstr>Teorema di algebra sulle equazioni polinomiali</vt:lpstr>
      <vt:lpstr>Equazioni e polinomi di 20 grado </vt:lpstr>
      <vt:lpstr>Equazioni e polinomi di biquadratici</vt:lpstr>
      <vt:lpstr>Equazioni e polinomi di grado n &gt; 2</vt:lpstr>
      <vt:lpstr>Risolvere equazioni ‘per tentativi’</vt:lpstr>
      <vt:lpstr>Non sempre i tentativi sono fortunati</vt:lpstr>
      <vt:lpstr>La divisione di due polinomi</vt:lpstr>
      <vt:lpstr>Procedimento per dividere due polinomi</vt:lpstr>
      <vt:lpstr>Tutte le soluzioni dell’equazione</vt:lpstr>
      <vt:lpstr>Scomporre polinomi in fattori</vt:lpstr>
      <vt:lpstr>Equazioni e formule risolutive</vt:lpstr>
      <vt:lpstr>Uno sguardo alla storia</vt:lpstr>
      <vt:lpstr>Uno sguardo alla storia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Equazioni di 2°grado</dc:title>
  <dc:subject/>
  <dc:creator>User</dc:creator>
  <cp:keywords/>
  <dc:description/>
  <cp:lastModifiedBy>Microsoft Office User</cp:lastModifiedBy>
  <cp:revision>793</cp:revision>
  <dcterms:created xsi:type="dcterms:W3CDTF">2014-08-19T15:56:04Z</dcterms:created>
  <dcterms:modified xsi:type="dcterms:W3CDTF">2023-01-09T09:49:46Z</dcterms:modified>
  <cp:category/>
</cp:coreProperties>
</file>