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7" r:id="rId3"/>
    <p:sldId id="273" r:id="rId4"/>
    <p:sldId id="271" r:id="rId5"/>
    <p:sldId id="274" r:id="rId6"/>
    <p:sldId id="267" r:id="rId7"/>
    <p:sldId id="466" r:id="rId8"/>
    <p:sldId id="465" r:id="rId9"/>
    <p:sldId id="442" r:id="rId10"/>
    <p:sldId id="467" r:id="rId11"/>
    <p:sldId id="468" r:id="rId12"/>
    <p:sldId id="470" r:id="rId13"/>
    <p:sldId id="469" r:id="rId1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  <a:srgbClr val="0048BA"/>
    <a:srgbClr val="013B99"/>
    <a:srgbClr val="0C7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>
      <p:cViewPr varScale="1">
        <p:scale>
          <a:sx n="119" d="100"/>
          <a:sy n="119" d="100"/>
        </p:scale>
        <p:origin x="14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127442-9AEB-0346-8641-D37B5D34C1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799EB-15E2-7544-A277-E39C377F40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3DB0CFB-155A-AB4F-801E-4CB1474CE3BC}" type="datetime1">
              <a:rPr lang="it-IT" altLang="it-IT"/>
              <a:pPr>
                <a:defRPr/>
              </a:pPr>
              <a:t>29/01/23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9922-7036-6E47-992C-61277330D0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F30D1-8FEA-2843-8841-DEF869DF08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002ECE-3081-E346-9ACA-D4344C90E3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28DE72-7B08-C948-A350-5DB0C38A0C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423B4-F605-7448-89F7-BD5726C8FAA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F7D816A-9E3E-3645-8D41-591DDEB76B31}" type="datetime1">
              <a:rPr lang="it-IT" altLang="it-IT"/>
              <a:pPr>
                <a:defRPr/>
              </a:pPr>
              <a:t>29/01/23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A1A05B-4140-1C44-8D11-70AC565344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7AAE5A6-CF65-7E4E-AD0C-4FCF911EE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DBFE5-6B8F-8747-8FFE-39B95DD360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B7073-C9BB-0641-A897-CCF3F951B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DDF30E-E51A-4A41-96C5-7E75FE51CE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B9F83F-D369-6442-A716-FF3BAB0E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36093-00BA-0E42-BD11-7F74574A813A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B51E11-53C7-4E4A-8808-62C9198CA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93E31F-B442-F946-B9C4-572AEC088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F1F25-83CC-3F41-9416-40D12A1C22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255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0B1C01-EFF7-4E4B-A8D4-D23AA894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89F62-0F93-3049-BDD5-907F9FB889FD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7F7B6A-E6A5-1D47-8CE0-B4DC6FEB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F025DE-F2EB-6C4E-A615-39B2DE65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A222C-7E31-5641-AAC3-39DB180F1A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0087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8629CE-E7B1-2442-88C4-76880217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62DB6-0818-494C-831E-28E6104B068F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C8FFA6-778E-414A-B005-C98BF912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E02303-F33D-374A-A58B-AB037A135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7CFA3-E30F-0140-B211-A0D1E6A02C7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242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CBDE04-B176-E34E-B0FF-6C28A4E5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F1A61-7B36-EC44-A15C-41002780F93B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C14AEB-EDC9-0249-8F16-BD5E4184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E9BA6C-3848-6644-833D-316E637A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99F98-CEF7-E24D-BD76-59C3E591E3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240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C35E46-B53E-9C4E-948F-93F7627B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F4635-42E7-FB4E-A177-954295B72208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9F3B7F-0E4C-6745-9A5A-543940DB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58FA1E-DD55-FF4A-A148-3FF0371FB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88C5D-87E8-7A48-9917-B3AC43A56E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864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F6B7055-B9D0-AF4D-8AC2-B231F20B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8CE85-1A86-FE45-9EB3-69417D88C788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88EE3B4-700E-6748-A295-6E645C5B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ADC4AE5-BEC8-C34B-9712-BDEDD9C3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FE4A4-E368-DF47-87D9-A81F3FF4B0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95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E710C3BD-6010-0846-BD50-C918CBB3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19737-2466-084A-9AF6-C736BD7D2220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9414AD8D-F8C3-0940-9665-68EAC9B2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22CEA73C-B68C-4A46-BFC8-41B4FEF1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6D1D0-4FFC-0F46-9EEF-3DC8D2B503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7642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20BA4431-D333-BF45-8979-6CFFEA51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D4177-D084-3441-A600-35CFA8489D45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322C8369-1612-2448-BC13-6353A95D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FDF82DB9-8FE9-F348-9268-A5E25973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645CE-4F79-F045-947F-FD6BE29E10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11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105CDF61-1B93-774E-832F-927C65D6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825A2-F56D-5947-97C2-D3CE23C54F5C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42ED0265-ED15-954B-BFBE-1737DF86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59F601D9-67BD-6642-85CC-EEA93F78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B894E-F9A6-FA44-AEB4-1642629D00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70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3D1B165-2EE7-6F4C-AE27-3E71EC8D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C1ED8-8C17-8D44-8B3C-3B213A6E3E8A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944666E9-B878-8F45-B69F-FFE7F634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C4101788-9C75-2B47-BDCF-BE9037B8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6FC18-2A44-E049-B295-CB7D361BDC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117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20A3755-03E4-1744-87E5-78AD4A26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D4F52-A568-F44B-9B5D-329C680840C8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F95783C-405E-1845-A2A9-CAF3AF9E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8442D9E-58B7-9A46-B26A-1B0518A8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4CD88-DE72-F646-B8A9-04CD3EFD6EA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567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99A50763-8851-F143-A8C7-6BD8D9117A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89CBF4FF-1A64-E14B-9717-B99AF77AFB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C001E3-04D5-4A4B-9727-8FE2C883F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494356-DCF6-2145-BCD3-0ED79A9C4C71}" type="datetime1">
              <a:rPr lang="it-IT" altLang="it-IT" smtClean="0"/>
              <a:t>29/01/23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513124-C682-3543-8EC8-1CD4BE79C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Bruna Cavallaro e Daniela Valenti,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93B9CD-6C77-F547-834E-D671617AD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FF1529-8196-524E-812D-9997DD0DC0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07A6CF94-4434-624D-8F6F-CB3368FB8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8077200" cy="1470025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Polinomi di 2</a:t>
            </a:r>
            <a:r>
              <a:rPr lang="it-IT" altLang="it-IT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grado e parabole</a:t>
            </a:r>
            <a:endParaRPr lang="it-IT" altLang="it-IT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4A5A5E01-BEF8-5849-94E8-DB1C141B9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D5305-9972-614A-9E1D-A1A59F240ADF}" type="slidenum">
              <a:rPr lang="it-IT" altLang="it-IT" sz="1400" b="1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 b="1">
              <a:solidFill>
                <a:srgbClr val="898989"/>
              </a:solidFill>
            </a:endParaRPr>
          </a:p>
        </p:txBody>
      </p:sp>
      <p:sp>
        <p:nvSpPr>
          <p:cNvPr id="15363" name="Footer Placeholder 5">
            <a:extLst>
              <a:ext uri="{FF2B5EF4-FFF2-40B4-BE49-F238E27FC236}">
                <a16:creationId xmlns:a16="http://schemas.microsoft.com/office/drawing/2014/main" id="{C06BF68C-47F3-934D-BBF3-C065A480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Bruna Cavallaro e Daniela Valenti,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2">
            <a:extLst>
              <a:ext uri="{FF2B5EF4-FFF2-40B4-BE49-F238E27FC236}">
                <a16:creationId xmlns:a16="http://schemas.microsoft.com/office/drawing/2014/main" id="{DAD4B0D2-A535-9848-BCCC-CAE7300D4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5602" name="Rectangle 1034">
            <a:extLst>
              <a:ext uri="{FF2B5EF4-FFF2-40B4-BE49-F238E27FC236}">
                <a16:creationId xmlns:a16="http://schemas.microsoft.com/office/drawing/2014/main" id="{FF60A707-AA25-7E4B-A756-7D42937D4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5603" name="Footer Placeholder 6">
            <a:extLst>
              <a:ext uri="{FF2B5EF4-FFF2-40B4-BE49-F238E27FC236}">
                <a16:creationId xmlns:a16="http://schemas.microsoft.com/office/drawing/2014/main" id="{F5E73DDD-441B-014D-825D-711330F6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3820" y="6400800"/>
            <a:ext cx="202847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Bruna Cavallaro e Daniela Valenti, 2023</a:t>
            </a:r>
          </a:p>
        </p:txBody>
      </p:sp>
      <p:sp>
        <p:nvSpPr>
          <p:cNvPr id="25604" name="Slide Number Placeholder 9">
            <a:extLst>
              <a:ext uri="{FF2B5EF4-FFF2-40B4-BE49-F238E27FC236}">
                <a16:creationId xmlns:a16="http://schemas.microsoft.com/office/drawing/2014/main" id="{EC758A71-C15A-1E4F-A9B4-627EAAF4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81750"/>
            <a:ext cx="44239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E8102A-2326-E24B-9E1F-320F010B7ED2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/>
          </a:p>
        </p:txBody>
      </p:sp>
      <p:sp>
        <p:nvSpPr>
          <p:cNvPr id="25605" name="Title 10">
            <a:extLst>
              <a:ext uri="{FF2B5EF4-FFF2-40B4-BE49-F238E27FC236}">
                <a16:creationId xmlns:a16="http://schemas.microsoft.com/office/drawing/2014/main" id="{F9B6325A-7B30-124A-8ACC-105AF14B2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" y="403264"/>
            <a:ext cx="8610600" cy="838200"/>
          </a:xfrm>
        </p:spPr>
        <p:txBody>
          <a:bodyPr/>
          <a:lstStyle/>
          <a:p>
            <a:pPr marL="9525"/>
            <a:r>
              <a:rPr lang="it-IT" altLang="it-IT" sz="36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Equazioni </a:t>
            </a:r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e grafico di una parabola con asse di simmetria parallelo all’asse delle y</a:t>
            </a:r>
            <a:endParaRPr lang="it-IT" altLang="it-IT" sz="3600" dirty="0">
              <a:solidFill>
                <a:srgbClr val="FF0000"/>
              </a:solidFill>
              <a:latin typeface="Arial Narrow" panose="020B0604020202020204" pitchFamily="34" charset="0"/>
              <a:ea typeface="Arial Black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2A7FF11-9142-A046-9D30-B2E9F785AC7B}"/>
              </a:ext>
            </a:extLst>
          </p:cNvPr>
          <p:cNvGrpSpPr/>
          <p:nvPr/>
        </p:nvGrpSpPr>
        <p:grpSpPr>
          <a:xfrm>
            <a:off x="304800" y="1371600"/>
            <a:ext cx="8659688" cy="5111205"/>
            <a:chOff x="304800" y="1371600"/>
            <a:chExt cx="8659688" cy="5111205"/>
          </a:xfrm>
        </p:grpSpPr>
        <p:sp>
          <p:nvSpPr>
            <p:cNvPr id="25606" name="TextBox 7">
              <a:extLst>
                <a:ext uri="{FF2B5EF4-FFF2-40B4-BE49-F238E27FC236}">
                  <a16:creationId xmlns:a16="http://schemas.microsoft.com/office/drawing/2014/main" id="{0E0375FA-E040-F94A-B639-47057ACF74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371600"/>
              <a:ext cx="865968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Una parabola con asse di simmetria parallelo </a:t>
              </a:r>
              <a:r>
                <a:rPr lang="it-IT" altLang="it-IT" b="1">
                  <a:latin typeface="Arial Narrow" panose="020B0604020202020204" pitchFamily="34" charset="0"/>
                  <a:cs typeface="Arial Narrow" panose="020B0604020202020204" pitchFamily="34" charset="0"/>
                </a:rPr>
                <a:t>all’asse delle </a:t>
              </a:r>
              <a:r>
                <a:rPr lang="it-IT" altLang="it-IT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y è descritta da una delle seguenti equazioni:</a:t>
              </a:r>
            </a:p>
          </p:txBody>
        </p:sp>
        <p:pic>
          <p:nvPicPr>
            <p:cNvPr id="25608" name="Picture 12" descr="Immagine 6.png">
              <a:extLst>
                <a:ext uri="{FF2B5EF4-FFF2-40B4-BE49-F238E27FC236}">
                  <a16:creationId xmlns:a16="http://schemas.microsoft.com/office/drawing/2014/main" id="{2619CC23-B592-4945-AAB4-C3CAB3B1B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3871367"/>
              <a:ext cx="3994150" cy="2611438"/>
            </a:xfrm>
            <a:prstGeom prst="rect">
              <a:avLst/>
            </a:prstGeom>
            <a:noFill/>
            <a:ln w="317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3311F8AC-DA73-E84B-A9C3-1808DE29A024}"/>
                </a:ext>
              </a:extLst>
            </p:cNvPr>
            <p:cNvGrpSpPr/>
            <p:nvPr/>
          </p:nvGrpSpPr>
          <p:grpSpPr>
            <a:xfrm>
              <a:off x="4211960" y="2752725"/>
              <a:ext cx="4665340" cy="934561"/>
              <a:chOff x="4164350" y="2605164"/>
              <a:chExt cx="4665340" cy="934561"/>
            </a:xfrm>
          </p:grpSpPr>
          <p:pic>
            <p:nvPicPr>
              <p:cNvPr id="25607" name="Picture 11" descr="Immagine 5.png">
                <a:extLst>
                  <a:ext uri="{FF2B5EF4-FFF2-40B4-BE49-F238E27FC236}">
                    <a16:creationId xmlns:a16="http://schemas.microsoft.com/office/drawing/2014/main" id="{DC3AE681-3FB1-C54C-8C1B-8ECC679B7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0447" y="2655487"/>
                <a:ext cx="1595438" cy="884238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810651CF-A58E-C34B-ADDD-F5D1EBD1D001}"/>
                  </a:ext>
                </a:extLst>
              </p:cNvPr>
              <p:cNvSpPr/>
              <p:nvPr/>
            </p:nvSpPr>
            <p:spPr>
              <a:xfrm>
                <a:off x="4164350" y="2605164"/>
                <a:ext cx="4665340" cy="923330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endParaRPr lang="it-IT" altLang="it-IT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altLang="it-IT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ax</a:t>
                </a:r>
                <a:r>
                  <a:rPr lang="it-IT" altLang="it-IT" sz="28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it-IT" altLang="it-IT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it-IT" altLang="it-IT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it-IT" altLang="it-IT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c </a:t>
                </a:r>
                <a:r>
                  <a:rPr lang="it-IT" altLang="it-IT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</a:p>
              <a:p>
                <a:endParaRPr lang="it-IT" sz="1400" dirty="0"/>
              </a:p>
            </p:txBody>
          </p:sp>
        </p:grp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31D31939-A153-F44D-9ACB-AFB8F3B548BA}"/>
                </a:ext>
              </a:extLst>
            </p:cNvPr>
            <p:cNvSpPr/>
            <p:nvPr/>
          </p:nvSpPr>
          <p:spPr>
            <a:xfrm>
              <a:off x="827584" y="2882430"/>
              <a:ext cx="2787943" cy="523220"/>
            </a:xfrm>
            <a:prstGeom prst="rect">
              <a:avLst/>
            </a:prstGeom>
            <a:ln w="19050">
              <a:solidFill>
                <a:srgbClr val="0048BA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altLang="it-IT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a(x – </a:t>
              </a:r>
              <a:r>
                <a:rPr lang="it-IT" altLang="it-IT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it-IT" altLang="it-IT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it-IT" sz="2800" dirty="0"/>
            </a:p>
          </p:txBody>
        </p: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9DBF76D2-6809-1B4E-A953-3AD5046F69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5816" y="2353692"/>
              <a:ext cx="1029444" cy="515366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670C8D90-75FD-6C41-8F30-32155B511BB9}"/>
                </a:ext>
              </a:extLst>
            </p:cNvPr>
            <p:cNvCxnSpPr>
              <a:cxnSpLocks/>
            </p:cNvCxnSpPr>
            <p:nvPr/>
          </p:nvCxnSpPr>
          <p:spPr>
            <a:xfrm>
              <a:off x="3945260" y="2373909"/>
              <a:ext cx="986780" cy="365444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803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32">
            <a:extLst>
              <a:ext uri="{FF2B5EF4-FFF2-40B4-BE49-F238E27FC236}">
                <a16:creationId xmlns:a16="http://schemas.microsoft.com/office/drawing/2014/main" id="{E048FF9E-E09A-394C-9F59-5C144848A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6" name="Rectangle 1034">
            <a:extLst>
              <a:ext uri="{FF2B5EF4-FFF2-40B4-BE49-F238E27FC236}">
                <a16:creationId xmlns:a16="http://schemas.microsoft.com/office/drawing/2014/main" id="{4C4D6C74-B0B8-2A46-8043-B4C28C88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83656657-8226-1240-B9F8-589A37FD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361074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Bruna Cavallaro e Daniela Valenti, 2023</a:t>
            </a:r>
          </a:p>
        </p:txBody>
      </p:sp>
      <p:sp>
        <p:nvSpPr>
          <p:cNvPr id="26628" name="Slide Number Placeholder 9">
            <a:extLst>
              <a:ext uri="{FF2B5EF4-FFF2-40B4-BE49-F238E27FC236}">
                <a16:creationId xmlns:a16="http://schemas.microsoft.com/office/drawing/2014/main" id="{4B13EDAE-BC9A-3E4E-8A5A-776D3658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C2BEE-4583-024E-AEF2-7BEEED702C1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26629" name="Title 10">
            <a:extLst>
              <a:ext uri="{FF2B5EF4-FFF2-40B4-BE49-F238E27FC236}">
                <a16:creationId xmlns:a16="http://schemas.microsoft.com/office/drawing/2014/main" id="{0E8F22C1-276D-D344-8BA3-EBFF17739F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380" y="276725"/>
            <a:ext cx="8075240" cy="381000"/>
          </a:xfrm>
        </p:spPr>
        <p:txBody>
          <a:bodyPr/>
          <a:lstStyle/>
          <a:p>
            <a:pPr marL="723900" indent="-723900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Grafico di funzione del tipo </a:t>
            </a:r>
            <a:r>
              <a:rPr lang="it-IT" alt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 = ax</a:t>
            </a:r>
            <a:r>
              <a:rPr lang="it-IT" altLang="it-IT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 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</a:t>
            </a:r>
            <a:r>
              <a:rPr lang="it-IT" altLang="it-IT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bx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+ </a:t>
            </a:r>
            <a:r>
              <a:rPr lang="it-IT" alt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</a:t>
            </a:r>
            <a:endParaRPr lang="it-IT" altLang="it-IT" sz="3600" i="1" dirty="0">
              <a:solidFill>
                <a:srgbClr val="FF0000"/>
              </a:solidFill>
              <a:latin typeface="Arial Narrow" panose="020B0604020202020204" pitchFamily="34" charset="0"/>
              <a:ea typeface="Arial Black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D5421-A578-9A43-B06D-6F04FCC99F5B}"/>
              </a:ext>
            </a:extLst>
          </p:cNvPr>
          <p:cNvSpPr txBox="1"/>
          <p:nvPr/>
        </p:nvSpPr>
        <p:spPr>
          <a:xfrm>
            <a:off x="3779912" y="68849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13B99"/>
                </a:solidFill>
              </a:rPr>
              <a:t>ESEMPIO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F8F354-D6AD-844A-A857-DBF819C5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624736" cy="51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8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32">
            <a:extLst>
              <a:ext uri="{FF2B5EF4-FFF2-40B4-BE49-F238E27FC236}">
                <a16:creationId xmlns:a16="http://schemas.microsoft.com/office/drawing/2014/main" id="{E048FF9E-E09A-394C-9F59-5C144848A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6" name="Rectangle 1034">
            <a:extLst>
              <a:ext uri="{FF2B5EF4-FFF2-40B4-BE49-F238E27FC236}">
                <a16:creationId xmlns:a16="http://schemas.microsoft.com/office/drawing/2014/main" id="{4C4D6C74-B0B8-2A46-8043-B4C28C88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83656657-8226-1240-B9F8-589A37FD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361074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Bruna Cavallaro e Daniela Valenti, 2023</a:t>
            </a:r>
          </a:p>
        </p:txBody>
      </p:sp>
      <p:sp>
        <p:nvSpPr>
          <p:cNvPr id="26628" name="Slide Number Placeholder 9">
            <a:extLst>
              <a:ext uri="{FF2B5EF4-FFF2-40B4-BE49-F238E27FC236}">
                <a16:creationId xmlns:a16="http://schemas.microsoft.com/office/drawing/2014/main" id="{4B13EDAE-BC9A-3E4E-8A5A-776D3658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C2BEE-4583-024E-AEF2-7BEEED702C1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26629" name="Title 10">
            <a:extLst>
              <a:ext uri="{FF2B5EF4-FFF2-40B4-BE49-F238E27FC236}">
                <a16:creationId xmlns:a16="http://schemas.microsoft.com/office/drawing/2014/main" id="{0E8F22C1-276D-D344-8BA3-EBFF17739F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380" y="276725"/>
            <a:ext cx="8075240" cy="381000"/>
          </a:xfrm>
        </p:spPr>
        <p:txBody>
          <a:bodyPr/>
          <a:lstStyle/>
          <a:p>
            <a:pPr marL="723900" indent="-723900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Grafico di funzione del tipo </a:t>
            </a:r>
            <a:r>
              <a:rPr lang="it-IT" alt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 = ax</a:t>
            </a:r>
            <a:r>
              <a:rPr lang="it-IT" altLang="it-IT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 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</a:t>
            </a:r>
            <a:r>
              <a:rPr lang="it-IT" altLang="it-IT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bx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+ </a:t>
            </a:r>
            <a:r>
              <a:rPr lang="it-IT" alt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</a:t>
            </a:r>
            <a:endParaRPr lang="it-IT" altLang="it-IT" sz="3600" i="1" dirty="0">
              <a:solidFill>
                <a:srgbClr val="FF0000"/>
              </a:solidFill>
              <a:latin typeface="Arial Narrow" panose="020B0604020202020204" pitchFamily="34" charset="0"/>
              <a:ea typeface="Arial Black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D5421-A578-9A43-B06D-6F04FCC99F5B}"/>
              </a:ext>
            </a:extLst>
          </p:cNvPr>
          <p:cNvSpPr txBox="1"/>
          <p:nvPr/>
        </p:nvSpPr>
        <p:spPr>
          <a:xfrm>
            <a:off x="3779912" y="68849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13B99"/>
                </a:solidFill>
              </a:rPr>
              <a:t>ESEMPIO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E7395C1-DC4C-434B-BE3F-961FC0564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1" y="1142724"/>
            <a:ext cx="7152630" cy="523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32">
            <a:extLst>
              <a:ext uri="{FF2B5EF4-FFF2-40B4-BE49-F238E27FC236}">
                <a16:creationId xmlns:a16="http://schemas.microsoft.com/office/drawing/2014/main" id="{E048FF9E-E09A-394C-9F59-5C144848A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6" name="Rectangle 1034">
            <a:extLst>
              <a:ext uri="{FF2B5EF4-FFF2-40B4-BE49-F238E27FC236}">
                <a16:creationId xmlns:a16="http://schemas.microsoft.com/office/drawing/2014/main" id="{4C4D6C74-B0B8-2A46-8043-B4C28C88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83656657-8226-1240-B9F8-589A37FD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361074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Bruna Cavallaro e Daniela Valenti, 2023</a:t>
            </a:r>
          </a:p>
        </p:txBody>
      </p:sp>
      <p:sp>
        <p:nvSpPr>
          <p:cNvPr id="26628" name="Slide Number Placeholder 9">
            <a:extLst>
              <a:ext uri="{FF2B5EF4-FFF2-40B4-BE49-F238E27FC236}">
                <a16:creationId xmlns:a16="http://schemas.microsoft.com/office/drawing/2014/main" id="{4B13EDAE-BC9A-3E4E-8A5A-776D3658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C2BEE-4583-024E-AEF2-7BEEED702C1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/>
          </a:p>
        </p:txBody>
      </p:sp>
      <p:sp>
        <p:nvSpPr>
          <p:cNvPr id="26629" name="Title 10">
            <a:extLst>
              <a:ext uri="{FF2B5EF4-FFF2-40B4-BE49-F238E27FC236}">
                <a16:creationId xmlns:a16="http://schemas.microsoft.com/office/drawing/2014/main" id="{0E8F22C1-276D-D344-8BA3-EBFF17739F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380" y="276725"/>
            <a:ext cx="8075240" cy="381000"/>
          </a:xfrm>
        </p:spPr>
        <p:txBody>
          <a:bodyPr/>
          <a:lstStyle/>
          <a:p>
            <a:pPr marL="723900" indent="-723900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Grafico di funzione del tipo </a:t>
            </a:r>
            <a:r>
              <a:rPr lang="it-IT" alt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 = ax</a:t>
            </a:r>
            <a:r>
              <a:rPr lang="it-IT" altLang="it-IT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 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</a:t>
            </a:r>
            <a:r>
              <a:rPr lang="it-IT" altLang="it-IT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bx</a:t>
            </a:r>
            <a:r>
              <a:rPr lang="it-IT" alt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+ </a:t>
            </a:r>
            <a:r>
              <a:rPr lang="it-IT" alt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</a:t>
            </a:r>
            <a:endParaRPr lang="it-IT" altLang="it-IT" sz="3600" i="1" dirty="0">
              <a:solidFill>
                <a:srgbClr val="FF0000"/>
              </a:solidFill>
              <a:latin typeface="Arial Narrow" panose="020B0604020202020204" pitchFamily="34" charset="0"/>
              <a:ea typeface="Arial Black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D5421-A578-9A43-B06D-6F04FCC99F5B}"/>
              </a:ext>
            </a:extLst>
          </p:cNvPr>
          <p:cNvSpPr txBox="1"/>
          <p:nvPr/>
        </p:nvSpPr>
        <p:spPr>
          <a:xfrm>
            <a:off x="3779912" y="68849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13B99"/>
                </a:solidFill>
              </a:rPr>
              <a:t>ESEMPIO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955BF0-3584-D44B-8065-BB0D868F7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912768" cy="51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8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07A6CF94-4434-624D-8F6F-CB3368FB8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013" y="200956"/>
            <a:ext cx="8219256" cy="1470025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Il più semplice polinomio di 2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grado</a:t>
            </a:r>
            <a:endParaRPr lang="it-IT" altLang="it-IT" sz="40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4A5A5E01-BEF8-5849-94E8-DB1C141B9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D5305-9972-614A-9E1D-A1A59F240ADF}" type="slidenum">
              <a:rPr lang="it-IT" altLang="it-IT" sz="1400" b="1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 b="1">
              <a:solidFill>
                <a:srgbClr val="898989"/>
              </a:solidFill>
            </a:endParaRPr>
          </a:p>
        </p:txBody>
      </p:sp>
      <p:sp>
        <p:nvSpPr>
          <p:cNvPr id="15363" name="Footer Placeholder 5">
            <a:extLst>
              <a:ext uri="{FF2B5EF4-FFF2-40B4-BE49-F238E27FC236}">
                <a16:creationId xmlns:a16="http://schemas.microsoft.com/office/drawing/2014/main" id="{C06BF68C-47F3-934D-BBF3-C065A480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Bruna Cavallaro e Daniela Valenti,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A1EF83-AFBC-DF41-A0DA-431812510F1E}"/>
              </a:ext>
            </a:extLst>
          </p:cNvPr>
          <p:cNvSpPr txBox="1"/>
          <p:nvPr/>
        </p:nvSpPr>
        <p:spPr>
          <a:xfrm>
            <a:off x="3651176" y="1284201"/>
            <a:ext cx="1851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sz="4000" b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4000" b="1" i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it-IT" sz="4000" b="1" baseline="30000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sz="4000" b="1" i="1" baseline="30000" dirty="0">
              <a:solidFill>
                <a:srgbClr val="0048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6F75A8-72E4-E643-AA40-710298A71FC9}"/>
              </a:ext>
            </a:extLst>
          </p:cNvPr>
          <p:cNvSpPr txBox="1"/>
          <p:nvPr/>
        </p:nvSpPr>
        <p:spPr>
          <a:xfrm>
            <a:off x="2092896" y="2113797"/>
            <a:ext cx="4968552" cy="584775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sz="3200" b="1" dirty="0"/>
              <a:t>Il grafico è una parabola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9F3D7FB-2F02-AF4F-8FBE-C3E412F98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76" y="2855508"/>
            <a:ext cx="5204792" cy="3557484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3175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>
            <a:extLst>
              <a:ext uri="{FF2B5EF4-FFF2-40B4-BE49-F238E27FC236}">
                <a16:creationId xmlns:a16="http://schemas.microsoft.com/office/drawing/2014/main" id="{ED9F192B-9F3F-6B4C-8A4E-D8590AE5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918" y="249706"/>
            <a:ext cx="7075512" cy="685800"/>
          </a:xfrm>
        </p:spPr>
        <p:txBody>
          <a:bodyPr/>
          <a:lstStyle/>
          <a:p>
            <a:pPr eaLnBrk="1" hangingPunct="1"/>
            <a:r>
              <a:rPr lang="it-IT" altLang="it-IT" sz="3600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 a &gt; 0</a:t>
            </a:r>
            <a:endParaRPr lang="it-IT" altLang="it-IT" sz="3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856BB18E-C14A-3441-A2A6-1DC01AFB2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E0E97C-6DB1-4444-A56A-C2E71001E6D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4579" name="Footer Placeholder 6">
            <a:extLst>
              <a:ext uri="{FF2B5EF4-FFF2-40B4-BE49-F238E27FC236}">
                <a16:creationId xmlns:a16="http://schemas.microsoft.com/office/drawing/2014/main" id="{AC4835BD-91DD-DF47-9043-C2E76019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 e Daniela Valenti, 2023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41661AD-1B4B-BC4A-ADC7-C90D717DC3C8}"/>
              </a:ext>
            </a:extLst>
          </p:cNvPr>
          <p:cNvGrpSpPr/>
          <p:nvPr/>
        </p:nvGrpSpPr>
        <p:grpSpPr>
          <a:xfrm>
            <a:off x="711572" y="1118403"/>
            <a:ext cx="7975228" cy="4953903"/>
            <a:chOff x="539552" y="1538972"/>
            <a:chExt cx="7975228" cy="4953903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83F70E60-2124-EB43-9E1A-0DB527181CFC}"/>
                </a:ext>
              </a:extLst>
            </p:cNvPr>
            <p:cNvGrpSpPr/>
            <p:nvPr/>
          </p:nvGrpSpPr>
          <p:grpSpPr>
            <a:xfrm>
              <a:off x="539552" y="1538972"/>
              <a:ext cx="7975228" cy="4953903"/>
              <a:chOff x="489322" y="1167671"/>
              <a:chExt cx="7975228" cy="4953903"/>
            </a:xfrm>
          </p:grpSpPr>
          <p:pic>
            <p:nvPicPr>
              <p:cNvPr id="24580" name="Picture 10" descr="Immagine 8.png">
                <a:extLst>
                  <a:ext uri="{FF2B5EF4-FFF2-40B4-BE49-F238E27FC236}">
                    <a16:creationId xmlns:a16="http://schemas.microsoft.com/office/drawing/2014/main" id="{95A25176-3524-B94A-A6DC-2366B26DD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8650" y="1167671"/>
                <a:ext cx="5651500" cy="27178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858E62-79F9-5040-946E-0DF246BE52FB}"/>
                  </a:ext>
                </a:extLst>
              </p:cNvPr>
              <p:cNvSpPr txBox="1"/>
              <p:nvPr/>
            </p:nvSpPr>
            <p:spPr>
              <a:xfrm>
                <a:off x="533400" y="3986617"/>
                <a:ext cx="1828800" cy="708025"/>
              </a:xfrm>
              <a:prstGeom prst="rect">
                <a:avLst/>
              </a:prstGeom>
              <a:solidFill>
                <a:srgbClr val="FFFEE9"/>
              </a:solidFill>
              <a:ln w="19050">
                <a:solidFill>
                  <a:srgbClr val="FFC000"/>
                </a:solidFill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it-IT" altLang="it-IT" sz="2000" b="1" dirty="0">
                    <a:latin typeface="Arial Narrow" panose="020B0604020202020204" pitchFamily="34" charset="0"/>
                  </a:rPr>
                  <a:t>Il vertice O è il punto più basso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445AE94-0E35-8C4F-8F78-5E6AC49F620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362200" y="3396741"/>
                <a:ext cx="2137792" cy="718059"/>
              </a:xfrm>
              <a:prstGeom prst="straightConnector1">
                <a:avLst/>
              </a:prstGeom>
              <a:noFill/>
              <a:ln w="19050">
                <a:solidFill>
                  <a:srgbClr val="FFC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C47D59-DAC5-8142-99C5-9D4951C282EE}"/>
                  </a:ext>
                </a:extLst>
              </p:cNvPr>
              <p:cNvSpPr txBox="1"/>
              <p:nvPr/>
            </p:nvSpPr>
            <p:spPr>
              <a:xfrm>
                <a:off x="6019800" y="4038439"/>
                <a:ext cx="2209800" cy="708025"/>
              </a:xfrm>
              <a:prstGeom prst="rect">
                <a:avLst/>
              </a:prstGeom>
              <a:solidFill>
                <a:srgbClr val="FFFEE9"/>
              </a:solidFill>
              <a:ln w="19050">
                <a:solidFill>
                  <a:srgbClr val="FFC000"/>
                </a:solidFill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it-IT" altLang="it-IT" sz="2000" b="1" dirty="0">
                    <a:latin typeface="Arial Narrow" panose="020B0604020202020204" pitchFamily="34" charset="0"/>
                  </a:rPr>
                  <a:t>La concavità è rivolta verso l’alto</a:t>
                </a:r>
              </a:p>
            </p:txBody>
          </p:sp>
          <p:pic>
            <p:nvPicPr>
              <p:cNvPr id="24584" name="Picture 16" descr="Concavità_par1.jpg">
                <a:extLst>
                  <a:ext uri="{FF2B5EF4-FFF2-40B4-BE49-F238E27FC236}">
                    <a16:creationId xmlns:a16="http://schemas.microsoft.com/office/drawing/2014/main" id="{237442EE-CB22-0940-A8CB-7A66D0402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4850" y="4904582"/>
                <a:ext cx="2679700" cy="1181100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585" name="TextBox 17">
                <a:extLst>
                  <a:ext uri="{FF2B5EF4-FFF2-40B4-BE49-F238E27FC236}">
                    <a16:creationId xmlns:a16="http://schemas.microsoft.com/office/drawing/2014/main" id="{26ED590F-39D8-B044-9971-A302E99CA0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322" y="4798135"/>
                <a:ext cx="3466728" cy="13234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Se 0 &lt; a &lt; 1 la parabola è ‘più larga’ della curva y = x</a:t>
                </a:r>
                <a:r>
                  <a:rPr lang="it-IT" altLang="it-IT" sz="2000" b="1" baseline="30000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2</a:t>
                </a:r>
                <a:r>
                  <a:rPr lang="it-IT" altLang="it-IT" sz="2000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.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 b="1" dirty="0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Se a &gt; 1 la parabola è ‘più stretta’ della curva y = x</a:t>
                </a:r>
                <a:r>
                  <a:rPr lang="it-IT" altLang="it-IT" sz="2000" b="1" baseline="30000" dirty="0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2</a:t>
                </a:r>
                <a:r>
                  <a:rPr lang="it-IT" altLang="it-IT" sz="2000" b="1" dirty="0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.</a:t>
                </a:r>
                <a:endParaRPr lang="it-IT" altLang="it-IT" sz="2000" b="1" baseline="30000" dirty="0">
                  <a:solidFill>
                    <a:srgbClr val="0000FF"/>
                  </a:solidFill>
                  <a:latin typeface="Arial Narrow" panose="020B0604020202020204" pitchFamily="34" charset="0"/>
                </a:endParaRPr>
              </a:p>
            </p:txBody>
          </p:sp>
        </p:grp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229059AE-157D-3044-AE82-C2FDF7435E36}"/>
                </a:ext>
              </a:extLst>
            </p:cNvPr>
            <p:cNvSpPr txBox="1"/>
            <p:nvPr/>
          </p:nvSpPr>
          <p:spPr>
            <a:xfrm>
              <a:off x="998451" y="2514036"/>
              <a:ext cx="1499778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C733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3200" b="1" i="1" dirty="0">
                  <a:solidFill>
                    <a:srgbClr val="0C7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= ax</a:t>
              </a:r>
              <a:r>
                <a:rPr lang="it-IT" sz="3200" b="1" baseline="30000" dirty="0">
                  <a:solidFill>
                    <a:srgbClr val="0C7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it-IT" sz="3200" b="1" i="1" baseline="30000" dirty="0">
                <a:solidFill>
                  <a:srgbClr val="0C733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>
            <a:extLst>
              <a:ext uri="{FF2B5EF4-FFF2-40B4-BE49-F238E27FC236}">
                <a16:creationId xmlns:a16="http://schemas.microsoft.com/office/drawing/2014/main" id="{7973F06F-2DD7-6C4A-AA16-DB88DB43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167"/>
            <a:ext cx="8229600" cy="886653"/>
          </a:xfrm>
        </p:spPr>
        <p:txBody>
          <a:bodyPr/>
          <a:lstStyle/>
          <a:p>
            <a:pPr eaLnBrk="1" hangingPunct="1"/>
            <a:r>
              <a:rPr lang="it-IT" altLang="it-IT" sz="3600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 a = 0</a:t>
            </a:r>
            <a:endParaRPr lang="it-IT" altLang="it-IT" sz="3600" dirty="0">
              <a:ea typeface="ＭＳ Ｐゴシック" panose="020B0600070205080204" pitchFamily="34" charset="-128"/>
            </a:endParaRPr>
          </a:p>
        </p:txBody>
      </p:sp>
      <p:sp>
        <p:nvSpPr>
          <p:cNvPr id="26626" name="Segnaposto contenuto 2">
            <a:extLst>
              <a:ext uri="{FF2B5EF4-FFF2-40B4-BE49-F238E27FC236}">
                <a16:creationId xmlns:a16="http://schemas.microsoft.com/office/drawing/2014/main" id="{5B99211F-A837-294E-9DA3-2A7A2EE0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280" y="1218977"/>
            <a:ext cx="6480720" cy="1224136"/>
          </a:xfrm>
        </p:spPr>
        <p:txBody>
          <a:bodyPr/>
          <a:lstStyle/>
          <a:p>
            <a:pPr eaLnBrk="1" hangingPunct="1"/>
            <a:r>
              <a:rPr lang="it-IT" altLang="it-IT" b="1" i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Funzione y = 0 x</a:t>
            </a:r>
            <a:r>
              <a:rPr lang="it-IT" altLang="it-IT" b="1" i="1" baseline="300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2              </a:t>
            </a:r>
            <a:r>
              <a:rPr lang="it-IT" altLang="it-IT" b="1" i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y = 0  </a:t>
            </a:r>
            <a:r>
              <a:rPr lang="it-IT" altLang="it-IT" i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endParaRPr lang="it-IT" altLang="it-IT" sz="1000" i="1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it-IT" altLang="it-IT" b="1" i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Il grafico coincide con l’asse delle x</a:t>
            </a:r>
            <a:r>
              <a:rPr lang="it-IT" altLang="it-IT" i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2DFE5CD4-F87D-004F-9009-88B456A20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53B955-227F-B141-B3FC-9CB9217B33B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6628" name="Footer Placeholder 4">
            <a:extLst>
              <a:ext uri="{FF2B5EF4-FFF2-40B4-BE49-F238E27FC236}">
                <a16:creationId xmlns:a16="http://schemas.microsoft.com/office/drawing/2014/main" id="{F08B8FA5-920F-394E-BAB6-5658BF160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 e Daniela Valenti, 2023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8186E2E2-6D52-244D-B461-AA94202BB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6067" y="1464408"/>
            <a:ext cx="685800" cy="152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23AD2A-824E-A044-9351-A79D9F05A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r="1215"/>
          <a:stretch/>
        </p:blipFill>
        <p:spPr>
          <a:xfrm>
            <a:off x="1250950" y="2443113"/>
            <a:ext cx="6345386" cy="387553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AC6681BC-622D-F143-AC05-F0BD21B6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685800"/>
          </a:xfrm>
        </p:spPr>
        <p:txBody>
          <a:bodyPr/>
          <a:lstStyle/>
          <a:p>
            <a:pPr eaLnBrk="1" hangingPunct="1"/>
            <a:r>
              <a:rPr lang="it-IT" altLang="it-IT" sz="3600" b="1" i="1">
                <a:solidFill>
                  <a:srgbClr val="FF0000"/>
                </a:solidFill>
                <a:ea typeface="ＭＳ Ｐゴシック" panose="020B0600070205080204" pitchFamily="34" charset="-128"/>
              </a:rPr>
              <a:t>Se a &lt; 0</a:t>
            </a:r>
            <a:endParaRPr lang="it-IT" altLang="it-IT" sz="3600" b="1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5602" name="Slide Number Placeholder 5">
            <a:extLst>
              <a:ext uri="{FF2B5EF4-FFF2-40B4-BE49-F238E27FC236}">
                <a16:creationId xmlns:a16="http://schemas.microsoft.com/office/drawing/2014/main" id="{3FAFBC7F-5002-B947-814B-0BF63EBC7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0B1029-6380-0C4B-BAFB-65AE02614E8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5603" name="Footer Placeholder 6">
            <a:extLst>
              <a:ext uri="{FF2B5EF4-FFF2-40B4-BE49-F238E27FC236}">
                <a16:creationId xmlns:a16="http://schemas.microsoft.com/office/drawing/2014/main" id="{750C856A-0447-4741-854E-432F15B7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 e Daniela Valenti, 2023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92CE851-6BD7-6D47-9485-8F77C7AA5D3F}"/>
              </a:ext>
            </a:extLst>
          </p:cNvPr>
          <p:cNvGrpSpPr/>
          <p:nvPr/>
        </p:nvGrpSpPr>
        <p:grpSpPr>
          <a:xfrm>
            <a:off x="683568" y="906145"/>
            <a:ext cx="7831180" cy="5344506"/>
            <a:chOff x="683568" y="906145"/>
            <a:chExt cx="7831180" cy="534450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B6EDAB-7409-3D4B-A761-5C0199B5210E}"/>
                </a:ext>
              </a:extLst>
            </p:cNvPr>
            <p:cNvSpPr txBox="1"/>
            <p:nvPr/>
          </p:nvSpPr>
          <p:spPr>
            <a:xfrm>
              <a:off x="827584" y="906145"/>
              <a:ext cx="1610816" cy="708025"/>
            </a:xfrm>
            <a:prstGeom prst="rect">
              <a:avLst/>
            </a:prstGeom>
            <a:solidFill>
              <a:srgbClr val="FFFEE9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Il vertice O è il punto più alto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80E1D3-6222-F649-887E-4EB2787309BD}"/>
                </a:ext>
              </a:extLst>
            </p:cNvPr>
            <p:cNvSpPr txBox="1"/>
            <p:nvPr/>
          </p:nvSpPr>
          <p:spPr>
            <a:xfrm>
              <a:off x="6031898" y="4229006"/>
              <a:ext cx="2362200" cy="708025"/>
            </a:xfrm>
            <a:prstGeom prst="rect">
              <a:avLst/>
            </a:prstGeom>
            <a:solidFill>
              <a:srgbClr val="FFFEE9"/>
            </a:solidFill>
            <a:ln w="25400">
              <a:solidFill>
                <a:schemeClr val="bg1">
                  <a:lumMod val="50000"/>
                </a:schemeClr>
              </a:solidFill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La concavità è rivolta verso il basso</a:t>
              </a:r>
            </a:p>
          </p:txBody>
        </p:sp>
        <p:sp>
          <p:nvSpPr>
            <p:cNvPr id="25606" name="TextBox 17">
              <a:extLst>
                <a:ext uri="{FF2B5EF4-FFF2-40B4-BE49-F238E27FC236}">
                  <a16:creationId xmlns:a16="http://schemas.microsoft.com/office/drawing/2014/main" id="{1F865458-A338-284C-8582-9C0FA8A97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568" y="4927212"/>
              <a:ext cx="3657600" cy="13234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solidFill>
                    <a:srgbClr val="660066"/>
                  </a:solidFill>
                  <a:latin typeface="Arial Narrow" panose="020B0604020202020204" pitchFamily="34" charset="0"/>
                </a:rPr>
                <a:t>Se  </a:t>
              </a:r>
              <a:r>
                <a:rPr lang="it-IT" altLang="it-IT" sz="2000" b="1" dirty="0">
                  <a:solidFill>
                    <a:srgbClr val="6600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−</a:t>
              </a:r>
              <a:r>
                <a:rPr lang="it-IT" altLang="it-IT" sz="2000" b="1" dirty="0">
                  <a:solidFill>
                    <a:srgbClr val="660066"/>
                  </a:solidFill>
                  <a:latin typeface="Arial Narrow" panose="020B0604020202020204" pitchFamily="34" charset="0"/>
                  <a:ea typeface="ＭＳ ゴシック" panose="020B0609070205080204" pitchFamily="49" charset="-128"/>
                </a:rPr>
                <a:t>1 &lt; a &lt; 0 la parabola è ‘più larga’ della curva y = </a:t>
              </a:r>
              <a:r>
                <a:rPr lang="it-IT" altLang="it-IT" sz="2000" b="1" dirty="0">
                  <a:solidFill>
                    <a:srgbClr val="6600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−</a:t>
              </a:r>
              <a:r>
                <a:rPr lang="it-IT" altLang="it-IT" sz="1000" b="1" dirty="0">
                  <a:solidFill>
                    <a:srgbClr val="6600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</a:t>
              </a:r>
              <a:r>
                <a:rPr lang="it-IT" altLang="it-IT" sz="2000" b="1" dirty="0">
                  <a:solidFill>
                    <a:srgbClr val="660066"/>
                  </a:solidFill>
                  <a:latin typeface="Arial Narrow" panose="020B0604020202020204" pitchFamily="34" charset="0"/>
                  <a:ea typeface="ＭＳ ゴシック" panose="020B0609070205080204" pitchFamily="49" charset="-128"/>
                </a:rPr>
                <a:t>x</a:t>
              </a:r>
              <a:r>
                <a:rPr lang="it-IT" altLang="it-IT" sz="2000" b="1" baseline="30000" dirty="0">
                  <a:solidFill>
                    <a:srgbClr val="660066"/>
                  </a:solidFill>
                  <a:latin typeface="Arial Narrow" panose="020B0604020202020204" pitchFamily="34" charset="0"/>
                  <a:ea typeface="ＭＳ ゴシック" panose="020B0609070205080204" pitchFamily="49" charset="-128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solidFill>
                    <a:srgbClr val="008000"/>
                  </a:solidFill>
                  <a:latin typeface="Arial Narrow" panose="020B0604020202020204" pitchFamily="34" charset="0"/>
                  <a:ea typeface="ＭＳ ゴシック" panose="020B0609070205080204" pitchFamily="49" charset="-128"/>
                </a:rPr>
                <a:t>Se a &lt;  </a:t>
              </a:r>
              <a:r>
                <a:rPr lang="it-IT" altLang="it-IT" sz="2000" b="1" dirty="0">
                  <a:solidFill>
                    <a:srgbClr val="008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−</a:t>
              </a:r>
              <a:r>
                <a:rPr lang="it-IT" altLang="it-IT" sz="2000" b="1" dirty="0">
                  <a:solidFill>
                    <a:srgbClr val="008000"/>
                  </a:solidFill>
                  <a:latin typeface="Arial Narrow" panose="020B0604020202020204" pitchFamily="34" charset="0"/>
                  <a:ea typeface="ＭＳ ゴシック" panose="020B0609070205080204" pitchFamily="49" charset="-128"/>
                </a:rPr>
                <a:t>1 la parabola è ‘più stretta’ della curva y = </a:t>
              </a:r>
              <a:r>
                <a:rPr lang="it-IT" altLang="it-IT" sz="2000" b="1" dirty="0">
                  <a:solidFill>
                    <a:srgbClr val="008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−</a:t>
              </a:r>
              <a:r>
                <a:rPr lang="it-IT" altLang="it-IT" sz="2000" b="1" dirty="0">
                  <a:solidFill>
                    <a:srgbClr val="008000"/>
                  </a:solidFill>
                  <a:latin typeface="Arial Narrow" panose="020B0604020202020204" pitchFamily="34" charset="0"/>
                  <a:ea typeface="ＭＳ ゴシック" panose="020B0609070205080204" pitchFamily="49" charset="-128"/>
                </a:rPr>
                <a:t> x</a:t>
              </a:r>
              <a:r>
                <a:rPr lang="it-IT" altLang="it-IT" sz="2000" b="1" baseline="30000" dirty="0">
                  <a:solidFill>
                    <a:srgbClr val="008000"/>
                  </a:solidFill>
                  <a:latin typeface="Arial Narrow" panose="020B0604020202020204" pitchFamily="34" charset="0"/>
                  <a:ea typeface="ＭＳ ゴシック" panose="020B0609070205080204" pitchFamily="49" charset="-128"/>
                </a:rPr>
                <a:t>2</a:t>
              </a:r>
            </a:p>
          </p:txBody>
        </p:sp>
        <p:pic>
          <p:nvPicPr>
            <p:cNvPr id="25607" name="Picture 12" descr="Immagine 9.png">
              <a:extLst>
                <a:ext uri="{FF2B5EF4-FFF2-40B4-BE49-F238E27FC236}">
                  <a16:creationId xmlns:a16="http://schemas.microsoft.com/office/drawing/2014/main" id="{50CCC9B9-2C24-D34F-93AD-39B1C0A94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2"/>
            <a:stretch/>
          </p:blipFill>
          <p:spPr bwMode="auto">
            <a:xfrm>
              <a:off x="2895600" y="1058544"/>
              <a:ext cx="4905034" cy="3007799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137FC91-C6B8-6348-8DB9-24C232EDA0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38400" y="921385"/>
              <a:ext cx="2631976" cy="705172"/>
            </a:xfrm>
            <a:prstGeom prst="straightConnector1">
              <a:avLst/>
            </a:prstGeom>
            <a:noFill/>
            <a:ln w="2540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5609" name="Picture 21" descr="Concavità_par2.jpg">
              <a:extLst>
                <a:ext uri="{FF2B5EF4-FFF2-40B4-BE49-F238E27FC236}">
                  <a16:creationId xmlns:a16="http://schemas.microsoft.com/office/drawing/2014/main" id="{EFB05F4F-1C0A-E14C-92B4-0257B7504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248" y="5044151"/>
              <a:ext cx="2603500" cy="120650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382DB13-B417-B34D-8322-D415598DC384}"/>
                </a:ext>
              </a:extLst>
            </p:cNvPr>
            <p:cNvSpPr txBox="1"/>
            <p:nvPr/>
          </p:nvSpPr>
          <p:spPr>
            <a:xfrm>
              <a:off x="1688511" y="2084466"/>
              <a:ext cx="1499778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C733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3200" b="1" i="1" dirty="0">
                  <a:solidFill>
                    <a:srgbClr val="0C7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 = ax</a:t>
              </a:r>
              <a:r>
                <a:rPr lang="it-IT" sz="3200" b="1" baseline="30000" dirty="0">
                  <a:solidFill>
                    <a:srgbClr val="0C73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it-IT" sz="3200" b="1" i="1" baseline="30000" dirty="0">
                <a:solidFill>
                  <a:srgbClr val="0C733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olo 1">
            <a:extLst>
              <a:ext uri="{FF2B5EF4-FFF2-40B4-BE49-F238E27FC236}">
                <a16:creationId xmlns:a16="http://schemas.microsoft.com/office/drawing/2014/main" id="{83CE0CBB-0BF9-9B41-87F3-E2C91767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45" y="393254"/>
            <a:ext cx="8532440" cy="1143000"/>
          </a:xfrm>
        </p:spPr>
        <p:txBody>
          <a:bodyPr/>
          <a:lstStyle/>
          <a:p>
            <a:pPr eaLnBrk="1" hangingPunct="1"/>
            <a:r>
              <a:rPr lang="it-IT" altLang="it-IT" sz="3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Proprietà comuni ai  grafici di tutte le funzioni</a:t>
            </a:r>
            <a:br>
              <a:rPr lang="it-IT" altLang="it-IT" sz="3600" dirty="0">
                <a:ea typeface="ＭＳ Ｐゴシック" panose="020B0600070205080204" pitchFamily="34" charset="-128"/>
              </a:rPr>
            </a:br>
            <a:r>
              <a:rPr lang="it-IT" altLang="it-IT" sz="3600" dirty="0">
                <a:ea typeface="ＭＳ Ｐゴシック" panose="020B0600070205080204" pitchFamily="34" charset="-128"/>
              </a:rPr>
              <a:t> </a:t>
            </a:r>
            <a:r>
              <a:rPr lang="it-IT" altLang="it-IT" sz="3600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y = </a:t>
            </a:r>
            <a:r>
              <a:rPr lang="it-IT" altLang="it-IT" sz="3600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x</a:t>
            </a:r>
            <a:r>
              <a:rPr lang="it-IT" altLang="it-IT" sz="36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</a:t>
            </a:r>
            <a:endParaRPr lang="it-IT" altLang="it-IT" sz="3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5">
            <a:extLst>
              <a:ext uri="{FF2B5EF4-FFF2-40B4-BE49-F238E27FC236}">
                <a16:creationId xmlns:a16="http://schemas.microsoft.com/office/drawing/2014/main" id="{A77F55DB-C877-CB49-93EB-D2BCA37752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52322F-D142-A847-9B91-B9E93EF98C38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3556" name="Footer Placeholder 6">
            <a:extLst>
              <a:ext uri="{FF2B5EF4-FFF2-40B4-BE49-F238E27FC236}">
                <a16:creationId xmlns:a16="http://schemas.microsoft.com/office/drawing/2014/main" id="{4A5B0AE4-7D99-ED4F-BCAE-C2495E5F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Bruna Cavallaro e Daniela Valenti, 2023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E391F1E-4E84-B84A-B4D2-C305977DFE49}"/>
              </a:ext>
            </a:extLst>
          </p:cNvPr>
          <p:cNvGrpSpPr/>
          <p:nvPr/>
        </p:nvGrpSpPr>
        <p:grpSpPr>
          <a:xfrm>
            <a:off x="193503" y="1565155"/>
            <a:ext cx="8626003" cy="4658300"/>
            <a:chOff x="193503" y="1565155"/>
            <a:chExt cx="8626003" cy="4658300"/>
          </a:xfrm>
        </p:grpSpPr>
        <p:pic>
          <p:nvPicPr>
            <p:cNvPr id="23554" name="Picture 4" descr="Immagine 7.png">
              <a:extLst>
                <a:ext uri="{FF2B5EF4-FFF2-40B4-BE49-F238E27FC236}">
                  <a16:creationId xmlns:a16="http://schemas.microsoft.com/office/drawing/2014/main" id="{C6A524AF-849D-0D4F-B7DA-85CF98286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623" y="2149930"/>
              <a:ext cx="4144963" cy="4073525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EB5F1-C29E-5647-8082-1E5F65F93F4E}"/>
                </a:ext>
              </a:extLst>
            </p:cNvPr>
            <p:cNvSpPr txBox="1"/>
            <p:nvPr/>
          </p:nvSpPr>
          <p:spPr>
            <a:xfrm>
              <a:off x="6914506" y="3809214"/>
              <a:ext cx="1905000" cy="461963"/>
            </a:xfrm>
            <a:prstGeom prst="rect">
              <a:avLst/>
            </a:prstGeom>
            <a:solidFill>
              <a:srgbClr val="FFFEE9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it-IT" altLang="it-IT" b="1">
                  <a:latin typeface="Arial Narrow" panose="020B0604020202020204" pitchFamily="34" charset="0"/>
                </a:rPr>
                <a:t>Vertice O(0, 0)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00C7BC-A499-9044-AF7D-F1E4EF5C1FB6}"/>
                </a:ext>
              </a:extLst>
            </p:cNvPr>
            <p:cNvSpPr txBox="1"/>
            <p:nvPr/>
          </p:nvSpPr>
          <p:spPr>
            <a:xfrm>
              <a:off x="193503" y="3440121"/>
              <a:ext cx="2362200" cy="1200150"/>
            </a:xfrm>
            <a:prstGeom prst="rect">
              <a:avLst/>
            </a:prstGeom>
            <a:solidFill>
              <a:srgbClr val="FFFEE9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it-IT" altLang="it-IT" b="1">
                  <a:latin typeface="Arial Narrow" panose="020B0604020202020204" pitchFamily="34" charset="0"/>
                </a:rPr>
                <a:t>Asse di simmetria</a:t>
              </a:r>
            </a:p>
            <a:p>
              <a:pPr eaLnBrk="1" hangingPunct="1">
                <a:defRPr/>
              </a:pPr>
              <a:r>
                <a:rPr lang="it-IT" altLang="it-IT" b="1">
                  <a:latin typeface="Arial Narrow" panose="020B0604020202020204" pitchFamily="34" charset="0"/>
                </a:rPr>
                <a:t>l’asse delle </a:t>
              </a:r>
              <a:r>
                <a:rPr lang="it-IT" altLang="it-IT" b="1" i="1">
                  <a:latin typeface="Arial Narrow" panose="020B0604020202020204" pitchFamily="34" charset="0"/>
                </a:rPr>
                <a:t>y</a:t>
              </a:r>
            </a:p>
            <a:p>
              <a:pPr eaLnBrk="1" hangingPunct="1">
                <a:defRPr/>
              </a:pPr>
              <a:r>
                <a:rPr lang="it-IT" altLang="it-IT" b="1">
                  <a:latin typeface="Arial Narrow" panose="020B0604020202020204" pitchFamily="34" charset="0"/>
                </a:rPr>
                <a:t>d’equazione x = 0 </a:t>
              </a:r>
            </a:p>
          </p:txBody>
        </p:sp>
        <p:sp>
          <p:nvSpPr>
            <p:cNvPr id="23559" name="TextBox 9">
              <a:extLst>
                <a:ext uri="{FF2B5EF4-FFF2-40B4-BE49-F238E27FC236}">
                  <a16:creationId xmlns:a16="http://schemas.microsoft.com/office/drawing/2014/main" id="{F7147612-30F7-4D47-A77F-17F518524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7939" y="1565155"/>
              <a:ext cx="3437831" cy="584775"/>
            </a:xfrm>
            <a:prstGeom prst="rect">
              <a:avLst/>
            </a:prstGeom>
            <a:solidFill>
              <a:srgbClr val="FFFEE8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b="1" dirty="0">
                  <a:solidFill>
                    <a:srgbClr val="013B99"/>
                  </a:solidFill>
                  <a:latin typeface="Arial Narrow" panose="020B0604020202020204" pitchFamily="34" charset="0"/>
                </a:rPr>
                <a:t>Sono tutte parabole</a:t>
              </a:r>
              <a:r>
                <a:rPr lang="it-IT" altLang="it-IT" sz="2800" b="1" dirty="0">
                  <a:solidFill>
                    <a:srgbClr val="013B99"/>
                  </a:solidFill>
                  <a:latin typeface="Arial Narrow" panose="020B0604020202020204" pitchFamily="34" charset="0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32">
            <a:extLst>
              <a:ext uri="{FF2B5EF4-FFF2-40B4-BE49-F238E27FC236}">
                <a16:creationId xmlns:a16="http://schemas.microsoft.com/office/drawing/2014/main" id="{E048FF9E-E09A-394C-9F59-5C144848A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6" name="Rectangle 1034">
            <a:extLst>
              <a:ext uri="{FF2B5EF4-FFF2-40B4-BE49-F238E27FC236}">
                <a16:creationId xmlns:a16="http://schemas.microsoft.com/office/drawing/2014/main" id="{4C4D6C74-B0B8-2A46-8043-B4C28C889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83656657-8226-1240-B9F8-589A37FD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361074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Bruna Cavallaro e Daniela Valenti, 2023</a:t>
            </a:r>
          </a:p>
        </p:txBody>
      </p:sp>
      <p:sp>
        <p:nvSpPr>
          <p:cNvPr id="26628" name="Slide Number Placeholder 9">
            <a:extLst>
              <a:ext uri="{FF2B5EF4-FFF2-40B4-BE49-F238E27FC236}">
                <a16:creationId xmlns:a16="http://schemas.microsoft.com/office/drawing/2014/main" id="{4B13EDAE-BC9A-3E4E-8A5A-776D3658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C2BEE-4583-024E-AEF2-7BEEED702C1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26629" name="Title 10">
            <a:extLst>
              <a:ext uri="{FF2B5EF4-FFF2-40B4-BE49-F238E27FC236}">
                <a16:creationId xmlns:a16="http://schemas.microsoft.com/office/drawing/2014/main" id="{0E8F22C1-276D-D344-8BA3-EBFF17739F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7562"/>
            <a:ext cx="7871792" cy="381000"/>
          </a:xfrm>
        </p:spPr>
        <p:txBody>
          <a:bodyPr/>
          <a:lstStyle/>
          <a:p>
            <a:pPr marL="723900" indent="-723900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Grafico di una funzione del tipo </a:t>
            </a:r>
            <a:r>
              <a:rPr lang="it-IT" alt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 = ax</a:t>
            </a:r>
            <a:r>
              <a:rPr lang="it-IT" altLang="it-IT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</a:t>
            </a:r>
            <a:endParaRPr lang="it-IT" altLang="it-IT" sz="3600" baseline="30000" dirty="0">
              <a:solidFill>
                <a:srgbClr val="FF0000"/>
              </a:solidFill>
              <a:latin typeface="Arial Narrow" panose="020B0604020202020204" pitchFamily="34" charset="0"/>
              <a:ea typeface="Arial Black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3D5421-A578-9A43-B06D-6F04FCC99F5B}"/>
              </a:ext>
            </a:extLst>
          </p:cNvPr>
          <p:cNvSpPr txBox="1"/>
          <p:nvPr/>
        </p:nvSpPr>
        <p:spPr>
          <a:xfrm>
            <a:off x="3779912" y="97916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13B99"/>
                </a:solidFill>
              </a:rPr>
              <a:t>ESEMPIO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8AE4214-D27D-7D45-AFB1-811B915EF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20" y="1516226"/>
            <a:ext cx="7069360" cy="48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0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07A6CF94-4434-624D-8F6F-CB3368FB8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013" y="200957"/>
            <a:ext cx="8219256" cy="635756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Il polinomio di 2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0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grado completo</a:t>
            </a:r>
            <a:endParaRPr lang="it-IT" altLang="it-IT" sz="4000" b="1" baseline="30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4A5A5E01-BEF8-5849-94E8-DB1C141B9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D5305-9972-614A-9E1D-A1A59F240ADF}" type="slidenum">
              <a:rPr lang="it-IT" altLang="it-IT" sz="1400" b="1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 b="1">
              <a:solidFill>
                <a:srgbClr val="898989"/>
              </a:solidFill>
            </a:endParaRPr>
          </a:p>
        </p:txBody>
      </p:sp>
      <p:sp>
        <p:nvSpPr>
          <p:cNvPr id="15363" name="Footer Placeholder 5">
            <a:extLst>
              <a:ext uri="{FF2B5EF4-FFF2-40B4-BE49-F238E27FC236}">
                <a16:creationId xmlns:a16="http://schemas.microsoft.com/office/drawing/2014/main" id="{C06BF68C-47F3-934D-BBF3-C065A480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Bruna Cavallaro e Daniela Valenti, 2023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A1EF83-AFBC-DF41-A0DA-431812510F1E}"/>
              </a:ext>
            </a:extLst>
          </p:cNvPr>
          <p:cNvSpPr txBox="1"/>
          <p:nvPr/>
        </p:nvSpPr>
        <p:spPr>
          <a:xfrm>
            <a:off x="2866811" y="817851"/>
            <a:ext cx="3801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sz="4000" b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4000" b="1" i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it-IT" sz="4000" b="1" baseline="30000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it-IT" sz="4000" b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it-IT" sz="4000" b="1" i="1" dirty="0" err="1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it-IT" sz="4000" b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sz="4000" b="1" i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6F75A8-72E4-E643-AA40-710298A71FC9}"/>
              </a:ext>
            </a:extLst>
          </p:cNvPr>
          <p:cNvSpPr txBox="1"/>
          <p:nvPr/>
        </p:nvSpPr>
        <p:spPr>
          <a:xfrm>
            <a:off x="190157" y="1494881"/>
            <a:ext cx="8712968" cy="954107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Il grafico è una parabola traslata in modo da avere l’asse di simmetria parallelo all’asse delle </a:t>
            </a:r>
            <a:r>
              <a:rPr lang="it-IT" sz="2800" b="1" i="1" dirty="0"/>
              <a:t>y.</a:t>
            </a:r>
            <a:r>
              <a:rPr lang="it-IT" sz="2800" b="1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73DAD2-AFCE-A64F-AD49-3D7ECBAE09B8}"/>
              </a:ext>
            </a:extLst>
          </p:cNvPr>
          <p:cNvSpPr txBox="1"/>
          <p:nvPr/>
        </p:nvSpPr>
        <p:spPr>
          <a:xfrm>
            <a:off x="190157" y="5229200"/>
            <a:ext cx="1110651" cy="646331"/>
          </a:xfrm>
          <a:prstGeom prst="rect">
            <a:avLst/>
          </a:prstGeom>
          <a:solidFill>
            <a:srgbClr val="FFFEE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Video</a:t>
            </a:r>
          </a:p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Parabola2</a:t>
            </a:r>
          </a:p>
        </p:txBody>
      </p:sp>
      <p:pic>
        <p:nvPicPr>
          <p:cNvPr id="6" name="Elementi multimediali online 5" descr="Parabola2_video.mp4">
            <a:hlinkClick r:id="" action="ppaction://media"/>
            <a:extLst>
              <a:ext uri="{FF2B5EF4-FFF2-40B4-BE49-F238E27FC236}">
                <a16:creationId xmlns:a16="http://schemas.microsoft.com/office/drawing/2014/main" id="{FC3ECCD0-76AB-7341-B7E2-6CF28BB7F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0999" y="2477429"/>
            <a:ext cx="5912768" cy="39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2">
            <a:extLst>
              <a:ext uri="{FF2B5EF4-FFF2-40B4-BE49-F238E27FC236}">
                <a16:creationId xmlns:a16="http://schemas.microsoft.com/office/drawing/2014/main" id="{DAD4B0D2-A535-9848-BCCC-CAE7300D4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5602" name="Rectangle 1034">
            <a:extLst>
              <a:ext uri="{FF2B5EF4-FFF2-40B4-BE49-F238E27FC236}">
                <a16:creationId xmlns:a16="http://schemas.microsoft.com/office/drawing/2014/main" id="{FF60A707-AA25-7E4B-A756-7D42937D4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5603" name="Footer Placeholder 6">
            <a:extLst>
              <a:ext uri="{FF2B5EF4-FFF2-40B4-BE49-F238E27FC236}">
                <a16:creationId xmlns:a16="http://schemas.microsoft.com/office/drawing/2014/main" id="{F5E73DDD-441B-014D-825D-711330F6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339472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Bruna Cavallaro e Daniela Valenti, 2023</a:t>
            </a:r>
          </a:p>
        </p:txBody>
      </p:sp>
      <p:sp>
        <p:nvSpPr>
          <p:cNvPr id="25604" name="Slide Number Placeholder 9">
            <a:extLst>
              <a:ext uri="{FF2B5EF4-FFF2-40B4-BE49-F238E27FC236}">
                <a16:creationId xmlns:a16="http://schemas.microsoft.com/office/drawing/2014/main" id="{EC758A71-C15A-1E4F-A9B4-627EAAF4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E8102A-2326-E24B-9E1F-320F010B7ED2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25605" name="Title 10">
            <a:extLst>
              <a:ext uri="{FF2B5EF4-FFF2-40B4-BE49-F238E27FC236}">
                <a16:creationId xmlns:a16="http://schemas.microsoft.com/office/drawing/2014/main" id="{F9B6325A-7B30-124A-8ACC-105AF14B2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</p:spPr>
        <p:txBody>
          <a:bodyPr/>
          <a:lstStyle/>
          <a:p>
            <a:pPr marL="9525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Come ottengo l’equazione di una parabola con asse di simmetria parallelo all’asse delle y?</a:t>
            </a:r>
            <a:endParaRPr lang="it-IT" altLang="it-IT" sz="3600" dirty="0">
              <a:solidFill>
                <a:srgbClr val="FF0000"/>
              </a:solidFill>
              <a:latin typeface="Arial Narrow" panose="020B0604020202020204" pitchFamily="34" charset="0"/>
              <a:ea typeface="Arial Black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BC41BC4-9972-F74B-9DD3-17201FE9A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2" y="1484784"/>
            <a:ext cx="777861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02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4929</TotalTime>
  <Words>438</Words>
  <Application>Microsoft Macintosh PowerPoint</Application>
  <PresentationFormat>Presentazione su schermo (4:3)</PresentationFormat>
  <Paragraphs>70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ＭＳ ゴシック</vt:lpstr>
      <vt:lpstr>Arial</vt:lpstr>
      <vt:lpstr>Arial Narrow</vt:lpstr>
      <vt:lpstr>Calibri</vt:lpstr>
      <vt:lpstr>Times New Roman</vt:lpstr>
      <vt:lpstr>Tema di Office</vt:lpstr>
      <vt:lpstr>Polinomi di 20 grado e parabole</vt:lpstr>
      <vt:lpstr>Il più semplice polinomio di 20  grado</vt:lpstr>
      <vt:lpstr>Se a &gt; 0</vt:lpstr>
      <vt:lpstr>Se a = 0</vt:lpstr>
      <vt:lpstr>Se a &lt; 0</vt:lpstr>
      <vt:lpstr>Proprietà comuni ai  grafici di tutte le funzioni   y = ax2</vt:lpstr>
      <vt:lpstr>Grafico di una funzione del tipo y = ax2</vt:lpstr>
      <vt:lpstr>Il polinomio di 20  grado completo</vt:lpstr>
      <vt:lpstr>Come ottengo l’equazione di una parabola con asse di simmetria parallelo all’asse delle y?</vt:lpstr>
      <vt:lpstr>Equazioni e grafico di una parabola con asse di simmetria parallelo all’asse delle y</vt:lpstr>
      <vt:lpstr>Grafico di funzione del tipo y = ax2 + bx + c</vt:lpstr>
      <vt:lpstr>Grafico di funzione del tipo y = ax2 + bx + c</vt:lpstr>
      <vt:lpstr>Grafico di funzione del tipo y = ax2 + bx + 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‘ parabola come grafico di una funzione’</dc:title>
  <dc:subject/>
  <dc:creator>Bruna Cavallaro</dc:creator>
  <cp:keywords/>
  <dc:description/>
  <cp:lastModifiedBy>Microsoft Office User</cp:lastModifiedBy>
  <cp:revision>150</cp:revision>
  <dcterms:created xsi:type="dcterms:W3CDTF">2013-08-29T14:27:39Z</dcterms:created>
  <dcterms:modified xsi:type="dcterms:W3CDTF">2023-01-29T07:11:43Z</dcterms:modified>
  <cp:category/>
</cp:coreProperties>
</file>