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4" r:id="rId3"/>
    <p:sldId id="275" r:id="rId4"/>
    <p:sldId id="277" r:id="rId5"/>
    <p:sldId id="265" r:id="rId6"/>
    <p:sldId id="278" r:id="rId7"/>
    <p:sldId id="287" r:id="rId8"/>
    <p:sldId id="279" r:id="rId9"/>
    <p:sldId id="288" r:id="rId10"/>
    <p:sldId id="289" r:id="rId11"/>
    <p:sldId id="267" r:id="rId12"/>
    <p:sldId id="291" r:id="rId13"/>
    <p:sldId id="268" r:id="rId14"/>
    <p:sldId id="282" r:id="rId15"/>
    <p:sldId id="281" r:id="rId16"/>
    <p:sldId id="283" r:id="rId17"/>
    <p:sldId id="290" r:id="rId1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BA"/>
    <a:srgbClr val="FFFEE8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>
      <p:cViewPr varScale="1">
        <p:scale>
          <a:sx n="86" d="100"/>
          <a:sy n="86" d="100"/>
        </p:scale>
        <p:origin x="17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B6CEC1-9976-3E42-A35B-3C1FA055B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4C7CE6-6307-204C-BC95-4DF7512F7A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1FB229-757C-E944-9136-6E9ADF806597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44DE167-E359-B04D-8D03-7DD464AF5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F9DC943-DAFA-B24F-95DD-7500F575C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96D0C6-D94F-A747-A3D0-C0C1E462D6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404EAA-009B-7545-B1C4-FCA0DDF6B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C19EF4-7277-9147-ACC5-94AEB4E6C1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9D10A-DAC6-6C42-AA01-C3AA11D2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7953-8ED1-034B-9E85-03D7EBBE1757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B3F0CC-68B2-454B-82EA-D690146D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1EB323-F185-BB49-939A-B9D0298F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1EAE-E90A-8545-ACB9-F3D16A616E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80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2593A-C2C8-9345-AA7D-2E728C15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3E48-E5AA-E647-A6E6-318AC31DF5F3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EECC4-6DC3-CB46-8086-417787E1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D3935-5FA2-B548-AE5F-7175AAD9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6D3C-1B94-3448-862A-B717E0AD08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693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2F6CBC-CE14-E446-A7A7-4C0E84A9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336C-B5D5-9A48-BEC0-4CC4EB8E33A9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240C3E-FCCC-4F44-ACB2-D4C9D5FE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26FA4-7473-124E-A84B-07503DE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1B9C-D252-5048-8E9E-EBAD426388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95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109BE-DA0F-ED41-94F5-0B786D3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7AAD-DEEB-4543-8DB5-841938DE8AC7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F2E02-7B6E-7240-A670-7FE0B2BE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53D1C6-383A-F342-81B9-0868383B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C91E-E6FB-9042-902E-8491009428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6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B2D37B-4A74-D840-9DCE-852C103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5FDD-453D-6447-93F1-D8770507FF12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1F8FE2-A9D1-9B4A-82A5-01E15509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1600B-073E-3948-B340-75602156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B4AF-3CF5-054F-890A-4BDBFF34B0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13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AFD5334-05FE-A448-8E6A-BA2A2427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5EB1-23FC-DD45-9527-6627D0485245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F4437D-4BF0-AE49-9710-E362C869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55B94AD-B199-2643-B9E3-8ACF7B2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19EA-9EEE-A64A-A632-A5ACE7FBD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536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E373E2E-744B-434F-81BC-199E55E8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6431-96B8-2649-A5EB-28904B0350F5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9DA67E1-FA70-BB4E-A19A-44C2440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D08393F-8867-C84F-A994-8F9F7755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1A2-419F-3541-9808-7E6B47682E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24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45F72DF-0696-3E47-AE99-4114917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6889-B397-E74B-AED2-F445AC01018F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A3B7550-A76F-084C-8A49-9ADCB8AE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4C69B1F-CC8C-F141-A664-659A6AF1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6382-0474-9749-B625-F3D91B965E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125E1A3-4C95-8F48-BD46-AB4CAE4E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5C0-9A39-6841-91D2-5F30B40607C8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330EE1F-7E0E-4D49-9063-2D5562B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D7BF6CA-5E5C-8E46-A961-73E986DD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D740-2D89-5741-B2E5-32C085120A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43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04560D8-29DB-2B47-B1ED-E4E89A30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5421-DAE6-244A-8A94-27881A33208F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B329F3E-E093-C340-AE54-7808B9F3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EF8840-3AFD-8546-9F94-C6CC4A90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351-9705-0440-B11E-956A80C145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637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3D071E2-ECDF-F74F-8CA4-29486C95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2F6B-FB9E-BB4A-870A-2CD81A684E92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AFAF441-DD58-644D-8B03-4BFA461A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2CF7AA9-3FE8-9943-9138-48BF3166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CC76-F539-DC40-8B42-AF30AB8DBB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8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11E3066-E534-1D4D-B702-94D161383C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88BB6AA-E873-BC4D-B909-2779ED995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F98744-4338-6E46-9595-EC9E7FA3C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88114C-8FE4-9B4F-AEB2-21D9A8613907}" type="datetime1">
              <a:rPr lang="it-IT" altLang="it-IT"/>
              <a:pPr>
                <a:defRPr/>
              </a:pPr>
              <a:t>21/04/22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FF89F5-BE7D-D442-BA4D-6792A9FB0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12842-8237-254B-B44D-E0D89866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9EF17-F62F-5D40-874C-B6F7F4C90A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Algebra delle derivate 3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74B70993-5DA9-9440-965D-7D23C78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09600"/>
          </a:xfrm>
        </p:spPr>
        <p:txBody>
          <a:bodyPr anchor="t"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Funzione reciproca e funzione inversa</a:t>
            </a:r>
          </a:p>
        </p:txBody>
      </p:sp>
      <p:sp>
        <p:nvSpPr>
          <p:cNvPr id="23554" name="Segnaposto piè di pagina 3">
            <a:extLst>
              <a:ext uri="{FF2B5EF4-FFF2-40B4-BE49-F238E27FC236}">
                <a16:creationId xmlns:a16="http://schemas.microsoft.com/office/drawing/2014/main" id="{ADDFFA1E-C9F9-8044-916C-311FDA91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3555" name="Segnaposto numero diapositiva 4">
            <a:extLst>
              <a:ext uri="{FF2B5EF4-FFF2-40B4-BE49-F238E27FC236}">
                <a16:creationId xmlns:a16="http://schemas.microsoft.com/office/drawing/2014/main" id="{503D132E-8E6A-0B49-AF00-DAD70BB9B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400B51-8BE5-AA4B-BD10-5FB685AE3ED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887FB8F-D927-4943-828C-94217B2B33B0}"/>
              </a:ext>
            </a:extLst>
          </p:cNvPr>
          <p:cNvGrpSpPr/>
          <p:nvPr/>
        </p:nvGrpSpPr>
        <p:grpSpPr>
          <a:xfrm>
            <a:off x="381000" y="768137"/>
            <a:ext cx="8547100" cy="5883488"/>
            <a:chOff x="381000" y="768137"/>
            <a:chExt cx="8547100" cy="5883488"/>
          </a:xfrm>
        </p:grpSpPr>
        <p:pic>
          <p:nvPicPr>
            <p:cNvPr id="23557" name="Picture 19" descr="Schermata 2014-12-13 alle 18.46.56.png">
              <a:extLst>
                <a:ext uri="{FF2B5EF4-FFF2-40B4-BE49-F238E27FC236}">
                  <a16:creationId xmlns:a16="http://schemas.microsoft.com/office/drawing/2014/main" id="{F8D2AE21-4214-A44A-9E64-1F6059C04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10000"/>
              <a:ext cx="4876800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41E013BD-E832-054B-A38E-840827F35EE2}"/>
                </a:ext>
              </a:extLst>
            </p:cNvPr>
            <p:cNvGrpSpPr/>
            <p:nvPr/>
          </p:nvGrpSpPr>
          <p:grpSpPr>
            <a:xfrm>
              <a:off x="381000" y="768137"/>
              <a:ext cx="8547100" cy="4930775"/>
              <a:chOff x="381000" y="838200"/>
              <a:chExt cx="8547100" cy="4930775"/>
            </a:xfrm>
          </p:grpSpPr>
          <p:pic>
            <p:nvPicPr>
              <p:cNvPr id="23556" name="Picture 18" descr="Schermata 2014-12-13 alle 18.46.46.png">
                <a:extLst>
                  <a:ext uri="{FF2B5EF4-FFF2-40B4-BE49-F238E27FC236}">
                    <a16:creationId xmlns:a16="http://schemas.microsoft.com/office/drawing/2014/main" id="{C3EC506B-CFDD-BC49-93BB-DAD70D54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838200"/>
                <a:ext cx="4876800" cy="277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8" name="TextBox 20">
                <a:extLst>
                  <a:ext uri="{FF2B5EF4-FFF2-40B4-BE49-F238E27FC236}">
                    <a16:creationId xmlns:a16="http://schemas.microsoft.com/office/drawing/2014/main" id="{6701CB5B-4FFC-E14E-82AD-891F424FE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838200"/>
                <a:ext cx="14478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latin typeface="Arial Narrow" panose="020B0604020202020204" pitchFamily="34" charset="0"/>
                  </a:rPr>
                  <a:t>Un esempio</a:t>
                </a:r>
              </a:p>
            </p:txBody>
          </p:sp>
          <p:sp>
            <p:nvSpPr>
              <p:cNvPr id="23559" name="TextBox 21">
                <a:extLst>
                  <a:ext uri="{FF2B5EF4-FFF2-40B4-BE49-F238E27FC236}">
                    <a16:creationId xmlns:a16="http://schemas.microsoft.com/office/drawing/2014/main" id="{5AD789F9-DC3D-7241-893C-DE3A96348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3886200"/>
                <a:ext cx="14478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latin typeface="Arial Narrow" panose="020B0604020202020204" pitchFamily="34" charset="0"/>
                  </a:rPr>
                  <a:t>In generale</a:t>
                </a:r>
              </a:p>
            </p:txBody>
          </p:sp>
          <p:sp>
            <p:nvSpPr>
              <p:cNvPr id="23560" name="TextBox 22">
                <a:extLst>
                  <a:ext uri="{FF2B5EF4-FFF2-40B4-BE49-F238E27FC236}">
                    <a16:creationId xmlns:a16="http://schemas.microsoft.com/office/drawing/2014/main" id="{9174553D-C0F1-4949-9480-8C447832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5650" y="3518693"/>
                <a:ext cx="2971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Attenzione ai simboli!</a:t>
                </a:r>
              </a:p>
            </p:txBody>
          </p:sp>
          <p:pic>
            <p:nvPicPr>
              <p:cNvPr id="23561" name="Picture 24" descr="Schermata 2014-12-13 alle 19.08.13.png">
                <a:extLst>
                  <a:ext uri="{FF2B5EF4-FFF2-40B4-BE49-F238E27FC236}">
                    <a16:creationId xmlns:a16="http://schemas.microsoft.com/office/drawing/2014/main" id="{96FD7FF9-E6B5-774A-B2DF-B1094451B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3886200"/>
                <a:ext cx="3213100" cy="188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F918AD12-C934-F647-8110-F2671730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6" y="121914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4F484D59-169D-4F48-AEFB-F6696811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850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C2D66812-A6C0-3E48-BA0C-CC3A219B6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7D52B-D5DC-BE48-B186-54A5513E936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CD7FEA09-C4CE-E24A-AACF-D9D72BB6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996952"/>
            <a:ext cx="7924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Completa la scheda di lavoro per derivare funzioni inverse e scoprire come derivare funzioni composte.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F918AD12-C934-F647-8110-F2671730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7" y="220486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hai ottenuto</a:t>
            </a:r>
          </a:p>
        </p:txBody>
      </p:sp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4F484D59-169D-4F48-AEFB-F6696811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850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C2D66812-A6C0-3E48-BA0C-CC3A219B6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7D52B-D5DC-BE48-B186-54A5513E936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7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5155DDC2-C1A8-154A-89B9-210DBAA5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Derivare altre funzioni inverse</a:t>
            </a:r>
          </a:p>
        </p:txBody>
      </p:sp>
      <p:sp>
        <p:nvSpPr>
          <p:cNvPr id="25602" name="Segnaposto piè di pagina 3">
            <a:extLst>
              <a:ext uri="{FF2B5EF4-FFF2-40B4-BE49-F238E27FC236}">
                <a16:creationId xmlns:a16="http://schemas.microsoft.com/office/drawing/2014/main" id="{FB7BA158-9979-E442-BF13-676A453D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34974" y="648069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25603" name="Segnaposto numero diapositiva 4">
            <a:extLst>
              <a:ext uri="{FF2B5EF4-FFF2-40B4-BE49-F238E27FC236}">
                <a16:creationId xmlns:a16="http://schemas.microsoft.com/office/drawing/2014/main" id="{99F0AF23-F308-D44F-A9DF-23410D51C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14B8E-4C93-A044-882A-1C6BF807FE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5604" name="Picture 5" descr="Schermata 2014-12-11 alle 09.01.43.png">
            <a:extLst>
              <a:ext uri="{FF2B5EF4-FFF2-40B4-BE49-F238E27FC236}">
                <a16:creationId xmlns:a16="http://schemas.microsoft.com/office/drawing/2014/main" id="{B271AB96-1568-2C45-BB8B-AD705BE6A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8CCB0396-4E30-2A4B-94D4-0117582E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Con esponenti frazionari</a:t>
            </a:r>
          </a:p>
        </p:txBody>
      </p:sp>
      <p:sp>
        <p:nvSpPr>
          <p:cNvPr id="25607" name="TextBox 10">
            <a:extLst>
              <a:ext uri="{FF2B5EF4-FFF2-40B4-BE49-F238E27FC236}">
                <a16:creationId xmlns:a16="http://schemas.microsoft.com/office/drawing/2014/main" id="{41A961A7-2EB5-F34C-A441-9578B543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3434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meglio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TextBox 11">
                <a:extLst>
                  <a:ext uri="{FF2B5EF4-FFF2-40B4-BE49-F238E27FC236}">
                    <a16:creationId xmlns:a16="http://schemas.microsoft.com/office/drawing/2014/main" id="{DF0CA1E6-1D78-1F4A-BE40-FF57DD96F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95" y="4950693"/>
                <a:ext cx="8785671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 Narrow" panose="020B0604020202020204" pitchFamily="34" charset="0"/>
                  </a:rPr>
                  <a:t>Indico con </a:t>
                </a:r>
                <a:r>
                  <a:rPr lang="it-IT" altLang="it-IT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t-IT" altLang="it-IT" sz="2400" b="1" dirty="0">
                    <a:latin typeface="Arial Narrow" panose="020B0604020202020204" pitchFamily="34" charset="0"/>
                  </a:rPr>
                  <a:t> l’esponente frazionario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it-IT" altLang="it-IT" sz="2400" b="1" dirty="0">
                    <a:latin typeface="Arial Narrow" panose="020B0604020202020204" pitchFamily="34" charset="0"/>
                  </a:rPr>
                  <a:t>  e ritrovo la regola di derivazione </a:t>
                </a:r>
              </a:p>
            </p:txBody>
          </p:sp>
        </mc:Choice>
        <mc:Fallback xmlns="">
          <p:sp>
            <p:nvSpPr>
              <p:cNvPr id="25608" name="TextBox 11">
                <a:extLst>
                  <a:ext uri="{FF2B5EF4-FFF2-40B4-BE49-F238E27FC236}">
                    <a16:creationId xmlns:a16="http://schemas.microsoft.com/office/drawing/2014/main" id="{DF0CA1E6-1D78-1F4A-BE40-FF57DD96F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495" y="4950693"/>
                <a:ext cx="8785671" cy="714683"/>
              </a:xfrm>
              <a:prstGeom prst="rect">
                <a:avLst/>
              </a:prstGeom>
              <a:blipFill>
                <a:blip r:embed="rId3"/>
                <a:stretch>
                  <a:fillRect l="-1010" r="-577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11" name="Picture 18" descr="Schermata 2014-12-11 alle 09.56.18.png">
            <a:extLst>
              <a:ext uri="{FF2B5EF4-FFF2-40B4-BE49-F238E27FC236}">
                <a16:creationId xmlns:a16="http://schemas.microsoft.com/office/drawing/2014/main" id="{7533F9A2-FEA7-C147-B322-45D30F5F9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14452"/>
            <a:ext cx="27666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7F7B97C-342A-C341-B251-251D1D01A76B}"/>
                  </a:ext>
                </a:extLst>
              </p:cNvPr>
              <p:cNvSpPr txBox="1"/>
              <p:nvPr/>
            </p:nvSpPr>
            <p:spPr>
              <a:xfrm>
                <a:off x="382960" y="4215299"/>
                <a:ext cx="365564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7F7B97C-342A-C341-B251-251D1D01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0" y="4215299"/>
                <a:ext cx="3655640" cy="786241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593CD44-789B-4C42-82A6-ED8718722D1D}"/>
                  </a:ext>
                </a:extLst>
              </p:cNvPr>
              <p:cNvSpPr txBox="1"/>
              <p:nvPr/>
            </p:nvSpPr>
            <p:spPr>
              <a:xfrm>
                <a:off x="2397235" y="5824013"/>
                <a:ext cx="4570190" cy="584775"/>
              </a:xfrm>
              <a:prstGeom prst="rect">
                <a:avLst/>
              </a:prstGeom>
              <a:solidFill>
                <a:srgbClr val="FFFEE8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593CD44-789B-4C42-82A6-ED871872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35" y="5824013"/>
                <a:ext cx="4570190" cy="584775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F4C84F5D-8A09-0D40-815D-731A8D6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648"/>
            <a:ext cx="7010400" cy="1149051"/>
          </a:xfrm>
        </p:spPr>
        <p:txBody>
          <a:bodyPr/>
          <a:lstStyle/>
          <a:p>
            <a:pPr marL="447675" indent="-438150" algn="l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2. Funzioni inverse e derivate: grafici a confronto </a:t>
            </a: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6DADE6E4-DAC3-1046-A167-AA358F8D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D7E1B92D-4272-B041-9DC4-DFB42D075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9C705-89DF-B747-869E-44B9B1B42F3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6628" name="Picture 12" descr="Schermata 2014-12-11 alle 09.46.11.png">
            <a:extLst>
              <a:ext uri="{FF2B5EF4-FFF2-40B4-BE49-F238E27FC236}">
                <a16:creationId xmlns:a16="http://schemas.microsoft.com/office/drawing/2014/main" id="{6E4C2115-7114-2A4B-89D2-CAF310AE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421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6">
            <a:extLst>
              <a:ext uri="{FF2B5EF4-FFF2-40B4-BE49-F238E27FC236}">
                <a16:creationId xmlns:a16="http://schemas.microsoft.com/office/drawing/2014/main" id="{36C10C70-8020-2445-B1CE-282CA5EB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3962400" cy="400050"/>
          </a:xfrm>
          <a:prstGeom prst="rect">
            <a:avLst/>
          </a:prstGeom>
          <a:solidFill>
            <a:srgbClr val="FBFFD8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La funzione non è derivabile in O(0, 0)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0738AE-3CB9-B742-9675-60212AA2B8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2900" y="4610100"/>
            <a:ext cx="1600200" cy="914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F39AC468-82B6-F449-BDF4-0877CF66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3. Derivare funzioni composte</a:t>
            </a:r>
          </a:p>
        </p:txBody>
      </p:sp>
      <p:sp>
        <p:nvSpPr>
          <p:cNvPr id="27650" name="Segnaposto piè di pagina 3">
            <a:extLst>
              <a:ext uri="{FF2B5EF4-FFF2-40B4-BE49-F238E27FC236}">
                <a16:creationId xmlns:a16="http://schemas.microsoft.com/office/drawing/2014/main" id="{8EFCDF44-C480-3B40-AE66-2BD3B020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7651" name="Segnaposto numero diapositiva 4">
            <a:extLst>
              <a:ext uri="{FF2B5EF4-FFF2-40B4-BE49-F238E27FC236}">
                <a16:creationId xmlns:a16="http://schemas.microsoft.com/office/drawing/2014/main" id="{2488AFE4-AD2C-8E48-917B-7CCDEE7B5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D100-9990-824F-8490-1D9CA0D8739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5D1D52F-36F3-B64B-B902-046A192AE435}"/>
              </a:ext>
            </a:extLst>
          </p:cNvPr>
          <p:cNvGrpSpPr/>
          <p:nvPr/>
        </p:nvGrpSpPr>
        <p:grpSpPr>
          <a:xfrm>
            <a:off x="1219200" y="1371600"/>
            <a:ext cx="6934200" cy="4603750"/>
            <a:chOff x="1219200" y="1371600"/>
            <a:chExt cx="6934200" cy="4603750"/>
          </a:xfrm>
        </p:grpSpPr>
        <p:pic>
          <p:nvPicPr>
            <p:cNvPr id="27652" name="Picture 6" descr="Schermata 2014-12-11 alle 08.18.19.png">
              <a:extLst>
                <a:ext uri="{FF2B5EF4-FFF2-40B4-BE49-F238E27FC236}">
                  <a16:creationId xmlns:a16="http://schemas.microsoft.com/office/drawing/2014/main" id="{25C85D7D-B0B8-574D-A191-3028EF6B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371600"/>
              <a:ext cx="6934200" cy="46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52489A8-DFE8-2740-8365-5A2B70287843}"/>
                </a:ext>
              </a:extLst>
            </p:cNvPr>
            <p:cNvSpPr txBox="1"/>
            <p:nvPr/>
          </p:nvSpPr>
          <p:spPr>
            <a:xfrm>
              <a:off x="5148064" y="285293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8CDAF06F-AF55-A84B-BF0A-23C6F50B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Funzioni elementari ‘generalizzate’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E4C4F544-4AF7-3042-999C-4D06BF07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8947C5EC-EB47-2045-92CF-BE9AA1DC9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EF344-8541-1E46-A531-22F8EC33155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A80C7EC2-F041-3F45-A977-15BA7BB6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Con gli stessi procedimenti posso calcolare la derivata di tante funzioni create a partire da quelle elementari; ecco qualche altro esempio. </a:t>
            </a:r>
          </a:p>
        </p:txBody>
      </p:sp>
      <p:pic>
        <p:nvPicPr>
          <p:cNvPr id="29701" name="Picture 6" descr="Schermata 2014-12-11 alle 13.23.03.png">
            <a:extLst>
              <a:ext uri="{FF2B5EF4-FFF2-40B4-BE49-F238E27FC236}">
                <a16:creationId xmlns:a16="http://schemas.microsoft.com/office/drawing/2014/main" id="{E2172A91-F7F7-3C46-8791-2E5973A5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>
            <a:extLst>
              <a:ext uri="{FF2B5EF4-FFF2-40B4-BE49-F238E27FC236}">
                <a16:creationId xmlns:a16="http://schemas.microsoft.com/office/drawing/2014/main" id="{B035CBA7-04D1-9041-8BBD-AFE79C63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447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Derivata di funzioni composte:</a:t>
            </a:r>
            <a:b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simboli e procedimento generale</a:t>
            </a:r>
          </a:p>
        </p:txBody>
      </p:sp>
      <p:sp>
        <p:nvSpPr>
          <p:cNvPr id="30722" name="Segnaposto piè di pagina 3">
            <a:extLst>
              <a:ext uri="{FF2B5EF4-FFF2-40B4-BE49-F238E27FC236}">
                <a16:creationId xmlns:a16="http://schemas.microsoft.com/office/drawing/2014/main" id="{B5956A6D-8BF7-1C46-BFD0-4AA933D1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514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30723" name="Segnaposto numero diapositiva 4">
            <a:extLst>
              <a:ext uri="{FF2B5EF4-FFF2-40B4-BE49-F238E27FC236}">
                <a16:creationId xmlns:a16="http://schemas.microsoft.com/office/drawing/2014/main" id="{57880119-ADF8-3D48-994B-CB341DE35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7CE34-6133-DE40-9B18-5429C0E24A4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0724" name="Picture 6" descr="Schermata 2014-12-13 alle 20.37.47.png">
            <a:extLst>
              <a:ext uri="{FF2B5EF4-FFF2-40B4-BE49-F238E27FC236}">
                <a16:creationId xmlns:a16="http://schemas.microsoft.com/office/drawing/2014/main" id="{9824BE10-0A83-CE44-A499-AEDEEE1B5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407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857E2BDA-769F-8145-880F-A36FC964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B16775A-6B07-6647-946E-2E672619F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5B82C-24D3-6647-BA77-D2B817A21A2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46594026-3C9F-8A45-9B72-56B2FE05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9C5C4A2D-FD0C-E646-BEA2-CA9013AC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FF"/>
                </a:solidFill>
                <a:latin typeface="Arial" panose="020B0604020202020204" pitchFamily="34" charset="0"/>
              </a:rPr>
              <a:t>Il calcolo differenziale studia le derivate.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 Narrow" panose="020B0604020202020204" pitchFamily="34" charset="0"/>
              </a:rPr>
              <a:t>Pensate alla tante funzioni che avete incontrato finora: calcolare il limite del rapporto incrementale per tutte queste funzioni sarebbe un lavoro lunghissimo!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 Narrow" panose="020B0604020202020204" pitchFamily="34" charset="0"/>
              </a:rPr>
              <a:t>Ecco invece il percorso molto più rapido che seguiamo: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Calcolo le derivate di poche </a:t>
            </a:r>
            <a:r>
              <a:rPr lang="it-IT" altLang="it-IT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funzioni elementari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nella lezione precedente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Studio le regole dell’</a:t>
            </a:r>
            <a:r>
              <a:rPr lang="it-IT" altLang="it-IT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Algebra delle derivate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per calcolare le derivate di tutte le funzioni ottenute da quelle elementari con procedimenti noti, in questa lezione.  </a:t>
            </a:r>
            <a:r>
              <a:rPr lang="it-IT" altLang="it-IT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261624C8-1933-1540-9B53-B8DAAB4A3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magine 8">
            <a:extLst>
              <a:ext uri="{FF2B5EF4-FFF2-40B4-BE49-F238E27FC236}">
                <a16:creationId xmlns:a16="http://schemas.microsoft.com/office/drawing/2014/main" id="{979FC4DC-E68E-514D-A7B0-65EB0A7D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132138"/>
            <a:ext cx="41449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9C631121-37E0-884E-9BFE-43137095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L’algebra delle derivate 3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D5B5133-A64A-EF49-B116-B6F0EC53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409F67F0-858A-0444-818D-C06AE71FB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B1FFF-2E53-1C41-8860-A25E401037B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B48BEDBB-57A1-144E-B1E7-274976B11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38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 Bold" panose="020B0606020202030204" pitchFamily="34" charset="0"/>
              </a:rPr>
              <a:t>In questa lezione completiamo lo studio delle regole per calcolare le derivate di tutte le funzioni ottenute da quelle elementari con procedimenti noti, ordinati qui sotto dai più immediati a quelli che richiedono più attenzione. </a:t>
            </a:r>
            <a:endParaRPr lang="it-IT" altLang="it-IT" sz="2800" b="1" i="1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8000"/>
              </a:solidFill>
              <a:latin typeface="Arial Narrow Bold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6" descr="Schermata 2014-12-10 alle 09.30.38.png">
            <a:extLst>
              <a:ext uri="{FF2B5EF4-FFF2-40B4-BE49-F238E27FC236}">
                <a16:creationId xmlns:a16="http://schemas.microsoft.com/office/drawing/2014/main" id="{C781022B-E5A3-9A4C-AB4A-58CAC826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715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0EF44-7E27-A44D-BC0D-85EF56CF54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5257800"/>
            <a:ext cx="10668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D6D1B4-00F0-C24E-ABD6-53DD1C94C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5715000"/>
            <a:ext cx="10668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7444F9D6-4028-4D4F-8645-B521F22B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Simboli per la derivata</a:t>
            </a:r>
            <a:endParaRPr lang="it-IT" altLang="it-IT" sz="4000" b="1" baseline="30000" dirty="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A9B853B9-90AE-DE42-AB13-D3A07F360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66C21-9621-454E-B336-85E59C0C0A6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98D64D8D-11A8-A04C-AC50-50BC44C2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E04FB631-8A7C-0648-A6C5-5AA0A111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9" y="946313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 Bold" panose="020B0606020202030204" pitchFamily="34" charset="0"/>
              </a:rPr>
              <a:t>Questa ultima parte dell’algebra delle derivate si basa sui simboli introdotti da </a:t>
            </a:r>
            <a:r>
              <a:rPr lang="it-IT" altLang="it-IT" sz="2400" b="1" dirty="0" err="1">
                <a:latin typeface="Arial Narrow Bold" panose="020B0606020202030204" pitchFamily="34" charset="0"/>
              </a:rPr>
              <a:t>Leibniz</a:t>
            </a:r>
            <a:r>
              <a:rPr lang="it-IT" altLang="it-IT" sz="2400" b="1" dirty="0">
                <a:latin typeface="Arial Narrow Bold" panose="020B0606020202030204" pitchFamily="34" charset="0"/>
              </a:rPr>
              <a:t> e richiamati qui sotto.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Arial Narrow Bold" panose="020B0606020202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AA925DC-E146-8F45-BAAE-89F66A883D91}"/>
              </a:ext>
            </a:extLst>
          </p:cNvPr>
          <p:cNvGrpSpPr/>
          <p:nvPr/>
        </p:nvGrpSpPr>
        <p:grpSpPr>
          <a:xfrm>
            <a:off x="414439" y="1803168"/>
            <a:ext cx="8458200" cy="4481512"/>
            <a:chOff x="381000" y="2057400"/>
            <a:chExt cx="8458200" cy="4481512"/>
          </a:xfrm>
        </p:grpSpPr>
        <p:pic>
          <p:nvPicPr>
            <p:cNvPr id="17413" name="Picture 10" descr="Schermata 2014-12-10 alle 10.38.32.png">
              <a:extLst>
                <a:ext uri="{FF2B5EF4-FFF2-40B4-BE49-F238E27FC236}">
                  <a16:creationId xmlns:a16="http://schemas.microsoft.com/office/drawing/2014/main" id="{204D8E33-EA01-0B4D-ABDD-91C879164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8237538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2D3412-87F1-5642-8C5B-FCBFA0700E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763688" y="4034467"/>
              <a:ext cx="1131912" cy="55591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DD0F21-206D-804D-87B8-09BD440FC0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95600" y="3711289"/>
              <a:ext cx="1244352" cy="87909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48F702BD-A4EE-A84E-8A1E-7E8FD2548ED3}"/>
                </a:ext>
              </a:extLst>
            </p:cNvPr>
            <p:cNvSpPr txBox="1"/>
            <p:nvPr/>
          </p:nvSpPr>
          <p:spPr>
            <a:xfrm>
              <a:off x="457200" y="4599920"/>
              <a:ext cx="8382000" cy="1938992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0048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idee fondamentali di </a:t>
              </a:r>
              <a:r>
                <a:rPr lang="it-IT" sz="2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Leibniz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r>
                <a:rPr lang="it-IT" sz="2400" b="1" dirty="0"/>
                <a:t> e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dx</a:t>
              </a:r>
              <a:r>
                <a:rPr lang="it-IT" sz="2400" b="1" dirty="0"/>
                <a:t>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sono</a:t>
              </a:r>
              <a:r>
                <a:rPr lang="it-IT" sz="2400" b="1" dirty="0"/>
                <a:t>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infinitesimi</a:t>
              </a:r>
              <a:r>
                <a:rPr lang="it-IT" sz="2400" b="1" dirty="0"/>
                <a:t>,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cioè numeri piccolissimi, ma diversi da zero;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regole dell’algebra dei numeri reali valgono anche per i calcoli con gli infinitesimi.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497AB48E-83EE-A743-B853-A9DBC5F3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Derivata di funzioni inverse</a:t>
            </a:r>
          </a:p>
        </p:txBody>
      </p:sp>
      <p:sp>
        <p:nvSpPr>
          <p:cNvPr id="18434" name="Segnaposto piè di pagina 3">
            <a:extLst>
              <a:ext uri="{FF2B5EF4-FFF2-40B4-BE49-F238E27FC236}">
                <a16:creationId xmlns:a16="http://schemas.microsoft.com/office/drawing/2014/main" id="{A3F8324E-A525-7D4F-B785-F688BDB8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952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8435" name="Segnaposto numero diapositiva 4">
            <a:extLst>
              <a:ext uri="{FF2B5EF4-FFF2-40B4-BE49-F238E27FC236}">
                <a16:creationId xmlns:a16="http://schemas.microsoft.com/office/drawing/2014/main" id="{78C5434C-00F6-8249-8117-211F2B8FF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8D3F2-8C88-2140-900F-9129E42E421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8436" name="TextBox 8">
            <a:extLst>
              <a:ext uri="{FF2B5EF4-FFF2-40B4-BE49-F238E27FC236}">
                <a16:creationId xmlns:a16="http://schemas.microsoft.com/office/drawing/2014/main" id="{441F4CF2-A3B4-4142-9AB2-AB62EB3F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" panose="020B0604020202020204" pitchFamily="34" charset="0"/>
              </a:rPr>
              <a:t>Due esempi per riflettere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TextBox 9">
                <a:extLst>
                  <a:ext uri="{FF2B5EF4-FFF2-40B4-BE49-F238E27FC236}">
                    <a16:creationId xmlns:a16="http://schemas.microsoft.com/office/drawing/2014/main" id="{B3B4AF25-0953-E743-8F1F-AD4ED5C09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4823872"/>
                <a:ext cx="8382000" cy="1090491"/>
              </a:xfrm>
              <a:prstGeom prst="rect">
                <a:avLst/>
              </a:prstGeom>
              <a:solidFill>
                <a:srgbClr val="FFFEE8"/>
              </a:solidFill>
              <a:ln w="25400">
                <a:solidFill>
                  <a:srgbClr val="055EF0"/>
                </a:solidFill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" panose="020B0604020202020204" pitchFamily="34" charset="0"/>
                  </a:rPr>
                  <a:t>Al centro del procedimento l’idea di </a:t>
                </a:r>
                <a:r>
                  <a:rPr lang="it-IT" altLang="it-IT" sz="2400" b="1" dirty="0" err="1">
                    <a:latin typeface="Arial" panose="020B0604020202020204" pitchFamily="34" charset="0"/>
                  </a:rPr>
                  <a:t>Leibniz</a:t>
                </a:r>
                <a:r>
                  <a:rPr lang="it-IT" altLang="it-IT" sz="2400" b="1" dirty="0">
                    <a:latin typeface="Arial" panose="020B0604020202020204" pitchFamily="34" charset="0"/>
                  </a:rPr>
                  <a:t>: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" panose="020B0604020202020204" pitchFamily="34" charset="0"/>
                  </a:rPr>
                  <a:t>trattare il rapporto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it-IT" altLang="it-IT" sz="2400" b="1" dirty="0">
                    <a:latin typeface="Arial" panose="020B0604020202020204" pitchFamily="34" charset="0"/>
                  </a:rPr>
                  <a:t>  come un rapporto fra numeri reali.</a:t>
                </a:r>
              </a:p>
            </p:txBody>
          </p:sp>
        </mc:Choice>
        <mc:Fallback xmlns="">
          <p:sp>
            <p:nvSpPr>
              <p:cNvPr id="18437" name="TextBox 9">
                <a:extLst>
                  <a:ext uri="{FF2B5EF4-FFF2-40B4-BE49-F238E27FC236}">
                    <a16:creationId xmlns:a16="http://schemas.microsoft.com/office/drawing/2014/main" id="{B3B4AF25-0953-E743-8F1F-AD4ED5C09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823872"/>
                <a:ext cx="8382000" cy="1090491"/>
              </a:xfrm>
              <a:prstGeom prst="rect">
                <a:avLst/>
              </a:prstGeom>
              <a:blipFill>
                <a:blip r:embed="rId2"/>
                <a:stretch>
                  <a:fillRect l="-754" t="-3371" r="-754" b="-1124"/>
                </a:stretch>
              </a:blipFill>
              <a:ln w="25400">
                <a:solidFill>
                  <a:srgbClr val="055EF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9" name="Picture 8" descr="Schermata 2014-12-11 alle 10.08.56.png">
            <a:extLst>
              <a:ext uri="{FF2B5EF4-FFF2-40B4-BE49-F238E27FC236}">
                <a16:creationId xmlns:a16="http://schemas.microsoft.com/office/drawing/2014/main" id="{F0EB08ED-8B60-D749-BE7D-BA96733A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DE126CBF-1249-B241-BD99-86FFBF7E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derivate : grafici a confronto </a:t>
            </a:r>
          </a:p>
        </p:txBody>
      </p:sp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AA07E7A3-E47E-9D48-A550-C17D87D1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952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9D71377A-EB33-504A-852E-945A1ACCC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C13218-6049-B548-9A20-EB75EF46C06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19460" name="Picture 13" descr="Schermata 2014-12-10 alle 19.13.07.png">
            <a:extLst>
              <a:ext uri="{FF2B5EF4-FFF2-40B4-BE49-F238E27FC236}">
                <a16:creationId xmlns:a16="http://schemas.microsoft.com/office/drawing/2014/main" id="{E37E90EA-AD51-4A42-A7C6-04CEA334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833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0E284F63-A053-7641-936E-494766A2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5562600" cy="5334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tangenti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EE14B21A-7817-7B44-8E05-944F4A6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8271AFFD-C024-8044-B824-6C35179B3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7B2E0-867B-F247-851B-3F560D431AE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10" name="TextBox 10">
            <a:extLst>
              <a:ext uri="{FF2B5EF4-FFF2-40B4-BE49-F238E27FC236}">
                <a16:creationId xmlns:a16="http://schemas.microsoft.com/office/drawing/2014/main" id="{202F45E3-FE45-274D-88B7-1D5A862C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44824"/>
            <a:ext cx="2514600" cy="1477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 Narrow" panose="020B0604020202020204" pitchFamily="34" charset="0"/>
              </a:rPr>
              <a:t>Per avere la funzione inversa di y = e</a:t>
            </a:r>
            <a:r>
              <a:rPr lang="it-IT" altLang="it-IT" sz="1800" b="1" baseline="30000">
                <a:latin typeface="Arial Narrow" panose="020B0604020202020204" pitchFamily="34" charset="0"/>
              </a:rPr>
              <a:t>x </a:t>
            </a:r>
            <a:r>
              <a:rPr lang="it-IT" altLang="it-IT" sz="1800" b="1">
                <a:latin typeface="Arial Narrow" panose="020B0604020202020204" pitchFamily="34" charset="0"/>
              </a:rPr>
              <a:t>opero la simmetria rispetto a y = 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 Narrow" panose="020B0604020202020204" pitchFamily="34" charset="0"/>
              </a:rPr>
              <a:t>La simmetria ‘coinvolge’ il punto A e la tangente t.</a:t>
            </a:r>
            <a:endParaRPr lang="it-IT" altLang="it-IT" sz="1800" b="1" baseline="30000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5F4089-EAC1-744E-90D6-4769ABE9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51" y="1124744"/>
            <a:ext cx="5634100" cy="489654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D4514F90-0F6A-8A4F-B34A-CFD6A059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derivate: grafici a confronto </a:t>
            </a:r>
          </a:p>
        </p:txBody>
      </p:sp>
      <p:sp>
        <p:nvSpPr>
          <p:cNvPr id="20482" name="Segnaposto piè di pagina 3">
            <a:extLst>
              <a:ext uri="{FF2B5EF4-FFF2-40B4-BE49-F238E27FC236}">
                <a16:creationId xmlns:a16="http://schemas.microsoft.com/office/drawing/2014/main" id="{E81628E4-B53B-5D4F-AD3D-06CD96AB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0483" name="Segnaposto numero diapositiva 4">
            <a:extLst>
              <a:ext uri="{FF2B5EF4-FFF2-40B4-BE49-F238E27FC236}">
                <a16:creationId xmlns:a16="http://schemas.microsoft.com/office/drawing/2014/main" id="{ED514F55-B7C2-AA42-8B9F-D8ABC44CF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517EE-0D23-BC4B-BCE8-C15D92D85F1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DBFF85E9-727E-584A-8855-A6C05CBFE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3962400" cy="400050"/>
          </a:xfrm>
          <a:prstGeom prst="rect">
            <a:avLst/>
          </a:prstGeom>
          <a:solidFill>
            <a:srgbClr val="FBFFD8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La funzione non è derivabile in O(0, 0)</a:t>
            </a:r>
          </a:p>
        </p:txBody>
      </p:sp>
      <p:pic>
        <p:nvPicPr>
          <p:cNvPr id="20485" name="Picture 12" descr="Schermata 2014-12-10 alle 19.17.04.png">
            <a:extLst>
              <a:ext uri="{FF2B5EF4-FFF2-40B4-BE49-F238E27FC236}">
                <a16:creationId xmlns:a16="http://schemas.microsoft.com/office/drawing/2014/main" id="{CC83307E-BADA-AF4F-81C8-83C979CD5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0198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2058FA-7DB0-0945-8439-D4DAF30BCC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9600" y="5334000"/>
            <a:ext cx="2209800" cy="914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61AED3BD-8BDE-804B-AE76-F7249327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144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inverse: significato delle parole</a:t>
            </a:r>
          </a:p>
        </p:txBody>
      </p:sp>
      <p:sp>
        <p:nvSpPr>
          <p:cNvPr id="22530" name="Segnaposto piè di pagina 3">
            <a:extLst>
              <a:ext uri="{FF2B5EF4-FFF2-40B4-BE49-F238E27FC236}">
                <a16:creationId xmlns:a16="http://schemas.microsoft.com/office/drawing/2014/main" id="{5B23FD09-7B7E-174E-B846-D7B24D62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2531" name="Segnaposto numero diapositiva 4">
            <a:extLst>
              <a:ext uri="{FF2B5EF4-FFF2-40B4-BE49-F238E27FC236}">
                <a16:creationId xmlns:a16="http://schemas.microsoft.com/office/drawing/2014/main" id="{CFF10BFE-3E3D-6B45-8A96-D6DC1A068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FCB46-24BF-204C-A68D-7D8EB2DF925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2" name="TextBox 6">
            <a:extLst>
              <a:ext uri="{FF2B5EF4-FFF2-40B4-BE49-F238E27FC236}">
                <a16:creationId xmlns:a16="http://schemas.microsoft.com/office/drawing/2014/main" id="{C74E5B40-F05D-3247-8B54-A818CCA6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457418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aritmetica</a:t>
            </a:r>
          </a:p>
        </p:txBody>
      </p:sp>
      <p:sp>
        <p:nvSpPr>
          <p:cNvPr id="22533" name="TextBox 8">
            <a:extLst>
              <a:ext uri="{FF2B5EF4-FFF2-40B4-BE49-F238E27FC236}">
                <a16:creationId xmlns:a16="http://schemas.microsoft.com/office/drawing/2014/main" id="{097C7399-6A39-064D-9ADD-B2312A3F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400" y="2843233"/>
            <a:ext cx="312517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calcolo letterale</a:t>
            </a:r>
            <a:endParaRPr lang="it-IT" alt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57AE61A9-2036-1B40-B681-B29AA9EC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058" y="2693330"/>
            <a:ext cx="2590800" cy="830263"/>
          </a:xfrm>
          <a:prstGeom prst="rect">
            <a:avLst/>
          </a:prstGeom>
          <a:solidFill>
            <a:srgbClr val="FFFEE8"/>
          </a:solidFill>
          <a:ln w="28575">
            <a:solidFill>
              <a:srgbClr val="055EF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Inverso</a:t>
            </a:r>
            <a:r>
              <a:rPr lang="it-IT" altLang="it-IT" sz="2400" b="1" dirty="0">
                <a:latin typeface="Arial Narrow" panose="020B0604020202020204" pitchFamily="34" charset="0"/>
              </a:rPr>
              <a:t> e </a:t>
            </a:r>
            <a:r>
              <a:rPr lang="it-IT" altLang="it-IT" sz="2400" b="1" dirty="0">
                <a:solidFill>
                  <a:srgbClr val="055EF0"/>
                </a:solidFill>
                <a:latin typeface="Arial Narrow" panose="020B0604020202020204" pitchFamily="34" charset="0"/>
              </a:rPr>
              <a:t>reciproco</a:t>
            </a:r>
            <a:r>
              <a:rPr lang="it-IT" altLang="it-IT" sz="2400" b="1" dirty="0">
                <a:latin typeface="Arial Narrow" panose="020B0604020202020204" pitchFamily="34" charset="0"/>
              </a:rPr>
              <a:t> sono sinonimi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558FDD0D-764E-0D48-9E21-0D36AF98F7BF}"/>
              </a:ext>
            </a:extLst>
          </p:cNvPr>
          <p:cNvSpPr>
            <a:spLocks/>
          </p:cNvSpPr>
          <p:nvPr/>
        </p:nvSpPr>
        <p:spPr bwMode="auto">
          <a:xfrm>
            <a:off x="6077124" y="1846807"/>
            <a:ext cx="148787" cy="2523310"/>
          </a:xfrm>
          <a:prstGeom prst="rightBracket">
            <a:avLst>
              <a:gd name="adj" fmla="val 8322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22538" name="TextBox 12">
            <a:extLst>
              <a:ext uri="{FF2B5EF4-FFF2-40B4-BE49-F238E27FC236}">
                <a16:creationId xmlns:a16="http://schemas.microsoft.com/office/drawing/2014/main" id="{C81CE223-0BDF-DF4F-9CF5-5144A0C5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37" y="4828774"/>
            <a:ext cx="6724600" cy="830997"/>
          </a:xfrm>
          <a:prstGeom prst="rect">
            <a:avLst/>
          </a:prstGeom>
          <a:solidFill>
            <a:srgbClr val="FBFFD8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Nel calcolo differenziale,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inverso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400" b="1" dirty="0">
                <a:solidFill>
                  <a:srgbClr val="055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reciproco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NON HANNO LO STESSO SIGNIFICATO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660FDCA-6199-E34A-ABC6-4BE37BA1B3C8}"/>
                  </a:ext>
                </a:extLst>
              </p:cNvPr>
              <p:cNvSpPr txBox="1"/>
              <p:nvPr/>
            </p:nvSpPr>
            <p:spPr>
              <a:xfrm>
                <a:off x="467543" y="1846807"/>
                <a:ext cx="5692635" cy="728405"/>
              </a:xfrm>
              <a:prstGeom prst="rect">
                <a:avLst/>
              </a:prstGeom>
              <a:solidFill>
                <a:srgbClr val="FFFEE8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è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il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 smtClean="0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</a:rPr>
                        <m:t>𝒓𝒆𝒄𝒊𝒑𝒓𝒐𝒄𝒐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𝒊𝒏𝒗𝒆𝒓𝒔𝒐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∙5=1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660FDCA-6199-E34A-ABC6-4BE37BA1B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846807"/>
                <a:ext cx="5692635" cy="728405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E1696BA-0DEB-2F4C-8D01-09C76CF5AD61}"/>
                  </a:ext>
                </a:extLst>
              </p:cNvPr>
              <p:cNvSpPr txBox="1"/>
              <p:nvPr/>
            </p:nvSpPr>
            <p:spPr>
              <a:xfrm>
                <a:off x="368838" y="3317871"/>
                <a:ext cx="5609598" cy="1059136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Solo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≠0,  </m:t>
                      </m:r>
                      <m:f>
                        <m:f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sz="2200" i="1">
                          <a:latin typeface="Cambria Math" panose="02040503050406030204" pitchFamily="18" charset="0"/>
                        </a:rPr>
                        <m:t> è </m:t>
                      </m:r>
                      <m:r>
                        <m:rPr>
                          <m:sty m:val="p"/>
                        </m:rPr>
                        <a:rPr lang="it-IT" sz="2200">
                          <a:latin typeface="Cambria Math" panose="02040503050406030204" pitchFamily="18" charset="0"/>
                        </a:rPr>
                        <m:t>il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</a:rPr>
                        <m:t>𝒓𝒆𝒄𝒊𝒑𝒓𝒐𝒄𝒐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𝒊𝒏𝒗𝒆𝒓𝒔𝒐</m:t>
                      </m:r>
                      <m:r>
                        <a:rPr lang="it-IT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i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E1696BA-0DEB-2F4C-8D01-09C76CF5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8" y="3317871"/>
                <a:ext cx="5609598" cy="1059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8242</TotalTime>
  <Words>560</Words>
  <Application>Microsoft Macintosh PowerPoint</Application>
  <PresentationFormat>Presentazione su schermo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Narrow</vt:lpstr>
      <vt:lpstr>Arial Narrow Bold</vt:lpstr>
      <vt:lpstr>Calibri</vt:lpstr>
      <vt:lpstr>Cambria Math</vt:lpstr>
      <vt:lpstr>Times New Roman</vt:lpstr>
      <vt:lpstr>Tema di Office</vt:lpstr>
      <vt:lpstr>Algebra delle derivate 3</vt:lpstr>
      <vt:lpstr>Come è organizzato il calcolo differenziale</vt:lpstr>
      <vt:lpstr>L’algebra delle derivate 3 </vt:lpstr>
      <vt:lpstr>Simboli per la derivata</vt:lpstr>
      <vt:lpstr>Derivata di funzioni inverse</vt:lpstr>
      <vt:lpstr>Funzioni inverse e derivate : grafici a confronto </vt:lpstr>
      <vt:lpstr>Funzioni inverse e tangenti</vt:lpstr>
      <vt:lpstr>Funzioni inverse e derivate: grafici a confronto </vt:lpstr>
      <vt:lpstr>Funzioni inverse: significato delle parole</vt:lpstr>
      <vt:lpstr>Funzione reciproca e funzione inversa</vt:lpstr>
      <vt:lpstr>Attività</vt:lpstr>
      <vt:lpstr>Che cosa hai ottenuto</vt:lpstr>
      <vt:lpstr>1. Derivare altre funzioni inverse</vt:lpstr>
      <vt:lpstr>2. Funzioni inverse e derivate: grafici a confronto </vt:lpstr>
      <vt:lpstr>3. Derivare funzioni composte</vt:lpstr>
      <vt:lpstr>Funzioni elementari ‘generalizzate’</vt:lpstr>
      <vt:lpstr>Derivata di funzioni composte: simboli e procedimento generale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 Pietropoli</dc:creator>
  <cp:lastModifiedBy>Microsoft Office User</cp:lastModifiedBy>
  <cp:revision>198</cp:revision>
  <dcterms:created xsi:type="dcterms:W3CDTF">2014-12-13T14:51:04Z</dcterms:created>
  <dcterms:modified xsi:type="dcterms:W3CDTF">2022-04-21T08:23:37Z</dcterms:modified>
</cp:coreProperties>
</file>