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0" r:id="rId2"/>
    <p:sldId id="287" r:id="rId3"/>
    <p:sldId id="463" r:id="rId4"/>
    <p:sldId id="509" r:id="rId5"/>
    <p:sldId id="466" r:id="rId6"/>
    <p:sldId id="511" r:id="rId7"/>
    <p:sldId id="512" r:id="rId8"/>
    <p:sldId id="513" r:id="rId9"/>
    <p:sldId id="514" r:id="rId10"/>
    <p:sldId id="516" r:id="rId11"/>
    <p:sldId id="527" r:id="rId12"/>
    <p:sldId id="518" r:id="rId13"/>
    <p:sldId id="506" r:id="rId14"/>
    <p:sldId id="519" r:id="rId15"/>
    <p:sldId id="517" r:id="rId16"/>
    <p:sldId id="520" r:id="rId17"/>
    <p:sldId id="521" r:id="rId18"/>
    <p:sldId id="522" r:id="rId19"/>
    <p:sldId id="523" r:id="rId20"/>
    <p:sldId id="524" r:id="rId21"/>
    <p:sldId id="526" r:id="rId22"/>
    <p:sldId id="525" r:id="rId23"/>
    <p:sldId id="290" r:id="rId24"/>
    <p:sldId id="291" r:id="rId25"/>
    <p:sldId id="292" r:id="rId26"/>
    <p:sldId id="530" r:id="rId27"/>
    <p:sldId id="293" r:id="rId28"/>
    <p:sldId id="501" r:id="rId29"/>
    <p:sldId id="528" r:id="rId30"/>
    <p:sldId id="529" r:id="rId31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0000FF"/>
    <a:srgbClr val="3A7B53"/>
    <a:srgbClr val="D2FDFF"/>
    <a:srgbClr val="CAFAFF"/>
    <a:srgbClr val="CDFBFF"/>
    <a:srgbClr val="CDFFFF"/>
    <a:srgbClr val="DCEFFF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49"/>
    <p:restoredTop sz="94607"/>
  </p:normalViewPr>
  <p:slideViewPr>
    <p:cSldViewPr>
      <p:cViewPr varScale="1">
        <p:scale>
          <a:sx n="124" d="100"/>
          <a:sy n="124" d="100"/>
        </p:scale>
        <p:origin x="1056" y="168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E89D4F-F439-AE47-B432-301521FA13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FFD13-C5BC-0944-B49C-A7B5A7938C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476F08-5334-A340-9B71-913A92C6B137}" type="datetime1">
              <a:rPr lang="it-IT" altLang="it-IT"/>
              <a:pPr>
                <a:defRPr/>
              </a:pPr>
              <a:t>14/09/23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98AFB-F60A-8D4D-9965-48E509A15B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C075-71FD-624D-9443-77CE6D598D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00A3D6-85AC-F74E-96B1-BE7851F26D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D5D0A1-AD1D-864C-90CC-8974FBA7BB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DECA5-2038-A743-A702-4F2FA6AE33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C0AEE0-0324-F64A-AEFB-A5D540362CF7}" type="datetime1">
              <a:rPr lang="it-IT" altLang="it-IT"/>
              <a:pPr>
                <a:defRPr/>
              </a:pPr>
              <a:t>14/09/23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DEF7D-47BD-B345-B614-41EC78D4E0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7548A8-8DE9-7245-BD96-E87D5741E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B7599-862A-6E48-B363-DD9F297C5E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F9F4-42C3-9E4E-B140-15F897E2A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34650B-6E8C-DE4B-B569-F2F172E1C6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34650B-6E8C-DE4B-B569-F2F172E1C6AE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46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3D3690-5E15-5140-9943-8B48A4F79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329E8-72B5-D943-A327-5171D6DEC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9577E-C0AC-C344-8DF1-285CF0FE0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59F3-244C-014A-ADCC-913B85EF5A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60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49CB2-5F34-5E47-B5AE-E8925657C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5BFE0-8B55-3A47-91CA-6931AF612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F5B64-BB1C-054F-B2E5-335647F6E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84AE-B5FA-EB44-869D-A11D5972FF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287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A8221-A284-FC4B-A949-690D596AA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ADAA6D-34C7-F34A-9BAB-CD157CEB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2AAB81-0BE8-794A-873D-B5C60846F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B85C-7DD9-554C-9040-59AAD98BBF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61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0DCED-B443-B24B-9F19-3AB05FBB6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A92CC-DD69-7146-ADC9-309880059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C2F58-E060-0B4A-9803-949D225F4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4F4E-390F-EF4D-9A7F-832ED89CDE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62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C6FF9B-00A5-C849-90F3-2A44D362C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700C1F-B901-4743-947D-18B0E2F6A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60D10B-E88E-A44B-A2A9-F0FA4E693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E7C5-DB24-3949-B6B5-9D5D3B1212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086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369F3E-13DC-BF4D-B226-4F8866391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BF70E6-E796-9D48-8D9D-0D1AE7F8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79FCE3-2FB5-7442-9303-A1AC1D953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0356-6A9E-5348-9871-C56B31E263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98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2A402-52DE-8D4B-90E8-77302D266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F01DEF-0A1F-4848-BFEE-4B5355AE4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BF1BDC-7D5D-9546-94E9-3A2CC643F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72A6-6E1D-9B4A-B3D2-C90F1E5B1C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74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D48DF-8EB8-B741-B83C-2E8779C85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9A782-195C-E84E-964A-2410084AB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C68D8-582F-7D46-82C5-2C3773B71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EE4F-6DE1-FF41-B2AE-32F35FAB92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498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B4500-F076-6D4D-9819-D228A9AED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BBAF8-59C3-6F42-AB48-5429AF3BC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9155D-CD0C-1640-BDBF-53652BC25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D442-5916-5B44-AAD1-2B76EAFE0D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07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CA38D6-4E88-2B40-B76D-1FE4C9FCD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5CB32D-0F25-2641-B671-2C8C413AC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C66F82-4324-FB49-A994-12B13BE6B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C474-77BC-CA48-B815-5EA5DC9BB3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92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81FF96-6EF6-0E4C-AC88-2D3C6B5CF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9E4293-0E00-BA41-945F-92A8BFD23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EB55B8-C797-6248-9BE0-27ECE5306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8B4C-5511-234F-B5FC-F7D7FC4BD8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72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8F4BBE-0166-1948-8380-6F2AE2FC2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877349-7006-2542-939C-02C99A06A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7C3536-D161-B649-9DD3-37CB7227A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674B-E6FF-4048-A45C-C2FAC8A1CE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89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EEEC-A5A3-3A48-B3BB-E1557DD60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16EEF-E596-0A48-86A8-804ACCDB1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F25C1-9012-564F-A897-B2B948C89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BA5-3FBE-6149-AD12-5E1C257B80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71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D81ED-B151-BA42-8DFE-4FCE06AA3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AC078-E768-4A46-ACCB-CA63D1359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BF69D-DF16-574D-B0C6-7310F021B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F6C4-E236-B742-9697-DDF4FF1FB8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641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1C4740-6207-C241-B12F-5889DF133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594345-9CED-6546-95D9-2FD3D01CE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360DF5-4453-A549-ADA6-5723428556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79C35A-B691-6F47-9E6F-5AC1A2524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DDA81-89C4-0A41-AD23-289EB0A39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BE5B43C-513B-AB45-A0CF-29DC1A6DDB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976" y="2348880"/>
            <a:ext cx="8159824" cy="97728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Grafico di una retta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9">
            <a:extLst>
              <a:ext uri="{FF2B5EF4-FFF2-40B4-BE49-F238E27FC236}">
                <a16:creationId xmlns:a16="http://schemas.microsoft.com/office/drawing/2014/main" id="{CB9F9F9B-B2F4-5740-BD96-FF159DC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3A486B51-D48E-FC43-BA08-D4FFFE99F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33350"/>
            <a:ext cx="8458200" cy="1066800"/>
          </a:xfrm>
          <a:noFill/>
        </p:spPr>
        <p:txBody>
          <a:bodyPr/>
          <a:lstStyle/>
          <a:p>
            <a:pPr marL="14288" indent="14288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Quesito 1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5FE48F65-1D88-4044-8094-4AFC356D5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1285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Microsoft Equation" r:id="rId3" imgW="8915400" imgH="4229100" progId="Equation.DSMT4">
                  <p:embed/>
                </p:oleObj>
              </mc:Choice>
              <mc:Fallback>
                <p:oleObj name="Microsoft Equation" r:id="rId3" imgW="8915400" imgH="4229100" progId="Equation.DSMT4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5FE48F65-1D88-4044-8094-4AFC356D5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285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10BBD9D6-DCFF-5542-9A05-37DB196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88" y="635317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4B62-C82F-CB49-A718-63B707411C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5E902A-E35D-854E-A6F4-76001295D2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387"/>
          <a:stretch/>
        </p:blipFill>
        <p:spPr>
          <a:xfrm>
            <a:off x="94928" y="999471"/>
            <a:ext cx="8686800" cy="46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9">
            <a:extLst>
              <a:ext uri="{FF2B5EF4-FFF2-40B4-BE49-F238E27FC236}">
                <a16:creationId xmlns:a16="http://schemas.microsoft.com/office/drawing/2014/main" id="{CB9F9F9B-B2F4-5740-BD96-FF159DC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3A486B51-D48E-FC43-BA08-D4FFFE99F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33350"/>
            <a:ext cx="8458200" cy="1066800"/>
          </a:xfrm>
          <a:noFill/>
        </p:spPr>
        <p:txBody>
          <a:bodyPr/>
          <a:lstStyle/>
          <a:p>
            <a:pPr marL="14288" indent="14288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Quesito 2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5FE48F65-1D88-4044-8094-4AFC356D5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1285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Microsoft Equation" r:id="rId3" imgW="8915400" imgH="4229100" progId="Equation.DSMT4">
                  <p:embed/>
                </p:oleObj>
              </mc:Choice>
              <mc:Fallback>
                <p:oleObj name="Microsoft Equation" r:id="rId3" imgW="8915400" imgH="4229100" progId="Equation.DSMT4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5FE48F65-1D88-4044-8094-4AFC356D5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285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10BBD9D6-DCFF-5542-9A05-37DB196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88" y="635317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4B62-C82F-CB49-A718-63B707411C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5042A9-65A8-1847-99F0-A7E9F5A45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200150"/>
            <a:ext cx="8781728" cy="46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3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692696"/>
            <a:ext cx="5184576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x</a:t>
            </a:r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e </a:t>
            </a:r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y</a:t>
            </a:r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in geometria analitica</a:t>
            </a:r>
            <a:endParaRPr lang="it-IT" altLang="it-IT" sz="3600" b="1" baseline="30000" dirty="0">
              <a:solidFill>
                <a:srgbClr val="7030A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03120" y="647180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7BD605-80B9-C64D-840B-0456A7F06E46}"/>
              </a:ext>
            </a:extLst>
          </p:cNvPr>
          <p:cNvSpPr txBox="1"/>
          <p:nvPr/>
        </p:nvSpPr>
        <p:spPr>
          <a:xfrm>
            <a:off x="495052" y="1772816"/>
            <a:ext cx="835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Nell’equazione di una data retta compaiono solo due lettere: </a:t>
            </a:r>
            <a:r>
              <a:rPr lang="it-IT" sz="2800" b="1" i="1" dirty="0">
                <a:solidFill>
                  <a:srgbClr val="FF0000"/>
                </a:solidFill>
              </a:rPr>
              <a:t>x</a:t>
            </a:r>
            <a:r>
              <a:rPr lang="it-IT" sz="2800" b="1" dirty="0"/>
              <a:t> e </a:t>
            </a:r>
            <a:r>
              <a:rPr lang="it-IT" sz="2800" b="1" dirty="0">
                <a:solidFill>
                  <a:srgbClr val="0000FF"/>
                </a:solidFill>
              </a:rPr>
              <a:t>y</a:t>
            </a:r>
            <a:r>
              <a:rPr lang="it-IT" sz="2800" b="1" dirty="0"/>
              <a:t>.</a:t>
            </a:r>
          </a:p>
          <a:p>
            <a:r>
              <a:rPr lang="it-IT" sz="2800" b="1" dirty="0"/>
              <a:t>Ad esempio, trovo </a:t>
            </a:r>
            <a:r>
              <a:rPr lang="it-IT" sz="2800" b="1" i="1" dirty="0">
                <a:solidFill>
                  <a:srgbClr val="FF0000"/>
                </a:solidFill>
              </a:rPr>
              <a:t>x</a:t>
            </a:r>
            <a:r>
              <a:rPr lang="it-IT" sz="2800" b="1" dirty="0"/>
              <a:t> e </a:t>
            </a:r>
            <a:r>
              <a:rPr lang="it-IT" sz="2800" b="1" dirty="0">
                <a:solidFill>
                  <a:srgbClr val="0000FF"/>
                </a:solidFill>
              </a:rPr>
              <a:t>y </a:t>
            </a:r>
            <a:r>
              <a:rPr lang="it-IT" sz="2800" b="1" dirty="0"/>
              <a:t>nell’equazione </a:t>
            </a:r>
          </a:p>
          <a:p>
            <a:r>
              <a:rPr 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y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⎼2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</a:p>
          <a:p>
            <a:r>
              <a:rPr lang="it-IT" sz="2800" b="1" dirty="0"/>
              <a:t>Qual è il significato di</a:t>
            </a:r>
            <a:r>
              <a:rPr lang="it-IT" sz="2800" b="1" i="1" dirty="0">
                <a:solidFill>
                  <a:srgbClr val="FF0000"/>
                </a:solidFill>
              </a:rPr>
              <a:t> x</a:t>
            </a:r>
            <a:r>
              <a:rPr lang="it-IT" sz="2800" b="1" dirty="0"/>
              <a:t> e </a:t>
            </a:r>
            <a:r>
              <a:rPr lang="it-IT" sz="2800" b="1" dirty="0">
                <a:solidFill>
                  <a:srgbClr val="0000FF"/>
                </a:solidFill>
              </a:rPr>
              <a:t>y</a:t>
            </a:r>
            <a:r>
              <a:rPr lang="it-IT" sz="2800" b="1" dirty="0"/>
              <a:t>?</a:t>
            </a:r>
          </a:p>
          <a:p>
            <a:r>
              <a:rPr lang="it-IT" sz="2800" b="1" dirty="0"/>
              <a:t>Lo ricorda il video seguente</a:t>
            </a:r>
          </a:p>
        </p:txBody>
      </p:sp>
    </p:spTree>
    <p:extLst>
      <p:ext uri="{BB962C8B-B14F-4D97-AF65-F5344CB8AC3E}">
        <p14:creationId xmlns:p14="http://schemas.microsoft.com/office/powerpoint/2010/main" val="247074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40" y="13979"/>
            <a:ext cx="6479544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Video: 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x</a:t>
            </a:r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e </a:t>
            </a:r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y</a:t>
            </a:r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in geometria analitica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03120" y="647180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" name="GeAnA4Video1.mp4">
            <a:hlinkClick r:id="" action="ppaction://media"/>
            <a:extLst>
              <a:ext uri="{FF2B5EF4-FFF2-40B4-BE49-F238E27FC236}">
                <a16:creationId xmlns:a16="http://schemas.microsoft.com/office/drawing/2014/main" id="{469B0CED-DF85-244B-9213-B08FD939DD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3424" y="686847"/>
            <a:ext cx="4730824" cy="56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32656"/>
            <a:ext cx="6264696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m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ed </a:t>
            </a:r>
            <a:r>
              <a:rPr lang="it-IT" altLang="it-IT" sz="3600" b="1" dirty="0" err="1">
                <a:solidFill>
                  <a:srgbClr val="3A7B5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nell’equazione di una retta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03120" y="647180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7BD605-80B9-C64D-840B-0456A7F06E46}"/>
              </a:ext>
            </a:extLst>
          </p:cNvPr>
          <p:cNvSpPr txBox="1"/>
          <p:nvPr/>
        </p:nvSpPr>
        <p:spPr>
          <a:xfrm>
            <a:off x="495052" y="1628800"/>
            <a:ext cx="835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Il video ha ricordato che </a:t>
            </a:r>
            <a:r>
              <a:rPr lang="it-IT" sz="2800" b="1" i="1" dirty="0">
                <a:solidFill>
                  <a:srgbClr val="FF0000"/>
                </a:solidFill>
              </a:rPr>
              <a:t>x</a:t>
            </a:r>
            <a:r>
              <a:rPr lang="it-IT" sz="2800" b="1" dirty="0"/>
              <a:t> e </a:t>
            </a:r>
            <a:r>
              <a:rPr lang="it-IT" sz="2800" b="1" dirty="0">
                <a:solidFill>
                  <a:srgbClr val="0000FF"/>
                </a:solidFill>
              </a:rPr>
              <a:t>y </a:t>
            </a:r>
            <a:r>
              <a:rPr lang="it-IT" sz="2800" b="1" dirty="0"/>
              <a:t>sono le coordinate </a:t>
            </a:r>
            <a:r>
              <a:rPr lang="it-IT" sz="2800" b="1" dirty="0">
                <a:solidFill>
                  <a:srgbClr val="FF0000"/>
                </a:solidFill>
              </a:rPr>
              <a:t>variabili</a:t>
            </a:r>
            <a:r>
              <a:rPr lang="it-IT" sz="2800" b="1" dirty="0"/>
              <a:t> di un punto </a:t>
            </a:r>
            <a:r>
              <a:rPr lang="it-IT" sz="2800" b="1" dirty="0" err="1"/>
              <a:t>P</a:t>
            </a:r>
            <a:r>
              <a:rPr lang="it-IT" sz="2800" b="1" dirty="0"/>
              <a:t> che percorre la retta d’equazione </a:t>
            </a:r>
            <a:r>
              <a:rPr 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⎼2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</a:p>
          <a:p>
            <a:r>
              <a:rPr lang="it-IT" sz="2800" b="1" dirty="0">
                <a:latin typeface="+mn-lt"/>
                <a:cs typeface="Times New Roman" panose="02020603050405020304" pitchFamily="18" charset="0"/>
              </a:rPr>
              <a:t>Ma, che cosa penso, quando dico che l’equazione di una retta </a:t>
            </a:r>
            <a:r>
              <a:rPr lang="it-IT" sz="2800" b="1" i="1" dirty="0">
                <a:latin typeface="+mn-lt"/>
                <a:cs typeface="Times New Roman" panose="02020603050405020304" pitchFamily="18" charset="0"/>
              </a:rPr>
              <a:t>è del tipo  </a:t>
            </a:r>
            <a:r>
              <a:rPr lang="it-IT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3200" b="1" i="1" dirty="0" err="1">
                <a:solidFill>
                  <a:srgbClr val="3A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it-IT" sz="2800" b="1" dirty="0">
                <a:cs typeface="Arial" panose="020B0604020202020204" pitchFamily="34" charset="0"/>
              </a:rPr>
              <a:t>Il video seguente aiuta a trovare una risposta.</a:t>
            </a:r>
          </a:p>
        </p:txBody>
      </p:sp>
    </p:spTree>
    <p:extLst>
      <p:ext uri="{BB962C8B-B14F-4D97-AF65-F5344CB8AC3E}">
        <p14:creationId xmlns:p14="http://schemas.microsoft.com/office/powerpoint/2010/main" val="87163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591180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Video:</a:t>
            </a:r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m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ed </a:t>
            </a:r>
            <a:r>
              <a:rPr lang="it-IT" altLang="it-IT" sz="3600" b="1" dirty="0" err="1">
                <a:solidFill>
                  <a:srgbClr val="3A7B5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nell’equazione di una retta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03120" y="647180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3" name="GeAnA4Video2.mp4">
            <a:hlinkClick r:id="" action="ppaction://media"/>
            <a:extLst>
              <a:ext uri="{FF2B5EF4-FFF2-40B4-BE49-F238E27FC236}">
                <a16:creationId xmlns:a16="http://schemas.microsoft.com/office/drawing/2014/main" id="{F73848A5-7EDF-9142-BEBD-83521710BF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3426" y="1018456"/>
            <a:ext cx="6621843" cy="54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159132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m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ed </a:t>
            </a:r>
            <a:r>
              <a:rPr lang="it-IT" altLang="it-IT" sz="3600" b="1" dirty="0" err="1">
                <a:solidFill>
                  <a:srgbClr val="3A7B5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nell’equazione di una retta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03120" y="647180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965D23-C90A-8640-B739-CC50649637B9}"/>
              </a:ext>
            </a:extLst>
          </p:cNvPr>
          <p:cNvSpPr txBox="1"/>
          <p:nvPr/>
        </p:nvSpPr>
        <p:spPr>
          <a:xfrm>
            <a:off x="827584" y="112474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L’equazione </a:t>
            </a:r>
            <a:r>
              <a:rPr 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800" b="1" dirty="0" err="1">
                <a:solidFill>
                  <a:srgbClr val="3A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800" b="1" dirty="0">
                <a:solidFill>
                  <a:srgbClr val="3A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/>
              <a:t>è uno strumento notevole: racchiude in sé equazioni e tabelle di tante rette del piano.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A40EE1C-D978-0A40-8B33-F21C7AB8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09" y="2514404"/>
            <a:ext cx="6120478" cy="39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992888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Rette che NON hanno equazione y = mx +</a:t>
            </a:r>
            <a:r>
              <a:rPr lang="it-IT" altLang="it-IT" sz="36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q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</a:t>
            </a:r>
            <a:r>
              <a:rPr lang="it-IT" altLang="it-IT" sz="3600" b="1" dirty="0">
                <a:solidFill>
                  <a:srgbClr val="7030A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03120" y="647180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965D23-C90A-8640-B739-CC50649637B9}"/>
              </a:ext>
            </a:extLst>
          </p:cNvPr>
          <p:cNvSpPr txBox="1"/>
          <p:nvPr/>
        </p:nvSpPr>
        <p:spPr>
          <a:xfrm>
            <a:off x="462372" y="1343787"/>
            <a:ext cx="7859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Però l’equazione </a:t>
            </a:r>
            <a:r>
              <a:rPr 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800" b="1" dirty="0" err="1">
                <a:solidFill>
                  <a:srgbClr val="3A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800" b="1" dirty="0">
                <a:solidFill>
                  <a:srgbClr val="3A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/>
              <a:t>‘lascia fuori’ le rette parallele all’asse y.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C648102-646E-4749-AF3E-8DEA3A7C0D22}"/>
              </a:ext>
            </a:extLst>
          </p:cNvPr>
          <p:cNvSpPr/>
          <p:nvPr/>
        </p:nvSpPr>
        <p:spPr>
          <a:xfrm>
            <a:off x="462372" y="5422491"/>
            <a:ext cx="805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Per superare questo ‘difetto’, bisogna ricordare qualcosa sulle equazioni.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97EFCE-81B2-7B47-8972-1C701EE7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65" y="2384024"/>
            <a:ext cx="5802430" cy="30384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1684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7992888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Equazioni in algebra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1667" y="649664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965D23-C90A-8640-B739-CC50649637B9}"/>
              </a:ext>
            </a:extLst>
          </p:cNvPr>
          <p:cNvSpPr txBox="1"/>
          <p:nvPr/>
        </p:nvSpPr>
        <p:spPr>
          <a:xfrm>
            <a:off x="462372" y="1223128"/>
            <a:ext cx="78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Hai incontrato in algebra le prime </a:t>
            </a:r>
            <a:r>
              <a:rPr lang="it-IT" sz="2800" b="1" i="1" dirty="0"/>
              <a:t>equazioni</a:t>
            </a:r>
            <a:r>
              <a:rPr lang="it-IT" sz="2800" b="1" dirty="0"/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255664F-9E67-254A-8FFB-9411E89E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48" y="1807004"/>
            <a:ext cx="5241524" cy="261202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A843EE-547E-E849-BDE8-30A283AF1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48" y="4608310"/>
            <a:ext cx="5341263" cy="19890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200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60" y="116096"/>
            <a:ext cx="7992888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Equazioni in geometria analitica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1667" y="649664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965D23-C90A-8640-B739-CC50649637B9}"/>
              </a:ext>
            </a:extLst>
          </p:cNvPr>
          <p:cNvSpPr txBox="1"/>
          <p:nvPr/>
        </p:nvSpPr>
        <p:spPr>
          <a:xfrm>
            <a:off x="718774" y="1017975"/>
            <a:ext cx="76380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Hai incontrato in geometria analitica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Equazione di una retta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D4B6D0-9558-3E47-8421-355E8604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261984"/>
            <a:ext cx="3540100" cy="288372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A33911-A632-5D49-9F43-2B535D924A3F}"/>
              </a:ext>
            </a:extLst>
          </p:cNvPr>
          <p:cNvSpPr txBox="1"/>
          <p:nvPr/>
        </p:nvSpPr>
        <p:spPr>
          <a:xfrm>
            <a:off x="718774" y="5308207"/>
            <a:ext cx="7490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La stessa formula può avere un significato diverso in geometria analitica e in algebra</a:t>
            </a:r>
          </a:p>
        </p:txBody>
      </p:sp>
      <p:sp>
        <p:nvSpPr>
          <p:cNvPr id="9" name="Fumetto 1 8">
            <a:extLst>
              <a:ext uri="{FF2B5EF4-FFF2-40B4-BE49-F238E27FC236}">
                <a16:creationId xmlns:a16="http://schemas.microsoft.com/office/drawing/2014/main" id="{AD4105EE-E20D-F941-99F8-51AC8746B398}"/>
              </a:ext>
            </a:extLst>
          </p:cNvPr>
          <p:cNvSpPr/>
          <p:nvPr/>
        </p:nvSpPr>
        <p:spPr>
          <a:xfrm rot="16200000" flipH="1">
            <a:off x="615020" y="2707498"/>
            <a:ext cx="1377032" cy="1815998"/>
          </a:xfrm>
          <a:prstGeom prst="wedgeRectCallout">
            <a:avLst>
              <a:gd name="adj1" fmla="val -27603"/>
              <a:gd name="adj2" fmla="val 139033"/>
            </a:avLst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2D561B-9CFC-8640-B9AD-6AF1EEC23711}"/>
              </a:ext>
            </a:extLst>
          </p:cNvPr>
          <p:cNvSpPr txBox="1"/>
          <p:nvPr/>
        </p:nvSpPr>
        <p:spPr>
          <a:xfrm>
            <a:off x="395537" y="2980573"/>
            <a:ext cx="18159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Tutti i punti della retta hanno l’ascissa x che vale 6</a:t>
            </a:r>
          </a:p>
        </p:txBody>
      </p:sp>
    </p:spTree>
    <p:extLst>
      <p:ext uri="{BB962C8B-B14F-4D97-AF65-F5344CB8AC3E}">
        <p14:creationId xmlns:p14="http://schemas.microsoft.com/office/powerpoint/2010/main" val="367885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685800"/>
          </a:xfrm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Equazioni che descrivono rette</a:t>
            </a:r>
            <a:endParaRPr lang="it-IT" altLang="it-IT" sz="36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03120" y="647180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699" name="TextBox 7">
            <a:extLst>
              <a:ext uri="{FF2B5EF4-FFF2-40B4-BE49-F238E27FC236}">
                <a16:creationId xmlns:a16="http://schemas.microsoft.com/office/drawing/2014/main" id="{F9943C71-A78C-F444-8C55-84C5AF5AF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82" y="1452371"/>
            <a:ext cx="8115436" cy="931152"/>
          </a:xfrm>
          <a:prstGeom prst="rect">
            <a:avLst/>
          </a:prstGeom>
          <a:solidFill>
            <a:srgbClr val="FFFEE9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L’equazione di una retta si scrive in una delle forme seguenti: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altLang="it-I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k     </a:t>
            </a:r>
            <a:r>
              <a:rPr lang="it-IT" alt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oppure</a:t>
            </a:r>
            <a:r>
              <a:rPr lang="it-IT" altLang="it-IT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mx + 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it-IT" altLang="it-IT" sz="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C51649-2805-8C4E-8835-7886F4D277E8}"/>
              </a:ext>
            </a:extLst>
          </p:cNvPr>
          <p:cNvSpPr txBox="1"/>
          <p:nvPr/>
        </p:nvSpPr>
        <p:spPr>
          <a:xfrm>
            <a:off x="441577" y="893911"/>
            <a:ext cx="796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Riprendo una conclusione della lezione precedente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2FA3C9-7890-5240-8522-AC4A6AA41D21}"/>
              </a:ext>
            </a:extLst>
          </p:cNvPr>
          <p:cNvSpPr/>
          <p:nvPr/>
        </p:nvSpPr>
        <p:spPr>
          <a:xfrm>
            <a:off x="1360678" y="2480318"/>
            <a:ext cx="6286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400" b="1" dirty="0"/>
              <a:t>Esempi di equazioni che descrivono rette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DF7CA7-5807-4641-8DBE-E7FE2394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14" y="2993862"/>
            <a:ext cx="2085918" cy="37276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790F922-B62B-AA4C-AB4B-8327B967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27" y="2990929"/>
            <a:ext cx="3346664" cy="373054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0427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Una parola con più significati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1667" y="649664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45AA10-32BF-C543-BF84-4958E5259BD2}"/>
              </a:ext>
            </a:extLst>
          </p:cNvPr>
          <p:cNvSpPr txBox="1"/>
          <p:nvPr/>
        </p:nvSpPr>
        <p:spPr>
          <a:xfrm>
            <a:off x="251520" y="1008959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Anche nel linguaggio comune trovo spesso una parola che ha più significati. Un esempio</a:t>
            </a:r>
            <a:r>
              <a:rPr lang="it-IT" sz="2800" b="1" dirty="0"/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728EEA-E7AD-DC4A-ADBF-003E3AC9B2B4}"/>
              </a:ext>
            </a:extLst>
          </p:cNvPr>
          <p:cNvSpPr txBox="1"/>
          <p:nvPr/>
        </p:nvSpPr>
        <p:spPr>
          <a:xfrm>
            <a:off x="193671" y="4276899"/>
            <a:ext cx="635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Carlo non si è accorto di niente, perché stava suonando la </a:t>
            </a:r>
            <a:r>
              <a:rPr lang="it-IT" sz="24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batteria</a:t>
            </a:r>
            <a:r>
              <a:rPr 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AEFDD48-D515-B84D-902F-385C8588DF5D}"/>
              </a:ext>
            </a:extLst>
          </p:cNvPr>
          <p:cNvSpPr/>
          <p:nvPr/>
        </p:nvSpPr>
        <p:spPr>
          <a:xfrm>
            <a:off x="122726" y="2162874"/>
            <a:ext cx="638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Oggi è il compleanno di papà che è appassionato di cucina: gli abbiamo regalato una </a:t>
            </a:r>
            <a:r>
              <a:rPr lang="it-IT" sz="24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batteria</a:t>
            </a:r>
            <a:r>
              <a:rPr 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 di pentole.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8B43D50-CF38-8143-AAD2-7FF62DD2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099" y="2025577"/>
            <a:ext cx="1764859" cy="1200261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4C586D4-2E54-6C4D-8631-14B69249407C}"/>
              </a:ext>
            </a:extLst>
          </p:cNvPr>
          <p:cNvSpPr/>
          <p:nvPr/>
        </p:nvSpPr>
        <p:spPr>
          <a:xfrm>
            <a:off x="138800" y="3021663"/>
            <a:ext cx="6582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Poi è arrivata mamma disperata: si era scaricata la </a:t>
            </a:r>
            <a:r>
              <a:rPr lang="it-IT" sz="24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batteria </a:t>
            </a:r>
            <a:r>
              <a:rPr lang="it-IT" sz="2400" b="1" i="1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del suo telefonino</a:t>
            </a:r>
            <a:r>
              <a:rPr lang="it-IT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. Aspettava una chiamata importante e ha preso il cellulare di mio fratello Carlo.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0F505B6-CBD8-FA46-8126-910E8BBF3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8" r="8995" b="2741"/>
          <a:stretch/>
        </p:blipFill>
        <p:spPr>
          <a:xfrm rot="16200000">
            <a:off x="7027574" y="2933709"/>
            <a:ext cx="936104" cy="17139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F98D7B7-DB9A-104B-9FCF-AFDB8E77F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937" y="4429408"/>
            <a:ext cx="1491377" cy="131390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A3FB71-C53E-6F4E-A6EF-A797303860E6}"/>
              </a:ext>
            </a:extLst>
          </p:cNvPr>
          <p:cNvSpPr txBox="1"/>
          <p:nvPr/>
        </p:nvSpPr>
        <p:spPr>
          <a:xfrm>
            <a:off x="208113" y="5182261"/>
            <a:ext cx="644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Ricavo il significato di una parola dalla situazione e dal resto del discorso, nel linguaggio comune e anche in matematica.</a:t>
            </a:r>
          </a:p>
        </p:txBody>
      </p:sp>
    </p:spTree>
    <p:extLst>
      <p:ext uri="{BB962C8B-B14F-4D97-AF65-F5344CB8AC3E}">
        <p14:creationId xmlns:p14="http://schemas.microsoft.com/office/powerpoint/2010/main" val="173906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Ottenere equazioni equivalenti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1667" y="649664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528E5F-5AA1-384C-9261-071FEEAC1B7F}"/>
              </a:ext>
            </a:extLst>
          </p:cNvPr>
          <p:cNvSpPr txBox="1"/>
          <p:nvPr/>
        </p:nvSpPr>
        <p:spPr>
          <a:xfrm>
            <a:off x="683568" y="125847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Anche in geometria analitica, posso applicare i principi di equivalenza, scoperti in algebra.</a:t>
            </a:r>
          </a:p>
          <a:p>
            <a:r>
              <a:rPr lang="it-IT" sz="2400" b="1" dirty="0"/>
              <a:t>Richiamo qui sotto i principi con un esempio.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7A8D34-FDB9-4546-BBA7-1F754CFD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6" y="2887439"/>
            <a:ext cx="8686800" cy="2929153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3147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E4F5B384-0C04-7D4D-AB99-76E24C9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685800"/>
          </a:xfrm>
          <a:solidFill>
            <a:schemeClr val="bg1"/>
          </a:solidFill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Altre equazioni in geometria analitica</a:t>
            </a:r>
            <a:endParaRPr lang="it-IT" altLang="it-IT" sz="3600" b="1" baseline="300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F0E7A44-5949-6844-9AF0-4277D788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1667" y="6496649"/>
            <a:ext cx="15712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9701" name="Segnaposto numero diapositiva 2">
            <a:extLst>
              <a:ext uri="{FF2B5EF4-FFF2-40B4-BE49-F238E27FC236}">
                <a16:creationId xmlns:a16="http://schemas.microsoft.com/office/drawing/2014/main" id="{0C9847F5-FE55-5243-AA13-06243BEF2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3A2F5-FEAD-5D4F-9519-C654168FC27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9FA90B-FEF0-2442-B92A-67BE291C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9150"/>
            <a:ext cx="2197100" cy="2120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37F3173-A8AA-F14A-95C0-4B7826F4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71" y="1268760"/>
            <a:ext cx="2575400" cy="3240360"/>
          </a:xfrm>
          <a:prstGeom prst="rect">
            <a:avLst/>
          </a:prstGeom>
        </p:spPr>
      </p:pic>
      <p:sp>
        <p:nvSpPr>
          <p:cNvPr id="9" name="Freccia circolare in su 8">
            <a:extLst>
              <a:ext uri="{FF2B5EF4-FFF2-40B4-BE49-F238E27FC236}">
                <a16:creationId xmlns:a16="http://schemas.microsoft.com/office/drawing/2014/main" id="{C3212AC6-2A15-834B-9911-B0E03ABFE225}"/>
              </a:ext>
            </a:extLst>
          </p:cNvPr>
          <p:cNvSpPr/>
          <p:nvPr/>
        </p:nvSpPr>
        <p:spPr>
          <a:xfrm rot="1220685">
            <a:off x="1851939" y="3985806"/>
            <a:ext cx="3316504" cy="678258"/>
          </a:xfrm>
          <a:prstGeom prst="curvedUpArrow">
            <a:avLst>
              <a:gd name="adj1" fmla="val 25000"/>
              <a:gd name="adj2" fmla="val 31568"/>
              <a:gd name="adj3" fmla="val 25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DE4D0B-45A6-0943-87F4-3A7A2F4730E9}"/>
              </a:ext>
            </a:extLst>
          </p:cNvPr>
          <p:cNvSpPr txBox="1"/>
          <p:nvPr/>
        </p:nvSpPr>
        <p:spPr>
          <a:xfrm>
            <a:off x="322715" y="4679117"/>
            <a:ext cx="3096344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(</a:t>
            </a:r>
            <a:r>
              <a:rPr lang="it-IT" sz="2400" b="1" dirty="0">
                <a:solidFill>
                  <a:srgbClr val="FF0000"/>
                </a:solidFill>
              </a:rPr>
              <a:t>⎼1</a:t>
            </a:r>
            <a:r>
              <a:rPr lang="it-IT" sz="2400" b="1" dirty="0"/>
              <a:t>, </a:t>
            </a:r>
            <a:r>
              <a:rPr lang="it-IT" sz="2400" b="1" dirty="0">
                <a:solidFill>
                  <a:srgbClr val="0000FF"/>
                </a:solidFill>
              </a:rPr>
              <a:t>⎼ 4</a:t>
            </a:r>
            <a:r>
              <a:rPr lang="it-IT" sz="2400" b="1" dirty="0"/>
              <a:t>) , (</a:t>
            </a:r>
            <a:r>
              <a:rPr lang="it-IT" sz="2400" b="1" dirty="0">
                <a:solidFill>
                  <a:srgbClr val="FF0000"/>
                </a:solidFill>
              </a:rPr>
              <a:t>0</a:t>
            </a:r>
            <a:r>
              <a:rPr lang="it-IT" sz="2400" b="1" dirty="0"/>
              <a:t>, </a:t>
            </a:r>
            <a:r>
              <a:rPr lang="it-IT" sz="2400" b="1" dirty="0">
                <a:solidFill>
                  <a:srgbClr val="0000FF"/>
                </a:solidFill>
              </a:rPr>
              <a:t>⎼ 3</a:t>
            </a:r>
            <a:r>
              <a:rPr lang="it-IT" sz="2400" b="1" dirty="0"/>
              <a:t>) , …</a:t>
            </a:r>
          </a:p>
          <a:p>
            <a:r>
              <a:rPr lang="it-IT" sz="2400" b="1" dirty="0"/>
              <a:t>Infinite coppie di numeri soluzioni dell’equazione.</a:t>
            </a:r>
          </a:p>
        </p:txBody>
      </p:sp>
    </p:spTree>
    <p:extLst>
      <p:ext uri="{BB962C8B-B14F-4D97-AF65-F5344CB8AC3E}">
        <p14:creationId xmlns:p14="http://schemas.microsoft.com/office/powerpoint/2010/main" val="324050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3CE69-E421-B047-B095-394628D9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50744"/>
            <a:ext cx="7543800" cy="612304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Scrivere equazioni di una rett</a:t>
            </a:r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b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32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1DF7D414-5D5E-5A45-8324-ABCDE82E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29701" name="TextBox 9">
            <a:extLst>
              <a:ext uri="{FF2B5EF4-FFF2-40B4-BE49-F238E27FC236}">
                <a16:creationId xmlns:a16="http://schemas.microsoft.com/office/drawing/2014/main" id="{5C28C261-6B2B-714A-8392-517911CA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803" y="3422138"/>
            <a:ext cx="2808312" cy="1015663"/>
          </a:xfrm>
          <a:prstGeom prst="rect">
            <a:avLst/>
          </a:prstGeom>
          <a:solidFill>
            <a:srgbClr val="FFFEE9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Equazioni del tipo </a:t>
            </a:r>
            <a:r>
              <a:rPr lang="it-IT" altLang="it-IT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B01650-1C4F-0048-8970-D7527B6E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3" y="1193801"/>
            <a:ext cx="5651343" cy="4410338"/>
          </a:xfrm>
          <a:prstGeom prst="rect">
            <a:avLst/>
          </a:prstGeom>
        </p:spPr>
      </p:pic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ECDF876B-5A89-B74F-81E1-0D4CF676A4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07299" y="3093763"/>
            <a:ext cx="721504" cy="3283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BDEDEA2F-B874-C445-A424-9007CE2D4C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04048" y="4437801"/>
            <a:ext cx="1124755" cy="48125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97C406F-4080-E34A-9D54-305EF807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1807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6663B-830C-F14A-B404-262C7411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8382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Equazione della retta in forma implicita</a:t>
            </a:r>
            <a:br>
              <a:rPr lang="it-IT" altLang="it-IT" sz="3200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3200" b="1" baseline="30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76827B61-E5A4-9F40-8091-49308A94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30724" name="TextBox 7">
            <a:extLst>
              <a:ext uri="{FF2B5EF4-FFF2-40B4-BE49-F238E27FC236}">
                <a16:creationId xmlns:a16="http://schemas.microsoft.com/office/drawing/2014/main" id="{A0C2B130-7821-5B47-8E11-05752AA7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8" y="1628800"/>
            <a:ext cx="8079432" cy="3170099"/>
          </a:xfrm>
          <a:prstGeom prst="rect">
            <a:avLst/>
          </a:prstGeom>
          <a:solidFill>
            <a:srgbClr val="FFFEE9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</a:rPr>
              <a:t>Una conclusione di carattere generale</a:t>
            </a:r>
          </a:p>
          <a:p>
            <a:pPr eaLnBrk="1" hangingPunct="1"/>
            <a:r>
              <a:rPr lang="it-IT" altLang="it-IT" sz="2800" b="1" dirty="0"/>
              <a:t>Si può sempre scrivere l’equazione di una retta nella seguente forma</a:t>
            </a:r>
          </a:p>
          <a:p>
            <a:pPr eaLnBrk="1" hangingPunct="1"/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t-IT" altLang="it-IT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eaLnBrk="1" hangingPunct="1"/>
            <a:r>
              <a:rPr lang="it-IT" altLang="it-IT" sz="2800" b="1" dirty="0"/>
              <a:t>che prende il nome di </a:t>
            </a:r>
            <a:r>
              <a:rPr lang="it-IT" altLang="it-IT" sz="2800" b="1" i="1" dirty="0">
                <a:solidFill>
                  <a:srgbClr val="0000FF"/>
                </a:solidFill>
              </a:rPr>
              <a:t>equazione della retta in forma implicita</a:t>
            </a:r>
            <a:r>
              <a:rPr lang="it-IT" altLang="it-IT" sz="2800" b="1" i="1" dirty="0"/>
              <a:t>.  </a:t>
            </a:r>
            <a:r>
              <a:rPr lang="it-IT" altLang="it-IT" sz="2800" b="1" i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it-IT" altLang="it-IT" b="1" dirty="0"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F89BD5-A21B-C54D-92BB-87315185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013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800D1-A6B9-E343-87BC-56B98C65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0"/>
            <a:ext cx="5410200" cy="10668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Equazione </a:t>
            </a:r>
            <a:r>
              <a:rPr lang="it-IT" altLang="it-IT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it-IT" altLang="it-IT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it-IT" altLang="it-IT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</a:t>
            </a:r>
            <a:b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Casi particolari</a:t>
            </a:r>
            <a:b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32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7" name="Footer Placeholder 4">
            <a:extLst>
              <a:ext uri="{FF2B5EF4-FFF2-40B4-BE49-F238E27FC236}">
                <a16:creationId xmlns:a16="http://schemas.microsoft.com/office/drawing/2014/main" id="{947B085A-15DC-A24B-A02C-1B829C7E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pic>
        <p:nvPicPr>
          <p:cNvPr id="31748" name="Picture 5" descr="Schermata 2014-08-19 alle 11.10.20.png">
            <a:extLst>
              <a:ext uri="{FF2B5EF4-FFF2-40B4-BE49-F238E27FC236}">
                <a16:creationId xmlns:a16="http://schemas.microsoft.com/office/drawing/2014/main" id="{AE96F355-3595-4D4C-A653-5C70EC8AD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4657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AB295E-480A-B948-AE0D-0285AED9C980}"/>
              </a:ext>
            </a:extLst>
          </p:cNvPr>
          <p:cNvSpPr txBox="1"/>
          <p:nvPr/>
        </p:nvSpPr>
        <p:spPr>
          <a:xfrm>
            <a:off x="6248400" y="2286000"/>
            <a:ext cx="2362200" cy="1262063"/>
          </a:xfrm>
          <a:prstGeom prst="rect">
            <a:avLst/>
          </a:prstGeom>
          <a:solidFill>
            <a:srgbClr val="FFE4C9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Equazioni del tipo</a:t>
            </a:r>
          </a:p>
          <a:p>
            <a:pPr eaLnBrk="1" hangingPunct="1"/>
            <a:r>
              <a:rPr lang="it-IT" altLang="it-IT" sz="1800"/>
              <a:t>  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  forma esplicita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AD555-18A0-5C46-BBE7-987957D0592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791200" y="2286000"/>
            <a:ext cx="457200" cy="4572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213DE-1755-454D-9482-C81502849CF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876800" y="2743200"/>
            <a:ext cx="1371600" cy="3048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21B19A-8178-4547-9630-9A9C1886CFF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419600" y="2743200"/>
            <a:ext cx="1828800" cy="8382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756EFF-CCD8-CA4C-AB9C-2F15D6B9C58C}"/>
              </a:ext>
            </a:extLst>
          </p:cNvPr>
          <p:cNvSpPr txBox="1"/>
          <p:nvPr/>
        </p:nvSpPr>
        <p:spPr>
          <a:xfrm>
            <a:off x="6324600" y="3886200"/>
            <a:ext cx="2362200" cy="892175"/>
          </a:xfrm>
          <a:prstGeom prst="rect">
            <a:avLst/>
          </a:prstGeom>
          <a:solidFill>
            <a:srgbClr val="C2F6E6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Equazioni del tipo</a:t>
            </a:r>
          </a:p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21F7E2-B1BA-DD4E-9B3F-CB50A877F62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876800" y="4038600"/>
            <a:ext cx="1447800" cy="1524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BB43B4-F640-814C-97FB-ADF85A13ABC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419600" y="4191000"/>
            <a:ext cx="1905000" cy="45720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4F0CE6E-7F81-4649-A77F-1349D5D9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664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800D1-A6B9-E343-87BC-56B98C65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04497"/>
            <a:ext cx="6480720" cy="576064"/>
          </a:xfrm>
        </p:spPr>
        <p:txBody>
          <a:bodyPr anchor="t">
            <a:noAutofit/>
          </a:bodyPr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L’equazione </a:t>
            </a:r>
            <a:r>
              <a:rPr lang="it-IT" altLang="it-IT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it-IT" altLang="it-IT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it-IT" alt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</a:t>
            </a:r>
            <a:b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36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7" name="Footer Placeholder 4">
            <a:extLst>
              <a:ext uri="{FF2B5EF4-FFF2-40B4-BE49-F238E27FC236}">
                <a16:creationId xmlns:a16="http://schemas.microsoft.com/office/drawing/2014/main" id="{947B085A-15DC-A24B-A02C-1B829C7E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4F0CE6E-7F81-4649-A77F-1349D5D9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4C5B12-5A7C-AA43-9204-2497AEBABF62}"/>
              </a:ext>
            </a:extLst>
          </p:cNvPr>
          <p:cNvSpPr txBox="1"/>
          <p:nvPr/>
        </p:nvSpPr>
        <p:spPr>
          <a:xfrm>
            <a:off x="316767" y="89336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L’equazione 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it-IT" sz="2800" b="1" dirty="0"/>
              <a:t>è ora uno strumento completo: racchiude in sé equazioni e tabelle di tutte le rette del piano.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9BB208-E509-0E46-9189-042193EE8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3" t="-3856" r="133" b="3856"/>
          <a:stretch/>
        </p:blipFill>
        <p:spPr>
          <a:xfrm>
            <a:off x="1309192" y="2155606"/>
            <a:ext cx="6359152" cy="42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75D7C-9D26-164A-A78E-EBE83FD9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12" y="552450"/>
            <a:ext cx="8507288" cy="7620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Caratteristiche delle equazioni di una retta </a:t>
            </a:r>
            <a:b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32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2" name="Footer Placeholder 4">
            <a:extLst>
              <a:ext uri="{FF2B5EF4-FFF2-40B4-BE49-F238E27FC236}">
                <a16:creationId xmlns:a16="http://schemas.microsoft.com/office/drawing/2014/main" id="{A1B06BD9-38D6-0245-BC72-BAC22D33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32773" name="TextBox 16">
            <a:extLst>
              <a:ext uri="{FF2B5EF4-FFF2-40B4-BE49-F238E27FC236}">
                <a16:creationId xmlns:a16="http://schemas.microsoft.com/office/drawing/2014/main" id="{38C8F899-1F29-B54E-BD69-1B473DC2D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492896"/>
            <a:ext cx="8077200" cy="2000548"/>
          </a:xfrm>
          <a:prstGeom prst="rect">
            <a:avLst/>
          </a:prstGeom>
          <a:solidFill>
            <a:srgbClr val="FFFEE9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Sono tutte equazioni di I grado</a:t>
            </a:r>
            <a:r>
              <a:rPr lang="it-IT" altLang="it-IT" b="1" dirty="0"/>
              <a:t>: sono somme di monomi con le lettere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/>
              <a:t> 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/>
              <a:t> che compaiono al massimo al I grado.</a:t>
            </a:r>
          </a:p>
          <a:p>
            <a:pPr eaLnBrk="1" hangingPunct="1"/>
            <a:r>
              <a:rPr lang="it-IT" altLang="it-IT" b="1" dirty="0"/>
              <a:t>Proprio perché rappresentano rette, le equazioni di I grado prendono anche il nome di </a:t>
            </a:r>
            <a:r>
              <a:rPr lang="it-IT" altLang="it-IT" b="1" i="1" dirty="0">
                <a:solidFill>
                  <a:srgbClr val="FF0000"/>
                </a:solidFill>
              </a:rPr>
              <a:t>equazioni lineari</a:t>
            </a:r>
            <a:r>
              <a:rPr lang="it-IT" altLang="it-IT" b="1" i="1" dirty="0"/>
              <a:t>.</a:t>
            </a:r>
          </a:p>
        </p:txBody>
      </p:sp>
      <p:sp>
        <p:nvSpPr>
          <p:cNvPr id="32774" name="TextBox 17">
            <a:extLst>
              <a:ext uri="{FF2B5EF4-FFF2-40B4-BE49-F238E27FC236}">
                <a16:creationId xmlns:a16="http://schemas.microsoft.com/office/drawing/2014/main" id="{67320A0A-D7A2-044C-8997-D39C9CC9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41168"/>
            <a:ext cx="8153400" cy="892552"/>
          </a:xfrm>
          <a:prstGeom prst="rect">
            <a:avLst/>
          </a:prstGeom>
          <a:solidFill>
            <a:srgbClr val="FFFEE9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Le lettere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/>
              <a:t> 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/>
              <a:t> indicano nel piano cartesiano le coordinate variabili di un punto </a:t>
            </a:r>
            <a:r>
              <a:rPr lang="it-IT" altLang="it-IT" b="1" dirty="0" err="1"/>
              <a:t>P</a:t>
            </a:r>
            <a:r>
              <a:rPr lang="it-IT" altLang="it-IT" b="1" dirty="0"/>
              <a:t> che percorre la retta</a:t>
            </a:r>
            <a:r>
              <a:rPr lang="it-IT" altLang="it-IT" b="1" dirty="0">
                <a:solidFill>
                  <a:srgbClr val="0000FF"/>
                </a:solidFill>
              </a:rPr>
              <a:t>.  </a:t>
            </a:r>
            <a:endParaRPr lang="it-IT" altLang="it-IT" b="1" i="1" dirty="0">
              <a:solidFill>
                <a:srgbClr val="0000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BDC050-D21D-1340-ADAA-D68C2C10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2" y="1292431"/>
            <a:ext cx="8636768" cy="858905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2B1AE9-78C1-DA4E-87C3-EAF7C856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72A6-6E1D-9B4A-B3D2-C90F1E5B1C8E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9350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>
            <a:extLst>
              <a:ext uri="{FF2B5EF4-FFF2-40B4-BE49-F238E27FC236}">
                <a16:creationId xmlns:a16="http://schemas.microsoft.com/office/drawing/2014/main" id="{224E89D8-EDB6-4D46-A65D-264C0814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5842" name="TextBox 3">
            <a:extLst>
              <a:ext uri="{FF2B5EF4-FFF2-40B4-BE49-F238E27FC236}">
                <a16:creationId xmlns:a16="http://schemas.microsoft.com/office/drawing/2014/main" id="{18BF42A2-6EA1-3649-AE96-EB16C08B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solidFill>
                <a:srgbClr val="0000FF"/>
              </a:solidFill>
              <a:latin typeface="Arial Black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latin typeface="Arial Black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23B94A6-44D4-BF41-A038-7EADCC55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3D15D2-8734-B44D-B2E2-A97259BF685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/>
          </a:p>
        </p:txBody>
      </p:sp>
      <p:sp>
        <p:nvSpPr>
          <p:cNvPr id="35844" name="Title 7">
            <a:extLst>
              <a:ext uri="{FF2B5EF4-FFF2-40B4-BE49-F238E27FC236}">
                <a16:creationId xmlns:a16="http://schemas.microsoft.com/office/drawing/2014/main" id="{22665711-F768-474A-8816-EB116291F2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762000"/>
          </a:xfrm>
        </p:spPr>
        <p:txBody>
          <a:bodyPr anchor="t"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Riprendiamo gli ultimi quesiti della scheda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5C107A7-24C2-D14B-A456-892BD3A4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87015"/>
            <a:ext cx="8460432" cy="19636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2D13C8-75BF-C14B-AEFF-67E34E828F32}"/>
              </a:ext>
            </a:extLst>
          </p:cNvPr>
          <p:cNvSpPr txBox="1"/>
          <p:nvPr/>
        </p:nvSpPr>
        <p:spPr>
          <a:xfrm>
            <a:off x="266700" y="3870360"/>
            <a:ext cx="861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Risposta più sintetica: perché </a:t>
            </a:r>
            <a:r>
              <a:rPr lang="it-IT" sz="2400" b="1" dirty="0">
                <a:solidFill>
                  <a:srgbClr val="FF0000"/>
                </a:solidFill>
              </a:rPr>
              <a:t>non</a:t>
            </a:r>
            <a:r>
              <a:rPr lang="it-IT" sz="2400" b="1" dirty="0"/>
              <a:t> sono equazioni lineari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2361CD-3F20-294C-BB77-3D49666E0DB6}"/>
              </a:ext>
            </a:extLst>
          </p:cNvPr>
          <p:cNvSpPr txBox="1"/>
          <p:nvPr/>
        </p:nvSpPr>
        <p:spPr>
          <a:xfrm>
            <a:off x="222880" y="4509003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Particolare attenzione all’equazione h.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8DDFEA2-6FDF-2E44-9CEA-8C3E40658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92" y="5132972"/>
            <a:ext cx="8649816" cy="8029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C5D23C-3B53-FF46-860A-EF7793C7DDDE}"/>
              </a:ext>
            </a:extLst>
          </p:cNvPr>
          <p:cNvSpPr txBox="1"/>
          <p:nvPr/>
        </p:nvSpPr>
        <p:spPr>
          <a:xfrm>
            <a:off x="3435484" y="1012908"/>
            <a:ext cx="221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Quesito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>
            <a:extLst>
              <a:ext uri="{FF2B5EF4-FFF2-40B4-BE49-F238E27FC236}">
                <a16:creationId xmlns:a16="http://schemas.microsoft.com/office/drawing/2014/main" id="{224E89D8-EDB6-4D46-A65D-264C0814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23B94A6-44D4-BF41-A038-7EADCC55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3D15D2-8734-B44D-B2E2-A97259BF685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/>
          </a:p>
        </p:txBody>
      </p:sp>
      <p:sp>
        <p:nvSpPr>
          <p:cNvPr id="35844" name="Title 7">
            <a:extLst>
              <a:ext uri="{FF2B5EF4-FFF2-40B4-BE49-F238E27FC236}">
                <a16:creationId xmlns:a16="http://schemas.microsoft.com/office/drawing/2014/main" id="{22665711-F768-474A-8816-EB116291F2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762000"/>
          </a:xfrm>
        </p:spPr>
        <p:txBody>
          <a:bodyPr anchor="t"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1B9362-2B4D-5B41-AD5E-203B8B3D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1" y="1036244"/>
            <a:ext cx="8441849" cy="17454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EC4893-7C3A-A946-A103-7F6BDBA2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436" y="2865004"/>
            <a:ext cx="3430077" cy="33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9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9">
            <a:extLst>
              <a:ext uri="{FF2B5EF4-FFF2-40B4-BE49-F238E27FC236}">
                <a16:creationId xmlns:a16="http://schemas.microsoft.com/office/drawing/2014/main" id="{E56B821F-59FB-C745-B3FB-7CF8D6F7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3555" name="Title 5">
            <a:extLst>
              <a:ext uri="{FF2B5EF4-FFF2-40B4-BE49-F238E27FC236}">
                <a16:creationId xmlns:a16="http://schemas.microsoft.com/office/drawing/2014/main" id="{2D73C110-91F3-DA43-B864-EF2A6EA1A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0149"/>
            <a:ext cx="8807896" cy="762000"/>
          </a:xfrm>
        </p:spPr>
        <p:txBody>
          <a:bodyPr/>
          <a:lstStyle/>
          <a:p>
            <a:pPr marL="342900" indent="-342900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Tracciare il grafico a partire dall’equazione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0A42A184-F443-1E47-B5C3-A3899264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2" y="1210636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Primo esempio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EE775EBD-E64F-884E-B39A-70509375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01" y="2188430"/>
            <a:ext cx="1535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2B24F560-C263-CF4A-A51C-5B8AFCB2CE69}"/>
              </a:ext>
            </a:extLst>
          </p:cNvPr>
          <p:cNvSpPr>
            <a:spLocks/>
          </p:cNvSpPr>
          <p:nvPr/>
        </p:nvSpPr>
        <p:spPr bwMode="auto">
          <a:xfrm>
            <a:off x="356975" y="4510877"/>
            <a:ext cx="2552700" cy="1047494"/>
          </a:xfrm>
          <a:prstGeom prst="borderCallout2">
            <a:avLst>
              <a:gd name="adj1" fmla="val -5072"/>
              <a:gd name="adj2" fmla="val 22444"/>
              <a:gd name="adj3" fmla="val -39837"/>
              <a:gd name="adj4" fmla="val 29514"/>
              <a:gd name="adj5" fmla="val -147366"/>
              <a:gd name="adj6" fmla="val 55536"/>
            </a:avLst>
          </a:prstGeom>
          <a:solidFill>
            <a:srgbClr val="FAFFDB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Un punto </a:t>
            </a:r>
            <a:r>
              <a:rPr lang="it-IT" altLang="it-IT" sz="2000" b="1" dirty="0" err="1">
                <a:solidFill>
                  <a:srgbClr val="000000"/>
                </a:solidFill>
                <a:latin typeface="Arial Narrow" panose="020B0604020202020204" pitchFamily="34" charset="0"/>
              </a:rPr>
              <a:t>P</a:t>
            </a: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(</a:t>
            </a:r>
            <a:r>
              <a:rPr lang="it-IT" alt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, </a:t>
            </a:r>
            <a:r>
              <a:rPr lang="it-IT" alt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) percorre la retta solo se la sua ascissa </a:t>
            </a:r>
            <a:r>
              <a:rPr lang="it-IT" alt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 vale 2</a:t>
            </a:r>
          </a:p>
        </p:txBody>
      </p:sp>
      <p:sp>
        <p:nvSpPr>
          <p:cNvPr id="23558" name="Slide Number Placeholder 20">
            <a:extLst>
              <a:ext uri="{FF2B5EF4-FFF2-40B4-BE49-F238E27FC236}">
                <a16:creationId xmlns:a16="http://schemas.microsoft.com/office/drawing/2014/main" id="{8345D2E8-08C3-8B42-AE77-A42E7B11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9B8BD-4F3E-144E-8C71-8CAEE7D3CE4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pic>
        <p:nvPicPr>
          <p:cNvPr id="23560" name="Picture 23" descr="Schermata 2014-08-21 alle 18.56.31.png">
            <a:extLst>
              <a:ext uri="{FF2B5EF4-FFF2-40B4-BE49-F238E27FC236}">
                <a16:creationId xmlns:a16="http://schemas.microsoft.com/office/drawing/2014/main" id="{7B091933-EBF2-2743-B6E6-54E6B5E8B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103587"/>
            <a:ext cx="3683000" cy="28702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Callout 2 24">
            <a:extLst>
              <a:ext uri="{FF2B5EF4-FFF2-40B4-BE49-F238E27FC236}">
                <a16:creationId xmlns:a16="http://schemas.microsoft.com/office/drawing/2014/main" id="{F9ABDABE-D77B-5E4C-A3BA-A8797B7A477E}"/>
              </a:ext>
            </a:extLst>
          </p:cNvPr>
          <p:cNvSpPr>
            <a:spLocks/>
          </p:cNvSpPr>
          <p:nvPr/>
        </p:nvSpPr>
        <p:spPr bwMode="auto">
          <a:xfrm>
            <a:off x="3486809" y="5811157"/>
            <a:ext cx="2286000" cy="685800"/>
          </a:xfrm>
          <a:prstGeom prst="borderCallout2">
            <a:avLst>
              <a:gd name="adj1" fmla="val 17361"/>
              <a:gd name="adj2" fmla="val -2333"/>
              <a:gd name="adj3" fmla="val 18750"/>
              <a:gd name="adj4" fmla="val -16667"/>
              <a:gd name="adj5" fmla="val -425132"/>
              <a:gd name="adj6" fmla="val 83954"/>
            </a:avLst>
          </a:prstGeom>
          <a:solidFill>
            <a:srgbClr val="FAFFDB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 e </a:t>
            </a: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B</a:t>
            </a: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 sono due punti che hanno ascissa 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9A4E52-4042-3B40-9FBA-4BF8AEC87CF8}"/>
              </a:ext>
            </a:extLst>
          </p:cNvPr>
          <p:cNvCxnSpPr>
            <a:cxnSpLocks noChangeShapeType="1"/>
            <a:stCxn id="25" idx="3"/>
          </p:cNvCxnSpPr>
          <p:nvPr/>
        </p:nvCxnSpPr>
        <p:spPr bwMode="auto">
          <a:xfrm flipV="1">
            <a:off x="4629809" y="3717033"/>
            <a:ext cx="788775" cy="2094124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Line Callout 2 26">
            <a:extLst>
              <a:ext uri="{FF2B5EF4-FFF2-40B4-BE49-F238E27FC236}">
                <a16:creationId xmlns:a16="http://schemas.microsoft.com/office/drawing/2014/main" id="{710ECA0F-79F6-F14E-BDFD-2D2161BD7256}"/>
              </a:ext>
            </a:extLst>
          </p:cNvPr>
          <p:cNvSpPr>
            <a:spLocks/>
          </p:cNvSpPr>
          <p:nvPr/>
        </p:nvSpPr>
        <p:spPr bwMode="auto">
          <a:xfrm>
            <a:off x="5116840" y="1108295"/>
            <a:ext cx="2263120" cy="685800"/>
          </a:xfrm>
          <a:prstGeom prst="borderCallout2">
            <a:avLst>
              <a:gd name="adj1" fmla="val 15972"/>
              <a:gd name="adj2" fmla="val -1389"/>
              <a:gd name="adj3" fmla="val 18750"/>
              <a:gd name="adj4" fmla="val -16667"/>
              <a:gd name="adj5" fmla="val 176667"/>
              <a:gd name="adj6" fmla="val 11989"/>
            </a:avLst>
          </a:prstGeom>
          <a:solidFill>
            <a:srgbClr val="FAFFDB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Per due punti passa una sola rett</a:t>
            </a:r>
            <a:r>
              <a:rPr lang="it-IT" altLang="it-IT" sz="2000" dirty="0">
                <a:solidFill>
                  <a:srgbClr val="000000"/>
                </a:solidFill>
                <a:latin typeface="Arial Narrow" panose="020B0604020202020204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>
            <a:extLst>
              <a:ext uri="{FF2B5EF4-FFF2-40B4-BE49-F238E27FC236}">
                <a16:creationId xmlns:a16="http://schemas.microsoft.com/office/drawing/2014/main" id="{224E89D8-EDB6-4D46-A65D-264C0814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23B94A6-44D4-BF41-A038-7EADCC55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3D15D2-8734-B44D-B2E2-A97259BF685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/>
          </a:p>
        </p:txBody>
      </p:sp>
      <p:sp>
        <p:nvSpPr>
          <p:cNvPr id="35844" name="Title 7">
            <a:extLst>
              <a:ext uri="{FF2B5EF4-FFF2-40B4-BE49-F238E27FC236}">
                <a16:creationId xmlns:a16="http://schemas.microsoft.com/office/drawing/2014/main" id="{22665711-F768-474A-8816-EB116291F2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762000"/>
          </a:xfrm>
        </p:spPr>
        <p:txBody>
          <a:bodyPr anchor="t"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9C556B-9C65-2D4D-A764-DA4DF058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0" y="1051132"/>
            <a:ext cx="8451740" cy="367467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FB47C6-FF25-1F43-96A9-4EF1DE5B19A9}"/>
              </a:ext>
            </a:extLst>
          </p:cNvPr>
          <p:cNvSpPr txBox="1"/>
          <p:nvPr/>
        </p:nvSpPr>
        <p:spPr>
          <a:xfrm>
            <a:off x="1571814" y="5032413"/>
            <a:ext cx="5660925" cy="95410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Il problema coinvolge algebra e geometria analitica.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159376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F275FC7F-CFEF-CC4B-AE9B-CB7D8A2C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53" y="263875"/>
            <a:ext cx="8712968" cy="685800"/>
          </a:xfrm>
        </p:spPr>
        <p:txBody>
          <a:bodyPr anchor="t"/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Significato dell’equazione di una retta</a:t>
            </a:r>
            <a:endParaRPr lang="it-IT" altLang="it-IT" sz="36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C6DCECB5-9C50-CB4F-90F4-F893501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1691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898989"/>
                </a:solidFill>
              </a:rPr>
              <a:t>Daniela Valenti, 2020</a:t>
            </a:r>
          </a:p>
        </p:txBody>
      </p:sp>
      <p:sp>
        <p:nvSpPr>
          <p:cNvPr id="28678" name="Segnaposto numero diapositiva 2">
            <a:extLst>
              <a:ext uri="{FF2B5EF4-FFF2-40B4-BE49-F238E27FC236}">
                <a16:creationId xmlns:a16="http://schemas.microsoft.com/office/drawing/2014/main" id="{1F606BB2-EC5D-8646-9A63-23344DC8A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2F49C-F93B-FC45-9F78-FA8FBE01C9D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D348D6-D480-1C47-B861-810CA5578D2C}"/>
              </a:ext>
            </a:extLst>
          </p:cNvPr>
          <p:cNvSpPr txBox="1"/>
          <p:nvPr/>
        </p:nvSpPr>
        <p:spPr>
          <a:xfrm>
            <a:off x="577668" y="1266672"/>
            <a:ext cx="7866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 retta </a:t>
            </a:r>
            <a:r>
              <a:rPr lang="it-IT" sz="2400" b="1" i="1" dirty="0" err="1"/>
              <a:t>r</a:t>
            </a:r>
            <a:r>
              <a:rPr lang="it-IT" sz="2400" b="1" dirty="0"/>
              <a:t> ha equazione </a:t>
            </a:r>
            <a:r>
              <a:rPr lang="it-IT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600" b="1" dirty="0"/>
              <a:t> 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it-IT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600" b="1" dirty="0"/>
              <a:t> 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it-IT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02464F-6907-714D-AE6B-1553EF619E64}"/>
              </a:ext>
            </a:extLst>
          </p:cNvPr>
          <p:cNvSpPr txBox="1"/>
          <p:nvPr/>
        </p:nvSpPr>
        <p:spPr>
          <a:xfrm>
            <a:off x="614310" y="1664051"/>
            <a:ext cx="793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Le variabili </a:t>
            </a:r>
            <a:r>
              <a:rPr 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400" b="1" dirty="0"/>
              <a:t> e 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400" b="1" dirty="0"/>
              <a:t> permettono di ottenere le coordinate di tutti i punti che compongono una retta.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A80F26-5FD1-3C4A-9A77-82009385DBEF}"/>
              </a:ext>
            </a:extLst>
          </p:cNvPr>
          <p:cNvSpPr/>
          <p:nvPr/>
        </p:nvSpPr>
        <p:spPr>
          <a:xfrm>
            <a:off x="3017679" y="829638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00FF"/>
                </a:solidFill>
              </a:rPr>
              <a:t>Secondo esempio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C1DC0F3-7B02-0243-AC01-A0DAE114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8" y="2901189"/>
            <a:ext cx="4487332" cy="288531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31A8269-2A61-A748-ACEA-73594C94E314}"/>
              </a:ext>
            </a:extLst>
          </p:cNvPr>
          <p:cNvSpPr txBox="1"/>
          <p:nvPr/>
        </p:nvSpPr>
        <p:spPr>
          <a:xfrm>
            <a:off x="1691680" y="2492100"/>
            <a:ext cx="534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Posso trovare tanti punti della retta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7207EA-9E42-BB49-94D6-C4E8D5BBDD98}"/>
              </a:ext>
            </a:extLst>
          </p:cNvPr>
          <p:cNvSpPr txBox="1"/>
          <p:nvPr/>
        </p:nvSpPr>
        <p:spPr>
          <a:xfrm>
            <a:off x="404467" y="5904135"/>
            <a:ext cx="814106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Ma ricorda: bastano due punti per disegnare una retta.</a:t>
            </a:r>
          </a:p>
        </p:txBody>
      </p:sp>
    </p:spTree>
    <p:extLst>
      <p:ext uri="{BB962C8B-B14F-4D97-AF65-F5344CB8AC3E}">
        <p14:creationId xmlns:p14="http://schemas.microsoft.com/office/powerpoint/2010/main" val="269170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9">
            <a:extLst>
              <a:ext uri="{FF2B5EF4-FFF2-40B4-BE49-F238E27FC236}">
                <a16:creationId xmlns:a16="http://schemas.microsoft.com/office/drawing/2014/main" id="{CB9F9F9B-B2F4-5740-BD96-FF159DC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3A486B51-D48E-FC43-BA08-D4FFFE99F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799" y="123972"/>
            <a:ext cx="8458200" cy="1066800"/>
          </a:xfrm>
          <a:noFill/>
        </p:spPr>
        <p:txBody>
          <a:bodyPr/>
          <a:lstStyle/>
          <a:p>
            <a:pPr marL="14288" indent="14288"/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procedimento per tracciare il grafico di una retta a partire da un’equazione del tipo y = mx + </a:t>
            </a:r>
            <a:r>
              <a:rPr lang="it-IT" altLang="it-IT" sz="32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</a:t>
            </a:r>
            <a:endParaRPr lang="it-IT" altLang="it-IT" sz="3200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4DC00-09E1-5547-B91F-008C8E676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28" y="1330980"/>
            <a:ext cx="8452513" cy="181588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Con l’aiuto di una tabella determino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due</a:t>
            </a: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 punti A e B con le coordinate legate dall’equazione.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800" b="1" dirty="0">
              <a:latin typeface="Arial Narrow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Indico i punti A e B sul piano cartesiano.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800" b="1" dirty="0">
              <a:latin typeface="Arial Narrow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Con l’aiuto di un righello disegno la retta che passa per  A e per B. </a:t>
            </a:r>
          </a:p>
        </p:txBody>
      </p:sp>
      <p:sp>
        <p:nvSpPr>
          <p:cNvPr id="25607" name="TextBox 19">
            <a:extLst>
              <a:ext uri="{FF2B5EF4-FFF2-40B4-BE49-F238E27FC236}">
                <a16:creationId xmlns:a16="http://schemas.microsoft.com/office/drawing/2014/main" id="{CB70497A-AA54-8E41-B92E-D71578361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665" y="3201404"/>
            <a:ext cx="192683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cs typeface="Arial" panose="020B0604020202020204" pitchFamily="34" charset="0"/>
              </a:rPr>
              <a:t>Esempio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5FE48F65-1D88-4044-8094-4AFC356D5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1285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Microsoft Equation" r:id="rId3" imgW="8915400" imgH="4229100" progId="Equation.DSMT4">
                  <p:embed/>
                </p:oleObj>
              </mc:Choice>
              <mc:Fallback>
                <p:oleObj name="Microsoft Equation" r:id="rId3" imgW="8915400" imgH="422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285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10BBD9D6-DCFF-5542-9A05-37DB196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4B62-C82F-CB49-A718-63B707411C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5402100-DB65-674A-A4CA-AA4F227C3577}"/>
              </a:ext>
            </a:extLst>
          </p:cNvPr>
          <p:cNvSpPr/>
          <p:nvPr/>
        </p:nvSpPr>
        <p:spPr>
          <a:xfrm>
            <a:off x="211794" y="4067906"/>
            <a:ext cx="154080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it-IT" sz="2400" b="1" dirty="0"/>
              <a:t> 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400" b="1" dirty="0"/>
              <a:t>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400" b="1" dirty="0"/>
              <a:t>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B2CF61-C82F-F041-AEDA-494EC835440D}"/>
              </a:ext>
            </a:extLst>
          </p:cNvPr>
          <p:cNvSpPr txBox="1"/>
          <p:nvPr/>
        </p:nvSpPr>
        <p:spPr>
          <a:xfrm>
            <a:off x="2777468" y="353493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Tabella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18433D-F825-3E46-B30D-881A2C0D2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173" y="3996598"/>
            <a:ext cx="2594726" cy="120700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98B801E-2D8F-8F4B-9815-F8310C388486}"/>
              </a:ext>
            </a:extLst>
          </p:cNvPr>
          <p:cNvSpPr/>
          <p:nvPr/>
        </p:nvSpPr>
        <p:spPr>
          <a:xfrm>
            <a:off x="6293222" y="3516338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Grafico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532898A-1506-C247-9163-E088C52B5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519" y="4032545"/>
            <a:ext cx="2703636" cy="270363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C9A3654-8BA7-0F4A-A307-44CA456CB6CC}"/>
              </a:ext>
            </a:extLst>
          </p:cNvPr>
          <p:cNvSpPr/>
          <p:nvPr/>
        </p:nvSpPr>
        <p:spPr>
          <a:xfrm>
            <a:off x="256416" y="3550833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Equazione</a:t>
            </a:r>
            <a:endParaRPr lang="it-IT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9">
            <a:extLst>
              <a:ext uri="{FF2B5EF4-FFF2-40B4-BE49-F238E27FC236}">
                <a16:creationId xmlns:a16="http://schemas.microsoft.com/office/drawing/2014/main" id="{CB9F9F9B-B2F4-5740-BD96-FF159DC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3A486B51-D48E-FC43-BA08-D4FFFE99F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192" y="278327"/>
            <a:ext cx="8458200" cy="1066800"/>
          </a:xfrm>
          <a:noFill/>
        </p:spPr>
        <p:txBody>
          <a:bodyPr/>
          <a:lstStyle/>
          <a:p>
            <a:pPr marL="14288" indent="14288"/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Significato grafico delle lettere </a:t>
            </a:r>
            <a:r>
              <a:rPr lang="it-IT" altLang="it-IT" sz="32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e </a:t>
            </a:r>
            <a:r>
              <a:rPr lang="it-IT" altLang="it-IT" sz="32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</a:t>
            </a:r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in un’equazione del tipo y = </a:t>
            </a:r>
            <a:r>
              <a:rPr lang="it-IT" altLang="it-IT" sz="32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x + </a:t>
            </a:r>
            <a:r>
              <a:rPr lang="it-IT" altLang="it-IT" sz="32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</a:t>
            </a:r>
            <a:endParaRPr lang="it-IT" altLang="it-IT" sz="3200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5FE48F65-1D88-4044-8094-4AFC356D5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1285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Microsoft Equation" r:id="rId4" imgW="8915400" imgH="4229100" progId="Equation.DSMT4">
                  <p:embed/>
                </p:oleObj>
              </mc:Choice>
              <mc:Fallback>
                <p:oleObj name="Microsoft Equation" r:id="rId4" imgW="8915400" imgH="4229100" progId="Equation.DSMT4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5FE48F65-1D88-4044-8094-4AFC356D5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285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10BBD9D6-DCFF-5542-9A05-37DB196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4B62-C82F-CB49-A718-63B707411C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F91DE9-FF7C-1747-BF97-59B646FD4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17" y="1757284"/>
            <a:ext cx="3871113" cy="11967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AD84CB-6818-4D48-83C3-25EA017B9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292" y="1774241"/>
            <a:ext cx="4023816" cy="117975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7648461-EAFB-4847-B727-91602FAB7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39" y="2990740"/>
            <a:ext cx="3149468" cy="328504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C4D697C-C668-F54A-B2C1-B5466A3F21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9056" y="3008546"/>
            <a:ext cx="3508288" cy="350828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1206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9">
            <a:extLst>
              <a:ext uri="{FF2B5EF4-FFF2-40B4-BE49-F238E27FC236}">
                <a16:creationId xmlns:a16="http://schemas.microsoft.com/office/drawing/2014/main" id="{CB9F9F9B-B2F4-5740-BD96-FF159DC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3A486B51-D48E-FC43-BA08-D4FFFE99F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366" y="39883"/>
            <a:ext cx="8458200" cy="1066800"/>
          </a:xfrm>
          <a:noFill/>
        </p:spPr>
        <p:txBody>
          <a:bodyPr/>
          <a:lstStyle/>
          <a:p>
            <a:pPr marL="14288" indent="14288"/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altro procedimento per tracciare il grafico di un’equazione del tipo y = </a:t>
            </a:r>
            <a:r>
              <a:rPr lang="it-IT" altLang="it-IT" sz="32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x + </a:t>
            </a:r>
            <a:r>
              <a:rPr lang="it-IT" altLang="it-IT" sz="32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</a:t>
            </a:r>
            <a:endParaRPr lang="it-IT" altLang="it-IT" sz="3200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5FE48F65-1D88-4044-8094-4AFC356D5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1285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Microsoft Equation" r:id="rId3" imgW="8915400" imgH="4229100" progId="Equation.DSMT4">
                  <p:embed/>
                </p:oleObj>
              </mc:Choice>
              <mc:Fallback>
                <p:oleObj name="Microsoft Equation" r:id="rId3" imgW="8915400" imgH="4229100" progId="Equation.DSMT4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5FE48F65-1D88-4044-8094-4AFC356D5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285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10BBD9D6-DCFF-5542-9A05-37DB196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4B62-C82F-CB49-A718-63B707411C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6382DA-78AB-3A41-AC45-86F5AB817628}"/>
              </a:ext>
            </a:extLst>
          </p:cNvPr>
          <p:cNvSpPr txBox="1"/>
          <p:nvPr/>
        </p:nvSpPr>
        <p:spPr>
          <a:xfrm>
            <a:off x="1560484" y="1009102"/>
            <a:ext cx="53078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Per tracciare il grafico di  </a:t>
            </a:r>
            <a:r>
              <a:rPr 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600" b="1" dirty="0">
                <a:solidFill>
                  <a:srgbClr val="3A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0A486F-603D-5440-A42D-90B90C2DC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46" y="2031634"/>
            <a:ext cx="2971209" cy="312555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6348EA-67D3-634B-BA51-5C404FEA5B2B}"/>
              </a:ext>
            </a:extLst>
          </p:cNvPr>
          <p:cNvSpPr txBox="1"/>
          <p:nvPr/>
        </p:nvSpPr>
        <p:spPr>
          <a:xfrm>
            <a:off x="70494" y="5374091"/>
            <a:ext cx="2979979" cy="430887"/>
          </a:xfrm>
          <a:prstGeom prst="rect">
            <a:avLst/>
          </a:prstGeom>
          <a:solidFill>
            <a:srgbClr val="FFFBE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Indico A(0, 3)  sull’asse 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3223017-CB5A-D640-A90F-B8A1AA92D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2039596"/>
            <a:ext cx="3203773" cy="313581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CA8B8C-134D-F74C-84E5-59D73C8DC822}"/>
              </a:ext>
            </a:extLst>
          </p:cNvPr>
          <p:cNvSpPr txBox="1"/>
          <p:nvPr/>
        </p:nvSpPr>
        <p:spPr>
          <a:xfrm>
            <a:off x="3347864" y="5329923"/>
            <a:ext cx="3182069" cy="769441"/>
          </a:xfrm>
          <a:prstGeom prst="rect">
            <a:avLst/>
          </a:prstGeom>
          <a:solidFill>
            <a:srgbClr val="FFFBE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Traccio il segmento AB con pendenza 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63FB86-65FB-D94A-8BD5-CE722C3ACD82}"/>
              </a:ext>
            </a:extLst>
          </p:cNvPr>
          <p:cNvSpPr txBox="1"/>
          <p:nvPr/>
        </p:nvSpPr>
        <p:spPr>
          <a:xfrm>
            <a:off x="1966515" y="145262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Invece di compilare la tabella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8159DCD-AF95-AE4E-9DEA-C4DDC584D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5923" y="2002405"/>
            <a:ext cx="1935205" cy="315478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6A51E7-5C82-2A4C-84BF-D54E1FA20687}"/>
              </a:ext>
            </a:extLst>
          </p:cNvPr>
          <p:cNvSpPr txBox="1"/>
          <p:nvPr/>
        </p:nvSpPr>
        <p:spPr>
          <a:xfrm>
            <a:off x="6847013" y="5374091"/>
            <a:ext cx="2001421" cy="769441"/>
          </a:xfrm>
          <a:prstGeom prst="rect">
            <a:avLst/>
          </a:prstGeom>
          <a:solidFill>
            <a:srgbClr val="FFFBE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Traccio il grafico della retta</a:t>
            </a:r>
          </a:p>
        </p:txBody>
      </p:sp>
    </p:spTree>
    <p:extLst>
      <p:ext uri="{BB962C8B-B14F-4D97-AF65-F5344CB8AC3E}">
        <p14:creationId xmlns:p14="http://schemas.microsoft.com/office/powerpoint/2010/main" val="192619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9">
            <a:extLst>
              <a:ext uri="{FF2B5EF4-FFF2-40B4-BE49-F238E27FC236}">
                <a16:creationId xmlns:a16="http://schemas.microsoft.com/office/drawing/2014/main" id="{CB9F9F9B-B2F4-5740-BD96-FF159DC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3A486B51-D48E-FC43-BA08-D4FFFE99F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6712"/>
            <a:ext cx="8458200" cy="1066800"/>
          </a:xfrm>
          <a:noFill/>
        </p:spPr>
        <p:txBody>
          <a:bodyPr/>
          <a:lstStyle/>
          <a:p>
            <a:pPr marL="14288" indent="14288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5FE48F65-1D88-4044-8094-4AFC356D5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1285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Microsoft Equation" r:id="rId3" imgW="8915400" imgH="4229100" progId="Equation.DSMT4">
                  <p:embed/>
                </p:oleObj>
              </mc:Choice>
              <mc:Fallback>
                <p:oleObj name="Microsoft Equation" r:id="rId3" imgW="8915400" imgH="4229100" progId="Equation.DSMT4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5FE48F65-1D88-4044-8094-4AFC356D5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285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10BBD9D6-DCFF-5542-9A05-37DB196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4B62-C82F-CB49-A718-63B707411C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411941-F8B6-AE47-97DE-BC79DDE747F5}"/>
              </a:ext>
            </a:extLst>
          </p:cNvPr>
          <p:cNvSpPr txBox="1"/>
          <p:nvPr/>
        </p:nvSpPr>
        <p:spPr>
          <a:xfrm>
            <a:off x="1187624" y="190351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Completa la scheda di lavoro per consolidare quello che hai imparato</a:t>
            </a:r>
          </a:p>
        </p:txBody>
      </p:sp>
    </p:spTree>
    <p:extLst>
      <p:ext uri="{BB962C8B-B14F-4D97-AF65-F5344CB8AC3E}">
        <p14:creationId xmlns:p14="http://schemas.microsoft.com/office/powerpoint/2010/main" val="260139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9">
            <a:extLst>
              <a:ext uri="{FF2B5EF4-FFF2-40B4-BE49-F238E27FC236}">
                <a16:creationId xmlns:a16="http://schemas.microsoft.com/office/drawing/2014/main" id="{CB9F9F9B-B2F4-5740-BD96-FF159DC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5605" name="Title 5">
            <a:extLst>
              <a:ext uri="{FF2B5EF4-FFF2-40B4-BE49-F238E27FC236}">
                <a16:creationId xmlns:a16="http://schemas.microsoft.com/office/drawing/2014/main" id="{3A486B51-D48E-FC43-BA08-D4FFFE99F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8458200" cy="1066800"/>
          </a:xfrm>
          <a:noFill/>
        </p:spPr>
        <p:txBody>
          <a:bodyPr/>
          <a:lstStyle/>
          <a:p>
            <a:pPr marL="14288" indent="14288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Che cosa hai ottenuto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5FE48F65-1D88-4044-8094-4AFC356D5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676400"/>
          <a:ext cx="1285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Microsoft Equation" r:id="rId3" imgW="8915400" imgH="4229100" progId="Equation.DSMT4">
                  <p:embed/>
                </p:oleObj>
              </mc:Choice>
              <mc:Fallback>
                <p:oleObj name="Microsoft Equation" r:id="rId3" imgW="8915400" imgH="4229100" progId="Equation.DSMT4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5FE48F65-1D88-4044-8094-4AFC356D5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2858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10BBD9D6-DCFF-5542-9A05-37DB196F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4B62-C82F-CB49-A718-63B707411C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67071351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47140</TotalTime>
  <Words>1090</Words>
  <Application>Microsoft Macintosh PowerPoint</Application>
  <PresentationFormat>Presentazione su schermo (4:3)</PresentationFormat>
  <Paragraphs>167</Paragraphs>
  <Slides>30</Slides>
  <Notes>2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Black</vt:lpstr>
      <vt:lpstr>Arial Narrow</vt:lpstr>
      <vt:lpstr>Calibri</vt:lpstr>
      <vt:lpstr>Times New Roman</vt:lpstr>
      <vt:lpstr>Struttura predefinita</vt:lpstr>
      <vt:lpstr>Microsoft Equation</vt:lpstr>
      <vt:lpstr>Grafico di una retta</vt:lpstr>
      <vt:lpstr>Equazioni che descrivono rette</vt:lpstr>
      <vt:lpstr>Tracciare il grafico a partire dall’equazione</vt:lpstr>
      <vt:lpstr>Significato dell’equazione di una retta</vt:lpstr>
      <vt:lpstr>Un procedimento per tracciare il grafico di una retta a partire da un’equazione del tipo y = mx + q</vt:lpstr>
      <vt:lpstr>Significato grafico delle lettere m e q in un’equazione del tipo y = mx + q</vt:lpstr>
      <vt:lpstr>Un altro procedimento per tracciare il grafico di un’equazione del tipo y = mx + q</vt:lpstr>
      <vt:lpstr>Attività</vt:lpstr>
      <vt:lpstr>Che cosa hai ottenuto</vt:lpstr>
      <vt:lpstr>Quesito 1</vt:lpstr>
      <vt:lpstr>Quesito 2</vt:lpstr>
      <vt:lpstr>x e y in geometria analitica</vt:lpstr>
      <vt:lpstr>Video: x e y in geometria analitica</vt:lpstr>
      <vt:lpstr>m ed n nell’equazione di una retta</vt:lpstr>
      <vt:lpstr>Video: m ed n nell’equazione di una retta</vt:lpstr>
      <vt:lpstr>m ed n nell’equazione di una retta</vt:lpstr>
      <vt:lpstr>Rette che NON hanno equazione y = mx +q  </vt:lpstr>
      <vt:lpstr>Equazioni in algebra</vt:lpstr>
      <vt:lpstr>Equazioni in geometria analitica</vt:lpstr>
      <vt:lpstr>Una parola con più significati</vt:lpstr>
      <vt:lpstr>Ottenere equazioni equivalenti</vt:lpstr>
      <vt:lpstr>Altre equazioni in geometria analitica</vt:lpstr>
      <vt:lpstr>Scrivere equazioni di una retta </vt:lpstr>
      <vt:lpstr>Equazione della retta in forma implicita </vt:lpstr>
      <vt:lpstr>Equazione ax + by + c = 0 Casi particolari </vt:lpstr>
      <vt:lpstr>L’equazione ax + by + c = 0 </vt:lpstr>
      <vt:lpstr>Caratteristiche delle equazioni di una retta   </vt:lpstr>
      <vt:lpstr>Riprendiamo gli ultimi quesiti della scheda</vt:lpstr>
      <vt:lpstr>Quesito 4</vt:lpstr>
      <vt:lpstr>Quesito 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1563</cp:revision>
  <dcterms:created xsi:type="dcterms:W3CDTF">2014-08-24T17:13:09Z</dcterms:created>
  <dcterms:modified xsi:type="dcterms:W3CDTF">2023-09-14T13:31:39Z</dcterms:modified>
  <cp:category/>
</cp:coreProperties>
</file>