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95" r:id="rId3"/>
    <p:sldId id="277" r:id="rId4"/>
    <p:sldId id="306" r:id="rId5"/>
    <p:sldId id="278" r:id="rId6"/>
    <p:sldId id="280" r:id="rId7"/>
    <p:sldId id="281" r:id="rId8"/>
    <p:sldId id="296" r:id="rId9"/>
    <p:sldId id="307" r:id="rId10"/>
    <p:sldId id="299" r:id="rId11"/>
    <p:sldId id="303" r:id="rId12"/>
    <p:sldId id="305" r:id="rId13"/>
    <p:sldId id="304" r:id="rId14"/>
    <p:sldId id="309" r:id="rId15"/>
    <p:sldId id="308" r:id="rId16"/>
    <p:sldId id="312" r:id="rId17"/>
    <p:sldId id="298" r:id="rId18"/>
    <p:sldId id="300" r:id="rId19"/>
    <p:sldId id="301" r:id="rId20"/>
    <p:sldId id="302" r:id="rId21"/>
    <p:sldId id="279" r:id="rId22"/>
    <p:sldId id="266" r:id="rId23"/>
    <p:sldId id="285" r:id="rId24"/>
    <p:sldId id="289" r:id="rId25"/>
    <p:sldId id="313" r:id="rId26"/>
    <p:sldId id="314" r:id="rId27"/>
    <p:sldId id="315" r:id="rId28"/>
    <p:sldId id="310" r:id="rId29"/>
    <p:sldId id="287" r:id="rId30"/>
    <p:sldId id="317" r:id="rId31"/>
    <p:sldId id="316" r:id="rId32"/>
    <p:sldId id="318" r:id="rId33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5EFFB"/>
    <a:srgbClr val="FFF9EA"/>
    <a:srgbClr val="3A7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5"/>
    <p:restoredTop sz="94607"/>
  </p:normalViewPr>
  <p:slideViewPr>
    <p:cSldViewPr>
      <p:cViewPr varScale="1">
        <p:scale>
          <a:sx n="124" d="100"/>
          <a:sy n="124" d="100"/>
        </p:scale>
        <p:origin x="1536" y="168"/>
      </p:cViewPr>
      <p:guideLst>
        <p:guide orient="horz" pos="24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C0599F-66E6-1548-B1E5-7D00C945C3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5DE101-A9EB-1B45-BAE2-9240550EE8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59CA8B-B957-A447-8922-798F7BBC6133}" type="datetime1">
              <a:rPr lang="it-IT" altLang="it-IT"/>
              <a:pPr>
                <a:defRPr/>
              </a:pPr>
              <a:t>14/09/23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D720B-39C7-A946-9AC7-FAB211A85A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DD921-CB54-7748-8E91-3D3FCF171C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2DC0652-0201-6E47-B469-7DE00B6DDE2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2F98A4-1929-B843-AF32-9F3F1AAFB1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FAE59-78EB-784D-8E44-E9881DBD6B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0A081D-88F2-8F41-896C-A11FA2286FDE}" type="datetime1">
              <a:rPr lang="it-IT" altLang="it-IT"/>
              <a:pPr>
                <a:defRPr/>
              </a:pPr>
              <a:t>14/09/23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CC5B9E0-BA38-2D49-89FD-8A56A85A65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BC3D129-5371-9D4A-983E-01B758DF2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F7956-889E-2744-AA53-3641258B4C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4E619-220A-3244-82C4-A0A1543EF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3599BC-57BF-C24D-8161-CA01B2F797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3599BC-57BF-C24D-8161-CA01B2F79717}" type="slidenum">
              <a:rPr lang="it-IT" altLang="it-IT" smtClean="0"/>
              <a:pPr>
                <a:defRPr/>
              </a:pPr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5872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3599BC-57BF-C24D-8161-CA01B2F79717}" type="slidenum">
              <a:rPr lang="it-IT" altLang="it-IT" smtClean="0"/>
              <a:pPr>
                <a:defRPr/>
              </a:pPr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799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916447-FC00-DB4B-94EF-EA831CC33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50497-63E5-9942-BAA7-85A32CC58833}" type="datetime1">
              <a:rPr lang="it-IT" altLang="it-IT" smtClean="0"/>
              <a:t>14/09/23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0E301D-7137-9F43-93EE-0D9D7F2A5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5A9BF0-D7A2-B445-A86E-45BFB456F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3300C-4C9F-EE4C-BD3A-A62FE209EA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3237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F36DC5-D669-704A-A318-9EBEC939A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6C165-A0D5-4C45-A886-9F780775DF43}" type="datetime1">
              <a:rPr lang="it-IT" altLang="it-IT" smtClean="0"/>
              <a:t>14/09/23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489866-1681-6549-8AAC-02982F31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AA3A07-70C2-924E-B82A-51CE398B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9DE5E-EE96-7B4B-AF91-A25E9A4DC12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884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850276-3289-5F4B-AEAC-D22C57ED0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98A55-30FD-9C4B-A58B-C45991687558}" type="datetime1">
              <a:rPr lang="it-IT" altLang="it-IT" smtClean="0"/>
              <a:t>14/09/23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18ACD6-E09D-F44D-8759-5EFEFB7D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6623BF-01D7-DE4D-8AEC-B0FA0460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01D07-2875-AF4C-AACB-32198629602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3317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3008E1-6BA6-8A4E-B282-1F863A4F7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E3BEF-448E-404D-ACAA-BD687BB98CE3}" type="datetime1">
              <a:rPr lang="it-IT" altLang="it-IT" smtClean="0"/>
              <a:t>14/09/23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F8FA26-D42C-C645-A08E-8154B759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DF4305-5A27-AB45-92C0-E15FED12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1550E-7157-B246-9511-523DEDA1A3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593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A6D6DB-7339-0945-9AA0-60099FB4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E1085-989E-4947-B7A2-C4E62CA25006}" type="datetime1">
              <a:rPr lang="it-IT" altLang="it-IT" smtClean="0"/>
              <a:t>14/09/23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B2E95D-BCB0-8F4B-B617-F92E6F39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DB1CBE-144F-1648-82D8-5BBDB4683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4328C-9F87-6B4C-BCCD-4106990817E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683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5CC7F93-5C30-5E4C-8077-174CD7E42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87FE5-2933-CF4F-BD0C-91476BE2701A}" type="datetime1">
              <a:rPr lang="it-IT" altLang="it-IT" smtClean="0"/>
              <a:t>14/09/23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39A8622-5241-F045-B416-B9E5B2FF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2020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1B5ED5EB-8F1B-0141-84B0-BC18CCE7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246D3-1D93-1C4E-997A-8C623E9FE7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537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8EF7FBA1-C126-C543-AB5A-313A715A1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FB001-C500-B242-A48C-1ED1A62E3AB3}" type="datetime1">
              <a:rPr lang="it-IT" altLang="it-IT" smtClean="0"/>
              <a:t>14/09/23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9E54C02D-A351-DF42-B717-C854DE44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2020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C30E13B8-8F00-6E4A-B028-DE7414C51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9C24D-F105-674F-8586-1A7731D953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79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0CB8EEA5-1B02-2C40-89AD-46F85181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81DB9-C0CF-214B-8E73-0EBD2F6F4545}" type="datetime1">
              <a:rPr lang="it-IT" altLang="it-IT" smtClean="0"/>
              <a:t>14/09/23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E4B1FF26-4E41-EA49-8820-1016F15F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2020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D530D665-8E66-3C47-BC23-5EF4F255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681E2-53FB-D646-88CF-D658201FF8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192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CEC2DDC7-0CEF-BB4B-ACFC-80A4DB34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C48DE-7ED1-FC46-A831-CA583E5396E9}" type="datetime1">
              <a:rPr lang="it-IT" altLang="it-IT" smtClean="0"/>
              <a:t>14/09/23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67A73C16-1B79-804E-8725-20A34BF83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2020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5D8DC3E5-4609-0E4E-AB20-93E32A04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571B2-F12D-1242-9262-76E87A2A1D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31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0D6ED32-CF44-9847-AEEC-028A1AFB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AB4D0-D3D3-E64A-805B-253F0DC0C8CC}" type="datetime1">
              <a:rPr lang="it-IT" altLang="it-IT" smtClean="0"/>
              <a:t>14/09/23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8B6C1E21-05BF-C640-8A31-D58F8801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2020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A1B6C39-C0F7-9A46-9A6E-9C91E4D5F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418FD-7433-D244-AD79-A7A3217AF7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131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EAC3D429-B890-7F47-B65D-76B789BE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5EED9-D23A-F048-9BFB-1D1BC6638D07}" type="datetime1">
              <a:rPr lang="it-IT" altLang="it-IT" smtClean="0"/>
              <a:t>14/09/23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3B841BEE-6832-074E-9507-8919BBE8C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2020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C087340D-BFD1-D444-AC67-96C0ED490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9435-D39C-ED4C-A13D-24B4C68C62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2313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6931022A-D1EA-5A44-B68C-7E7721FFCA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4D974196-EED9-DF46-96D8-8A8A292956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B80E4C-BB9A-2D48-8E2B-7C14287B9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0FF819D-4C2F-1740-BEB6-0ED5F489A0CC}" type="datetime1">
              <a:rPr lang="it-IT" altLang="it-IT" smtClean="0"/>
              <a:t>14/09/23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3580DA-7E66-9449-86D6-C903BB481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Daniela Valenti, 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4CF996-FC5C-3D49-83FE-6445D5AD8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4F139D-3D64-CA4C-A543-CAB995EA205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>
            <a:extLst>
              <a:ext uri="{FF2B5EF4-FFF2-40B4-BE49-F238E27FC236}">
                <a16:creationId xmlns:a16="http://schemas.microsoft.com/office/drawing/2014/main" id="{1FB97A10-FD00-F345-BA3D-4FED66BE0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133600"/>
            <a:ext cx="8077200" cy="1470025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Rette nel piano cartesiano</a:t>
            </a:r>
            <a:endParaRPr lang="it-IT" altLang="it-IT" b="1" baseline="3000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62" name="Footer Placeholder 5">
            <a:extLst>
              <a:ext uri="{FF2B5EF4-FFF2-40B4-BE49-F238E27FC236}">
                <a16:creationId xmlns:a16="http://schemas.microsoft.com/office/drawing/2014/main" id="{DF3301B4-75BA-9149-BDB9-C3D02FDE9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15363" name="Segnaposto numero diapositiva 1">
            <a:extLst>
              <a:ext uri="{FF2B5EF4-FFF2-40B4-BE49-F238E27FC236}">
                <a16:creationId xmlns:a16="http://schemas.microsoft.com/office/drawing/2014/main" id="{B526EE04-90D5-B349-847D-DB8052A242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9A3E83-C4B3-8747-AFA3-9BB90D683CE0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2" name="Title 5">
            <a:extLst>
              <a:ext uri="{FF2B5EF4-FFF2-40B4-BE49-F238E27FC236}">
                <a16:creationId xmlns:a16="http://schemas.microsoft.com/office/drawing/2014/main" id="{FCD247D8-E66C-0940-BCC1-B0759912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Pendenza di un segmento nel piano cartesiano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ECB95A-9B3E-5B45-9991-1988AECFB30E}"/>
              </a:ext>
            </a:extLst>
          </p:cNvPr>
          <p:cNvSpPr txBox="1"/>
          <p:nvPr/>
        </p:nvSpPr>
        <p:spPr>
          <a:xfrm>
            <a:off x="683568" y="854335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Con un procedimento analogo trovo la pendenza </a:t>
            </a:r>
            <a:r>
              <a:rPr lang="it-IT" sz="24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m</a:t>
            </a:r>
            <a:r>
              <a:rPr 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di un segmento AB nel piano cartesiano.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F847BE0-2698-F445-A6C7-634DB509A54F}"/>
              </a:ext>
            </a:extLst>
          </p:cNvPr>
          <p:cNvSpPr txBox="1"/>
          <p:nvPr/>
        </p:nvSpPr>
        <p:spPr>
          <a:xfrm>
            <a:off x="481047" y="4763219"/>
            <a:ext cx="151216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Aumento di ascissa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1AF5EA1-2F09-A344-8DD7-196EB02185E1}"/>
              </a:ext>
            </a:extLst>
          </p:cNvPr>
          <p:cNvSpPr txBox="1"/>
          <p:nvPr/>
        </p:nvSpPr>
        <p:spPr>
          <a:xfrm>
            <a:off x="7424202" y="4866672"/>
            <a:ext cx="151216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Aumento di ordinata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B237DE3B-A566-4B4C-AD2F-FE45BF876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98" y="5466876"/>
            <a:ext cx="5211004" cy="97110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B101202F-BA2C-1B44-BC9E-F2B0A35CAF00}"/>
              </a:ext>
            </a:extLst>
          </p:cNvPr>
          <p:cNvSpPr txBox="1"/>
          <p:nvPr/>
        </p:nvSpPr>
        <p:spPr>
          <a:xfrm>
            <a:off x="3498631" y="4795536"/>
            <a:ext cx="2736304" cy="461665"/>
          </a:xfrm>
          <a:prstGeom prst="rect">
            <a:avLst/>
          </a:prstGeom>
          <a:solidFill>
            <a:srgbClr val="FFF9EA"/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A(4, 1) e B(14, 3)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4906CCC-AD18-B34B-B09F-8D73CD6A1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52558"/>
            <a:ext cx="8287816" cy="2457192"/>
          </a:xfrm>
          <a:prstGeom prst="rect">
            <a:avLst/>
          </a:prstGeom>
        </p:spPr>
      </p:pic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E5AA6569-7AA9-DA49-919E-2BDD6C91BC5F}"/>
              </a:ext>
            </a:extLst>
          </p:cNvPr>
          <p:cNvCxnSpPr>
            <a:cxnSpLocks/>
          </p:cNvCxnSpPr>
          <p:nvPr/>
        </p:nvCxnSpPr>
        <p:spPr>
          <a:xfrm flipV="1">
            <a:off x="1993215" y="3850109"/>
            <a:ext cx="3010833" cy="91311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471C4AAC-83DD-1248-9A0F-E96AB9E626DB}"/>
              </a:ext>
            </a:extLst>
          </p:cNvPr>
          <p:cNvCxnSpPr>
            <a:cxnSpLocks/>
          </p:cNvCxnSpPr>
          <p:nvPr/>
        </p:nvCxnSpPr>
        <p:spPr>
          <a:xfrm flipV="1">
            <a:off x="8180286" y="3287352"/>
            <a:ext cx="0" cy="1579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177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2" name="Title 5">
            <a:extLst>
              <a:ext uri="{FF2B5EF4-FFF2-40B4-BE49-F238E27FC236}">
                <a16:creationId xmlns:a16="http://schemas.microsoft.com/office/drawing/2014/main" id="{FCD247D8-E66C-0940-BCC1-B0759912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334354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Calcolare la pendenza di un segmento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87CB26-41F3-6645-8D33-165C67424871}"/>
              </a:ext>
            </a:extLst>
          </p:cNvPr>
          <p:cNvSpPr txBox="1"/>
          <p:nvPr/>
        </p:nvSpPr>
        <p:spPr>
          <a:xfrm>
            <a:off x="596380" y="3801805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Nel calcolo della pendenza di un segmento: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penso il segmento come un tratto di strada a senso unico che percorro da sinistra verso destra;</a:t>
            </a:r>
          </a:p>
          <a:p>
            <a:endParaRPr lang="it-IT" sz="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compaiono </a:t>
            </a:r>
            <a:r>
              <a:rPr lang="it-IT" sz="2400" b="1" dirty="0">
                <a:solidFill>
                  <a:srgbClr val="0000FF"/>
                </a:solidFill>
              </a:rPr>
              <a:t>aumenti di ordinata e di ascissa</a:t>
            </a:r>
            <a:r>
              <a:rPr lang="it-IT" sz="2400" b="1" dirty="0"/>
              <a:t>,</a:t>
            </a:r>
            <a:r>
              <a:rPr lang="it-IT" sz="2400" b="1" dirty="0">
                <a:solidFill>
                  <a:srgbClr val="0000FF"/>
                </a:solidFill>
              </a:rPr>
              <a:t> </a:t>
            </a:r>
            <a:r>
              <a:rPr lang="it-IT" sz="2400" b="1" dirty="0">
                <a:solidFill>
                  <a:srgbClr val="FF0000"/>
                </a:solidFill>
              </a:rPr>
              <a:t>non</a:t>
            </a:r>
            <a:r>
              <a:rPr lang="it-IT" sz="2400" b="1" dirty="0"/>
              <a:t> lunghezze di segmenti;</a:t>
            </a:r>
          </a:p>
          <a:p>
            <a:endParaRPr lang="it-IT" sz="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trovo le situazioni illustrate nel video seguente.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E3233D2-BE7B-C547-B34C-E10311354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80479"/>
            <a:ext cx="6830974" cy="202526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7A739BA-D8B0-2249-8B9A-CA4CFB45C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58" y="3122763"/>
            <a:ext cx="3818842" cy="68672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982410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EA25EE-82EF-1C40-B00B-0CAF02B03C98}"/>
              </a:ext>
            </a:extLst>
          </p:cNvPr>
          <p:cNvSpPr txBox="1"/>
          <p:nvPr/>
        </p:nvSpPr>
        <p:spPr>
          <a:xfrm>
            <a:off x="4283968" y="6355164"/>
            <a:ext cx="372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Video 1</a:t>
            </a:r>
          </a:p>
        </p:txBody>
      </p:sp>
      <p:pic>
        <p:nvPicPr>
          <p:cNvPr id="3" name="GeAnA3Video1.mp4">
            <a:hlinkClick r:id="" action="ppaction://media"/>
            <a:extLst>
              <a:ext uri="{FF2B5EF4-FFF2-40B4-BE49-F238E27FC236}">
                <a16:creationId xmlns:a16="http://schemas.microsoft.com/office/drawing/2014/main" id="{A52D3DE0-27D7-6048-BCD7-3AD51DFBA4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75289"/>
            <a:ext cx="7609284" cy="62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3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2" name="Title 5">
            <a:extLst>
              <a:ext uri="{FF2B5EF4-FFF2-40B4-BE49-F238E27FC236}">
                <a16:creationId xmlns:a16="http://schemas.microsoft.com/office/drawing/2014/main" id="{FCD247D8-E66C-0940-BCC1-B0759912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872" y="116850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La pendenza di un segmento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319C9F-093F-6541-BC2F-CDF5D179E2A1}"/>
              </a:ext>
            </a:extLst>
          </p:cNvPr>
          <p:cNvSpPr txBox="1"/>
          <p:nvPr/>
        </p:nvSpPr>
        <p:spPr>
          <a:xfrm>
            <a:off x="2617676" y="732535"/>
            <a:ext cx="33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Conclusioni del video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6D6205-76D2-F14A-AC4B-D3355F1E95B2}"/>
              </a:ext>
            </a:extLst>
          </p:cNvPr>
          <p:cNvSpPr txBox="1"/>
          <p:nvPr/>
        </p:nvSpPr>
        <p:spPr>
          <a:xfrm>
            <a:off x="467544" y="1124292"/>
            <a:ext cx="8219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 la pendenza di un segmento trovo i casi seguenti, vicini alle esperienze comuni sulla pendenza di una strada.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4641C6E-64D3-7245-A9F9-31D86EA3D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8" y="2066014"/>
            <a:ext cx="3940302" cy="3167886"/>
          </a:xfrm>
          <a:prstGeom prst="rect">
            <a:avLst/>
          </a:prstGeom>
          <a:ln w="28575">
            <a:solidFill>
              <a:srgbClr val="3A7B53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DC3CAE-09BB-3B4E-AAF1-BD870A23AF0F}"/>
              </a:ext>
            </a:extLst>
          </p:cNvPr>
          <p:cNvSpPr txBox="1"/>
          <p:nvPr/>
        </p:nvSpPr>
        <p:spPr>
          <a:xfrm>
            <a:off x="5002088" y="5405798"/>
            <a:ext cx="3584182" cy="1015663"/>
          </a:xfrm>
          <a:prstGeom prst="rect">
            <a:avLst/>
          </a:prstGeom>
          <a:solidFill>
            <a:srgbClr val="FFF9EA"/>
          </a:solidFill>
          <a:ln w="28575">
            <a:solidFill>
              <a:srgbClr val="3A7B53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3A7B53"/>
                </a:solidFill>
              </a:rPr>
              <a:t>Cammino, ma rimango alla stessa quota: la strada ha </a:t>
            </a:r>
            <a:r>
              <a:rPr lang="it-IT" sz="2000" b="1" dirty="0">
                <a:solidFill>
                  <a:srgbClr val="FF0000"/>
                </a:solidFill>
              </a:rPr>
              <a:t>pendenza 0</a:t>
            </a:r>
            <a:r>
              <a:rPr lang="it-IT" sz="2000" b="1" dirty="0">
                <a:solidFill>
                  <a:srgbClr val="3A7B53"/>
                </a:solidFill>
              </a:rPr>
              <a:t>.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D1DC1DF-B675-EB4A-B05E-45A5AF6B7BFB}"/>
              </a:ext>
            </a:extLst>
          </p:cNvPr>
          <p:cNvSpPr txBox="1"/>
          <p:nvPr/>
        </p:nvSpPr>
        <p:spPr>
          <a:xfrm>
            <a:off x="422682" y="5377395"/>
            <a:ext cx="4097448" cy="1323439"/>
          </a:xfrm>
          <a:prstGeom prst="rect">
            <a:avLst/>
          </a:prstGeom>
          <a:solidFill>
            <a:srgbClr val="FFF9EA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Anche nei cartelli stradali la pendenza è positiva, ma qui è espressa da una frazione o da un decimale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E7A1A8-43F8-5E4F-871C-6A024BEA4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0" y="2055017"/>
            <a:ext cx="3943752" cy="3165212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100708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2" name="Title 5">
            <a:extLst>
              <a:ext uri="{FF2B5EF4-FFF2-40B4-BE49-F238E27FC236}">
                <a16:creationId xmlns:a16="http://schemas.microsoft.com/office/drawing/2014/main" id="{FCD247D8-E66C-0940-BCC1-B0759912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La pendenza di un segmento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319C9F-093F-6541-BC2F-CDF5D179E2A1}"/>
              </a:ext>
            </a:extLst>
          </p:cNvPr>
          <p:cNvSpPr txBox="1"/>
          <p:nvPr/>
        </p:nvSpPr>
        <p:spPr>
          <a:xfrm>
            <a:off x="2627784" y="838200"/>
            <a:ext cx="33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Conclusioni del video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6CCF0BA-06E9-0E48-8FA9-C70C4CD377DC}"/>
              </a:ext>
            </a:extLst>
          </p:cNvPr>
          <p:cNvSpPr/>
          <p:nvPr/>
        </p:nvSpPr>
        <p:spPr>
          <a:xfrm>
            <a:off x="323292" y="1155654"/>
            <a:ext cx="8573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 la pendenza di un segmento trovo poi il caso seguente, più lontano alle esperienze comuni sulla pendenza di una strada.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87D51B1-C6DE-0147-8237-6DCF18867E06}"/>
              </a:ext>
            </a:extLst>
          </p:cNvPr>
          <p:cNvSpPr txBox="1"/>
          <p:nvPr/>
        </p:nvSpPr>
        <p:spPr>
          <a:xfrm>
            <a:off x="1079444" y="5442468"/>
            <a:ext cx="7272808" cy="1015663"/>
          </a:xfrm>
          <a:prstGeom prst="rect">
            <a:avLst/>
          </a:prstGeom>
          <a:solidFill>
            <a:srgbClr val="FFF9E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/>
              <a:t>Nell’esperienza comune la pendenza rimane positiva, anche in discesa. Invece, in matematica, </a:t>
            </a:r>
            <a:r>
              <a:rPr lang="it-IT" sz="2000" b="1" dirty="0">
                <a:solidFill>
                  <a:srgbClr val="FF0000"/>
                </a:solidFill>
              </a:rPr>
              <a:t>un segmento ‘in discesa’  ha pendenza negativa.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8C2652-FC96-DB48-8F68-D6F653A3E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998722"/>
            <a:ext cx="4076700" cy="32385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12620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2" name="Title 5">
            <a:extLst>
              <a:ext uri="{FF2B5EF4-FFF2-40B4-BE49-F238E27FC236}">
                <a16:creationId xmlns:a16="http://schemas.microsoft.com/office/drawing/2014/main" id="{FCD247D8-E66C-0940-BCC1-B0759912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308" y="116909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La pendenza di un segmento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319C9F-093F-6541-BC2F-CDF5D179E2A1}"/>
              </a:ext>
            </a:extLst>
          </p:cNvPr>
          <p:cNvSpPr txBox="1"/>
          <p:nvPr/>
        </p:nvSpPr>
        <p:spPr>
          <a:xfrm>
            <a:off x="2627784" y="694172"/>
            <a:ext cx="33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Conclusioni del video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643EF4A-D9C9-D24A-B089-7C10DC499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57312"/>
            <a:ext cx="3251044" cy="315815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6CCF0BA-06E9-0E48-8FA9-C70C4CD377DC}"/>
              </a:ext>
            </a:extLst>
          </p:cNvPr>
          <p:cNvSpPr/>
          <p:nvPr/>
        </p:nvSpPr>
        <p:spPr>
          <a:xfrm>
            <a:off x="291650" y="1039242"/>
            <a:ext cx="8573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L’ultimo caso è lontano dalle esperienze sulla pendenza di una strada e obbliga a ricordare che </a:t>
            </a:r>
            <a:r>
              <a:rPr lang="it-IT" sz="24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‘non esiste il risultato della divisione per 0’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87D51B1-C6DE-0147-8237-6DCF18867E06}"/>
              </a:ext>
            </a:extLst>
          </p:cNvPr>
          <p:cNvSpPr txBox="1"/>
          <p:nvPr/>
        </p:nvSpPr>
        <p:spPr>
          <a:xfrm>
            <a:off x="906742" y="5666430"/>
            <a:ext cx="7406716" cy="400110"/>
          </a:xfrm>
          <a:prstGeom prst="rect">
            <a:avLst/>
          </a:prstGeom>
          <a:solidFill>
            <a:srgbClr val="FFF9E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Chi pensa di valutare la pendenza di una parete verticale?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1790E04-4326-314A-800E-7028720BC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76" y="2170321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09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2" name="Title 5">
            <a:extLst>
              <a:ext uri="{FF2B5EF4-FFF2-40B4-BE49-F238E27FC236}">
                <a16:creationId xmlns:a16="http://schemas.microsoft.com/office/drawing/2014/main" id="{FCD247D8-E66C-0940-BCC1-B0759912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476672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La pendenza di un segmento AB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0BA29A-F4D2-884B-A4A5-F7CF39B20DBB}"/>
              </a:ext>
            </a:extLst>
          </p:cNvPr>
          <p:cNvSpPr txBox="1"/>
          <p:nvPr/>
        </p:nvSpPr>
        <p:spPr>
          <a:xfrm>
            <a:off x="1547664" y="1086272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Ho trovato un procedimento generale per calcolare la pendenza di in segmento AB, a partire dalle coordinate di A e di B.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819AB21-2368-C546-9C62-16189933C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6" y="2545188"/>
            <a:ext cx="6876256" cy="3863639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242594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2" name="Title 5">
            <a:extLst>
              <a:ext uri="{FF2B5EF4-FFF2-40B4-BE49-F238E27FC236}">
                <a16:creationId xmlns:a16="http://schemas.microsoft.com/office/drawing/2014/main" id="{FCD247D8-E66C-0940-BCC1-B0759912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Perché la pendenza di un segmento è collegata all’equazione di una retta?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E663F1-B200-C94A-99AA-B805B1968A76}"/>
              </a:ext>
            </a:extLst>
          </p:cNvPr>
          <p:cNvSpPr txBox="1"/>
          <p:nvPr/>
        </p:nvSpPr>
        <p:spPr>
          <a:xfrm>
            <a:off x="3995936" y="5603845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Video 2</a:t>
            </a:r>
          </a:p>
        </p:txBody>
      </p:sp>
      <p:pic>
        <p:nvPicPr>
          <p:cNvPr id="4" name="GeAnA3Video2.mp4">
            <a:hlinkClick r:id="" action="ppaction://media"/>
            <a:extLst>
              <a:ext uri="{FF2B5EF4-FFF2-40B4-BE49-F238E27FC236}">
                <a16:creationId xmlns:a16="http://schemas.microsoft.com/office/drawing/2014/main" id="{31CF06D5-9A96-454F-80C8-BF16BFFD7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43075"/>
            <a:ext cx="9144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2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2" name="Title 5">
            <a:extLst>
              <a:ext uri="{FF2B5EF4-FFF2-40B4-BE49-F238E27FC236}">
                <a16:creationId xmlns:a16="http://schemas.microsoft.com/office/drawing/2014/main" id="{FCD247D8-E66C-0940-BCC1-B0759912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Un punto </a:t>
            </a:r>
            <a:r>
              <a:rPr lang="it-IT" altLang="it-IT" sz="3600" b="1" dirty="0" err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P</a:t>
            </a:r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 si muove fuori della retta AB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93631B-DFB4-6A4A-85AD-72FE0AD929D2}"/>
              </a:ext>
            </a:extLst>
          </p:cNvPr>
          <p:cNvSpPr txBox="1"/>
          <p:nvPr/>
        </p:nvSpPr>
        <p:spPr>
          <a:xfrm>
            <a:off x="2870468" y="969865"/>
            <a:ext cx="399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Conclusione 1 del video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6D2177-5C08-7D49-870E-3E491F8479BD}"/>
              </a:ext>
            </a:extLst>
          </p:cNvPr>
          <p:cNvSpPr txBox="1"/>
          <p:nvPr/>
        </p:nvSpPr>
        <p:spPr>
          <a:xfrm>
            <a:off x="521804" y="5003602"/>
            <a:ext cx="8100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Osservo un punto </a:t>
            </a:r>
            <a:r>
              <a:rPr lang="it-IT" sz="2000" b="1" dirty="0" err="1">
                <a:solidFill>
                  <a:srgbClr val="FF0000"/>
                </a:solidFill>
              </a:rPr>
              <a:t>P</a:t>
            </a:r>
            <a:r>
              <a:rPr lang="it-IT" sz="2000" b="1" dirty="0"/>
              <a:t> che si muove </a:t>
            </a:r>
            <a:r>
              <a:rPr lang="it-IT" sz="2000" b="1" dirty="0">
                <a:solidFill>
                  <a:srgbClr val="FF0000"/>
                </a:solidFill>
              </a:rPr>
              <a:t>fuori della retta AB</a:t>
            </a:r>
            <a:r>
              <a:rPr lang="it-IT" sz="2000" b="1" dirty="0"/>
              <a:t>:</a:t>
            </a:r>
          </a:p>
          <a:p>
            <a:r>
              <a:rPr lang="it-IT" sz="2000" b="1" dirty="0"/>
              <a:t>Mentre </a:t>
            </a:r>
            <a:r>
              <a:rPr lang="it-IT" sz="2000" b="1" dirty="0" err="1"/>
              <a:t>P</a:t>
            </a:r>
            <a:r>
              <a:rPr lang="it-IT" sz="2000" b="1" dirty="0"/>
              <a:t> si muove, il segmento </a:t>
            </a:r>
            <a:r>
              <a:rPr lang="it-IT" sz="2000" b="1" dirty="0">
                <a:solidFill>
                  <a:srgbClr val="FF0000"/>
                </a:solidFill>
              </a:rPr>
              <a:t>AP ha una pendenza diversa da  0,2</a:t>
            </a:r>
            <a:r>
              <a:rPr lang="it-IT" sz="2000" b="1" dirty="0"/>
              <a:t>, che è la pendenza del segmento AB.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738B93B-9635-0749-A25B-6457D76F3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7645"/>
            <a:ext cx="7794612" cy="327539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3027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2" name="Title 5">
            <a:extLst>
              <a:ext uri="{FF2B5EF4-FFF2-40B4-BE49-F238E27FC236}">
                <a16:creationId xmlns:a16="http://schemas.microsoft.com/office/drawing/2014/main" id="{FCD247D8-E66C-0940-BCC1-B0759912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Un punto C percorre la retta AB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93631B-DFB4-6A4A-85AD-72FE0AD929D2}"/>
              </a:ext>
            </a:extLst>
          </p:cNvPr>
          <p:cNvSpPr txBox="1"/>
          <p:nvPr/>
        </p:nvSpPr>
        <p:spPr>
          <a:xfrm>
            <a:off x="2870468" y="969865"/>
            <a:ext cx="399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Conclusione 2 del video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6D2177-5C08-7D49-870E-3E491F8479BD}"/>
              </a:ext>
            </a:extLst>
          </p:cNvPr>
          <p:cNvSpPr txBox="1"/>
          <p:nvPr/>
        </p:nvSpPr>
        <p:spPr>
          <a:xfrm>
            <a:off x="521804" y="5077633"/>
            <a:ext cx="8100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Osservo un punto </a:t>
            </a:r>
            <a:r>
              <a:rPr lang="it-IT" sz="2000" b="1" dirty="0">
                <a:solidFill>
                  <a:srgbClr val="0000FF"/>
                </a:solidFill>
              </a:rPr>
              <a:t>C</a:t>
            </a:r>
            <a:r>
              <a:rPr lang="it-IT" sz="2000" b="1" dirty="0"/>
              <a:t> che </a:t>
            </a:r>
            <a:r>
              <a:rPr lang="it-IT" sz="2000" b="1" dirty="0">
                <a:solidFill>
                  <a:srgbClr val="0000FF"/>
                </a:solidFill>
              </a:rPr>
              <a:t>percorre la retta AB </a:t>
            </a:r>
            <a:r>
              <a:rPr lang="it-IT" sz="2000" b="1" dirty="0"/>
              <a:t>e trovo che:</a:t>
            </a:r>
          </a:p>
          <a:p>
            <a:r>
              <a:rPr lang="it-IT" sz="2000" b="1" dirty="0"/>
              <a:t>Mentre </a:t>
            </a:r>
            <a:r>
              <a:rPr lang="it-IT" sz="2000" b="1" dirty="0">
                <a:solidFill>
                  <a:srgbClr val="0000FF"/>
                </a:solidFill>
              </a:rPr>
              <a:t>C percorre la </a:t>
            </a:r>
            <a:r>
              <a:rPr lang="it-IT" sz="2000" b="1" dirty="0"/>
              <a:t>retta t, il segmento </a:t>
            </a:r>
            <a:r>
              <a:rPr lang="it-IT" sz="2000" b="1" dirty="0">
                <a:solidFill>
                  <a:srgbClr val="0000FF"/>
                </a:solidFill>
              </a:rPr>
              <a:t>AC ha la stessa pendenza 0,2 del segmento AB</a:t>
            </a:r>
            <a:r>
              <a:rPr lang="it-IT" sz="2000" b="1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2B3332F-91BC-BD4D-A94C-9DE00FC9F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1548825"/>
            <a:ext cx="7658000" cy="3381959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87029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oter Placeholder 5">
            <a:extLst>
              <a:ext uri="{FF2B5EF4-FFF2-40B4-BE49-F238E27FC236}">
                <a16:creationId xmlns:a16="http://schemas.microsoft.com/office/drawing/2014/main" id="{DAB66DC2-E839-4D44-87BB-A50DB162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 dirty="0"/>
              <a:t>Daniela Valenti, 2020</a:t>
            </a:r>
          </a:p>
        </p:txBody>
      </p:sp>
      <p:sp>
        <p:nvSpPr>
          <p:cNvPr id="17410" name="Title 5">
            <a:extLst>
              <a:ext uri="{FF2B5EF4-FFF2-40B4-BE49-F238E27FC236}">
                <a16:creationId xmlns:a16="http://schemas.microsoft.com/office/drawing/2014/main" id="{B2CE25C4-A831-8948-8CCE-BE0FBFA4B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209981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Rette disegnate sul piano cartesiano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AD8B3D92-C585-5240-A3A9-15B80EB9E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98" y="842847"/>
            <a:ext cx="83133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In geometria trovo rette disegnate in tante posizioni diverse e così, anche sul piano cartesiano, ho disegnato varie rette: a, b, c, d.</a:t>
            </a:r>
          </a:p>
        </p:txBody>
      </p:sp>
      <p:sp>
        <p:nvSpPr>
          <p:cNvPr id="17413" name="Segnaposto numero diapositiva 1">
            <a:extLst>
              <a:ext uri="{FF2B5EF4-FFF2-40B4-BE49-F238E27FC236}">
                <a16:creationId xmlns:a16="http://schemas.microsoft.com/office/drawing/2014/main" id="{0773E965-1100-E54D-929C-6ED4195ADD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3E917B-DA12-4C44-B2A3-0C40CE84F10C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30003B-6177-E145-A220-DC75CE7545DA}"/>
              </a:ext>
            </a:extLst>
          </p:cNvPr>
          <p:cNvSpPr txBox="1"/>
          <p:nvPr/>
        </p:nvSpPr>
        <p:spPr>
          <a:xfrm>
            <a:off x="8401878" y="56321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0DB192B-0245-AC4E-B193-501B45546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80" y="1933386"/>
            <a:ext cx="5840164" cy="445639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2" name="Title 5">
            <a:extLst>
              <a:ext uri="{FF2B5EF4-FFF2-40B4-BE49-F238E27FC236}">
                <a16:creationId xmlns:a16="http://schemas.microsoft.com/office/drawing/2014/main" id="{FCD247D8-E66C-0940-BCC1-B0759912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8" y="333034"/>
            <a:ext cx="91440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La pendenza di una retta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6D2177-5C08-7D49-870E-3E491F8479BD}"/>
              </a:ext>
            </a:extLst>
          </p:cNvPr>
          <p:cNvSpPr txBox="1"/>
          <p:nvPr/>
        </p:nvSpPr>
        <p:spPr>
          <a:xfrm>
            <a:off x="586408" y="1226740"/>
            <a:ext cx="81003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Capisco ora come stabilire se un un punto C(</a:t>
            </a:r>
            <a:r>
              <a:rPr lang="it-IT" sz="2400" b="1" dirty="0">
                <a:solidFill>
                  <a:srgbClr val="FF0000"/>
                </a:solidFill>
              </a:rPr>
              <a:t>x</a:t>
            </a:r>
            <a:r>
              <a:rPr lang="it-IT" sz="2400" b="1" dirty="0"/>
              <a:t>, </a:t>
            </a:r>
            <a:r>
              <a:rPr lang="it-IT" sz="2400" b="1" dirty="0">
                <a:solidFill>
                  <a:srgbClr val="FF0000"/>
                </a:solidFill>
              </a:rPr>
              <a:t>y</a:t>
            </a:r>
            <a:r>
              <a:rPr lang="it-IT" sz="2400" b="1" dirty="0"/>
              <a:t>) percorre proprio la retta t che passa per A e B:</a:t>
            </a:r>
          </a:p>
          <a:p>
            <a:r>
              <a:rPr lang="it-IT" sz="2400" b="1" dirty="0">
                <a:solidFill>
                  <a:srgbClr val="0000FF"/>
                </a:solidFill>
              </a:rPr>
              <a:t>controllo se la pendenza di AC si mantiene uguale alla pendenza 0,2 del segmento AB.</a:t>
            </a:r>
            <a:r>
              <a:rPr lang="it-IT" sz="2400" b="1" dirty="0"/>
              <a:t> </a:t>
            </a:r>
          </a:p>
          <a:p>
            <a:r>
              <a:rPr lang="it-IT" sz="2400" b="1" dirty="0"/>
              <a:t>Questa idea: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fa capire che </a:t>
            </a:r>
            <a:r>
              <a:rPr lang="it-IT" sz="2400" b="1" dirty="0">
                <a:solidFill>
                  <a:srgbClr val="0000FF"/>
                </a:solidFill>
              </a:rPr>
              <a:t>0,2</a:t>
            </a:r>
            <a:r>
              <a:rPr lang="it-IT" sz="2400" b="1" dirty="0"/>
              <a:t> è la pendenza di tutti i segmenti disegnati sulla retta AB;</a:t>
            </a:r>
          </a:p>
          <a:p>
            <a:endParaRPr lang="it-IT" sz="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porta a dire che </a:t>
            </a:r>
            <a:r>
              <a:rPr lang="it-IT" sz="2400" b="1" dirty="0">
                <a:solidFill>
                  <a:srgbClr val="0000FF"/>
                </a:solidFill>
              </a:rPr>
              <a:t>0,2 è la pendenza della retta AB</a:t>
            </a:r>
            <a:r>
              <a:rPr lang="it-IT" sz="2400" b="1" dirty="0"/>
              <a:t>;</a:t>
            </a:r>
          </a:p>
          <a:p>
            <a:endParaRPr lang="it-IT" sz="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dà un procedimento per trovare l’equazione della retta AB.</a:t>
            </a:r>
          </a:p>
        </p:txBody>
      </p:sp>
    </p:spTree>
    <p:extLst>
      <p:ext uri="{BB962C8B-B14F-4D97-AF65-F5344CB8AC3E}">
        <p14:creationId xmlns:p14="http://schemas.microsoft.com/office/powerpoint/2010/main" val="3956653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5">
            <a:extLst>
              <a:ext uri="{FF2B5EF4-FFF2-40B4-BE49-F238E27FC236}">
                <a16:creationId xmlns:a16="http://schemas.microsoft.com/office/drawing/2014/main" id="{3128FE78-38DC-FC41-9DDD-A547AE98F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1506" name="Title 5">
            <a:extLst>
              <a:ext uri="{FF2B5EF4-FFF2-40B4-BE49-F238E27FC236}">
                <a16:creationId xmlns:a16="http://schemas.microsoft.com/office/drawing/2014/main" id="{C7D3AD2E-4417-2C4D-A38C-A58A8C29D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04761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Attività</a:t>
            </a:r>
          </a:p>
        </p:txBody>
      </p:sp>
      <p:sp>
        <p:nvSpPr>
          <p:cNvPr id="21509" name="TextBox 9">
            <a:extLst>
              <a:ext uri="{FF2B5EF4-FFF2-40B4-BE49-F238E27FC236}">
                <a16:creationId xmlns:a16="http://schemas.microsoft.com/office/drawing/2014/main" id="{D2F4F778-7382-4346-88B0-658E62105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96" y="1489601"/>
            <a:ext cx="793960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" panose="020B0604020202020204" pitchFamily="34" charset="0"/>
              </a:rPr>
              <a:t>Come trovare un’equazione che ‘obbliga’ un punto  </a:t>
            </a:r>
            <a:r>
              <a:rPr lang="it-IT" altLang="it-IT" sz="2800" b="1" dirty="0" err="1">
                <a:latin typeface="Arial Narrow" panose="020B0604020202020204" pitchFamily="34" charset="0"/>
              </a:rPr>
              <a:t>P</a:t>
            </a:r>
            <a:r>
              <a:rPr lang="it-IT" altLang="it-IT" sz="2800" b="1" dirty="0">
                <a:latin typeface="Arial Narrow" panose="020B0604020202020204" pitchFamily="34" charset="0"/>
              </a:rPr>
              <a:t> a percorrere proprio la retta che passa per due dati punti A e B?</a:t>
            </a:r>
          </a:p>
        </p:txBody>
      </p:sp>
      <p:sp>
        <p:nvSpPr>
          <p:cNvPr id="21511" name="Segnaposto numero diapositiva 1">
            <a:extLst>
              <a:ext uri="{FF2B5EF4-FFF2-40B4-BE49-F238E27FC236}">
                <a16:creationId xmlns:a16="http://schemas.microsoft.com/office/drawing/2014/main" id="{B8592693-E9D9-D045-8D72-309045208C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9F3913-77A3-E44B-ACF4-EF1FB77AF40D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0C6347C-0514-954B-AEB5-4D1086EDFE98}"/>
              </a:ext>
            </a:extLst>
          </p:cNvPr>
          <p:cNvSpPr txBox="1"/>
          <p:nvPr/>
        </p:nvSpPr>
        <p:spPr>
          <a:xfrm>
            <a:off x="640296" y="3219857"/>
            <a:ext cx="7939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Completa la scheda che ti guida a rispondere alla domanda.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>
            <a:extLst>
              <a:ext uri="{FF2B5EF4-FFF2-40B4-BE49-F238E27FC236}">
                <a16:creationId xmlns:a16="http://schemas.microsoft.com/office/drawing/2014/main" id="{E65004E7-45CB-134E-BC87-0FDCD94E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0"/>
            <a:ext cx="7315200" cy="1143000"/>
          </a:xfrm>
        </p:spPr>
        <p:txBody>
          <a:bodyPr/>
          <a:lstStyle/>
          <a:p>
            <a:pPr marL="1704975" indent="-1704975"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Che cosa hai trovato</a:t>
            </a:r>
            <a:endParaRPr lang="it-IT" altLang="it-IT" sz="4000" b="1" baseline="30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2530" name="Footer Placeholder 4">
            <a:extLst>
              <a:ext uri="{FF2B5EF4-FFF2-40B4-BE49-F238E27FC236}">
                <a16:creationId xmlns:a16="http://schemas.microsoft.com/office/drawing/2014/main" id="{494B8D6B-523D-5C4F-885C-28F83A5C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008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Daniela Valenti, 2020</a:t>
            </a:r>
          </a:p>
        </p:txBody>
      </p:sp>
      <p:sp>
        <p:nvSpPr>
          <p:cNvPr id="22531" name="Segnaposto numero diapositiva 2">
            <a:extLst>
              <a:ext uri="{FF2B5EF4-FFF2-40B4-BE49-F238E27FC236}">
                <a16:creationId xmlns:a16="http://schemas.microsoft.com/office/drawing/2014/main" id="{9EFFC9A7-AC85-2F4A-A1C8-7FFB1E28B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0556DF-95A5-2C4E-9B87-AA2A7051F242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>
            <a:extLst>
              <a:ext uri="{FF2B5EF4-FFF2-40B4-BE49-F238E27FC236}">
                <a16:creationId xmlns:a16="http://schemas.microsoft.com/office/drawing/2014/main" id="{762E7C7D-7FB5-1446-8420-53F7310F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685800"/>
          </a:xfrm>
        </p:spPr>
        <p:txBody>
          <a:bodyPr anchor="t"/>
          <a:lstStyle/>
          <a:p>
            <a:pPr marL="1704975" indent="-1704975" eaLnBrk="1" hangingPunct="1"/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Equazione della retta per due punti</a:t>
            </a:r>
            <a:endParaRPr lang="it-IT" altLang="it-IT" sz="3600" b="1" baseline="3000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7650" name="Footer Placeholder 4">
            <a:extLst>
              <a:ext uri="{FF2B5EF4-FFF2-40B4-BE49-F238E27FC236}">
                <a16:creationId xmlns:a16="http://schemas.microsoft.com/office/drawing/2014/main" id="{0ECBF527-405E-B94F-AF33-2FECD9016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008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Daniela Valenti, 2020</a:t>
            </a:r>
          </a:p>
        </p:txBody>
      </p:sp>
      <p:pic>
        <p:nvPicPr>
          <p:cNvPr id="27651" name="Picture 8" descr="Schermata 2014-07-31 alle 07.39.16.png">
            <a:extLst>
              <a:ext uri="{FF2B5EF4-FFF2-40B4-BE49-F238E27FC236}">
                <a16:creationId xmlns:a16="http://schemas.microsoft.com/office/drawing/2014/main" id="{9F0C5698-4FF3-5D4C-A59B-50C3A0A40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48" y="1249462"/>
            <a:ext cx="6202704" cy="51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Segnaposto numero diapositiva 2">
            <a:extLst>
              <a:ext uri="{FF2B5EF4-FFF2-40B4-BE49-F238E27FC236}">
                <a16:creationId xmlns:a16="http://schemas.microsoft.com/office/drawing/2014/main" id="{BC5C8322-D54D-314A-81C5-B234EC05AF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FC7907-74E3-DF4E-BC1B-37808AB4A240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1C9972C-E5FC-2742-8B7F-D8506D772C21}"/>
              </a:ext>
            </a:extLst>
          </p:cNvPr>
          <p:cNvSpPr txBox="1"/>
          <p:nvPr/>
        </p:nvSpPr>
        <p:spPr>
          <a:xfrm>
            <a:off x="3707904" y="77595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Quesito 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F275FC7F-CFEF-CC4B-AE9B-CB7D8A2C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685800"/>
          </a:xfrm>
        </p:spPr>
        <p:txBody>
          <a:bodyPr anchor="t"/>
          <a:lstStyle/>
          <a:p>
            <a:pPr marL="1704975" indent="-1704975"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Equazione della retta per due punti</a:t>
            </a:r>
            <a:endParaRPr lang="it-IT" altLang="it-IT" sz="3600" b="1" baseline="30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674" name="Footer Placeholder 4">
            <a:extLst>
              <a:ext uri="{FF2B5EF4-FFF2-40B4-BE49-F238E27FC236}">
                <a16:creationId xmlns:a16="http://schemas.microsoft.com/office/drawing/2014/main" id="{C6DCECB5-9C50-CB4F-90F4-F893501B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008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Daniela Valenti, 2020</a:t>
            </a:r>
          </a:p>
        </p:txBody>
      </p:sp>
      <p:sp>
        <p:nvSpPr>
          <p:cNvPr id="28678" name="Segnaposto numero diapositiva 2">
            <a:extLst>
              <a:ext uri="{FF2B5EF4-FFF2-40B4-BE49-F238E27FC236}">
                <a16:creationId xmlns:a16="http://schemas.microsoft.com/office/drawing/2014/main" id="{1F606BB2-EC5D-8646-9A63-23344DC8A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42F49C-F93B-FC45-9F78-FA8FBE01C9DD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7FBF07-0A6B-194A-AFA3-FB1350CE1F47}"/>
              </a:ext>
            </a:extLst>
          </p:cNvPr>
          <p:cNvSpPr txBox="1"/>
          <p:nvPr/>
        </p:nvSpPr>
        <p:spPr>
          <a:xfrm>
            <a:off x="3635896" y="830239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Quesito 2</a:t>
            </a:r>
            <a:r>
              <a:rPr lang="it-IT" sz="2400" dirty="0"/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578366-374F-C546-87D3-7B53C8CBC32D}"/>
              </a:ext>
            </a:extLst>
          </p:cNvPr>
          <p:cNvSpPr txBox="1"/>
          <p:nvPr/>
        </p:nvSpPr>
        <p:spPr>
          <a:xfrm>
            <a:off x="755576" y="1199093"/>
            <a:ext cx="3513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Retta per A(2,1) e B(3, 4)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4AACDA-7C0A-5046-9CAF-325A8F659596}"/>
              </a:ext>
            </a:extLst>
          </p:cNvPr>
          <p:cNvSpPr txBox="1"/>
          <p:nvPr/>
        </p:nvSpPr>
        <p:spPr>
          <a:xfrm>
            <a:off x="1043608" y="5578474"/>
            <a:ext cx="2140024" cy="707886"/>
          </a:xfrm>
          <a:prstGeom prst="rect">
            <a:avLst/>
          </a:prstGeom>
          <a:solidFill>
            <a:srgbClr val="FFF9EA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m = 3 &gt; 0</a:t>
            </a:r>
          </a:p>
          <a:p>
            <a:pPr algn="ctr"/>
            <a:r>
              <a:rPr lang="it-IT" sz="2000" b="1" dirty="0"/>
              <a:t>Retta ‘in salita’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F8E1AD-9A05-CD4A-B15C-F6177C69EDF7}"/>
              </a:ext>
            </a:extLst>
          </p:cNvPr>
          <p:cNvSpPr txBox="1"/>
          <p:nvPr/>
        </p:nvSpPr>
        <p:spPr>
          <a:xfrm>
            <a:off x="5508104" y="1666999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‘Vedo’ sul grafico la pendenza m = 3.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4C55679-2008-BA43-BBC4-3FD0B754B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41686"/>
            <a:ext cx="4844272" cy="367942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2BF520E-2582-2048-9287-8FC44622C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3861048"/>
            <a:ext cx="419100" cy="3048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9837A16-48EF-D04B-9F5E-3079366E7E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"/>
          <a:stretch/>
        </p:blipFill>
        <p:spPr>
          <a:xfrm>
            <a:off x="5921598" y="2702434"/>
            <a:ext cx="1765300" cy="85239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F275FC7F-CFEF-CC4B-AE9B-CB7D8A2C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685800"/>
          </a:xfrm>
        </p:spPr>
        <p:txBody>
          <a:bodyPr anchor="t"/>
          <a:lstStyle/>
          <a:p>
            <a:pPr marL="1704975" indent="-1704975"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Equazione della retta per due punti</a:t>
            </a:r>
            <a:endParaRPr lang="it-IT" altLang="it-IT" sz="3600" b="1" baseline="30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674" name="Footer Placeholder 4">
            <a:extLst>
              <a:ext uri="{FF2B5EF4-FFF2-40B4-BE49-F238E27FC236}">
                <a16:creationId xmlns:a16="http://schemas.microsoft.com/office/drawing/2014/main" id="{C6DCECB5-9C50-CB4F-90F4-F893501B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008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Daniela Valenti, 2020</a:t>
            </a:r>
          </a:p>
        </p:txBody>
      </p:sp>
      <p:sp>
        <p:nvSpPr>
          <p:cNvPr id="28678" name="Segnaposto numero diapositiva 2">
            <a:extLst>
              <a:ext uri="{FF2B5EF4-FFF2-40B4-BE49-F238E27FC236}">
                <a16:creationId xmlns:a16="http://schemas.microsoft.com/office/drawing/2014/main" id="{1F606BB2-EC5D-8646-9A63-23344DC8A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42F49C-F93B-FC45-9F78-FA8FBE01C9DD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7FBF07-0A6B-194A-AFA3-FB1350CE1F47}"/>
              </a:ext>
            </a:extLst>
          </p:cNvPr>
          <p:cNvSpPr txBox="1"/>
          <p:nvPr/>
        </p:nvSpPr>
        <p:spPr>
          <a:xfrm>
            <a:off x="3635896" y="69173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Quesito 2</a:t>
            </a:r>
            <a:r>
              <a:rPr lang="it-IT" sz="2400" dirty="0"/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578366-374F-C546-87D3-7B53C8CBC32D}"/>
              </a:ext>
            </a:extLst>
          </p:cNvPr>
          <p:cNvSpPr txBox="1"/>
          <p:nvPr/>
        </p:nvSpPr>
        <p:spPr>
          <a:xfrm>
            <a:off x="914400" y="115340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E procedo allo stesso modo per le altre rette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4AACDA-7C0A-5046-9CAF-325A8F659596}"/>
              </a:ext>
            </a:extLst>
          </p:cNvPr>
          <p:cNvSpPr txBox="1"/>
          <p:nvPr/>
        </p:nvSpPr>
        <p:spPr>
          <a:xfrm>
            <a:off x="883306" y="4804419"/>
            <a:ext cx="2140024" cy="707886"/>
          </a:xfrm>
          <a:prstGeom prst="rect">
            <a:avLst/>
          </a:prstGeom>
          <a:solidFill>
            <a:srgbClr val="FFF9EA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m = 0,5 &gt; 0</a:t>
            </a:r>
          </a:p>
          <a:p>
            <a:pPr algn="ctr"/>
            <a:r>
              <a:rPr lang="it-IT" sz="2000" b="1" dirty="0"/>
              <a:t>Retta ‘in salita’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3D4363-895B-0F4C-B1A5-41243E9CD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0" y="2152165"/>
            <a:ext cx="3672408" cy="247164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DA544EB-322A-9A48-873A-64161C26F3B0}"/>
              </a:ext>
            </a:extLst>
          </p:cNvPr>
          <p:cNvSpPr/>
          <p:nvPr/>
        </p:nvSpPr>
        <p:spPr>
          <a:xfrm>
            <a:off x="737996" y="1745599"/>
            <a:ext cx="2843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Retta per A(2,1) e B(4, 2)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3999FB4-7C22-C746-A9BD-8C951106C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64" y="2152165"/>
            <a:ext cx="3710296" cy="249843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FAFEC50-B31C-BC4C-BBEC-F1336A3D9455}"/>
              </a:ext>
            </a:extLst>
          </p:cNvPr>
          <p:cNvSpPr txBox="1"/>
          <p:nvPr/>
        </p:nvSpPr>
        <p:spPr>
          <a:xfrm>
            <a:off x="5242364" y="4795587"/>
            <a:ext cx="2419200" cy="707886"/>
          </a:xfrm>
          <a:prstGeom prst="rect">
            <a:avLst/>
          </a:prstGeom>
          <a:solidFill>
            <a:srgbClr val="FFF9EA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m = ⎼2 &lt; 0</a:t>
            </a:r>
          </a:p>
          <a:p>
            <a:pPr algn="ctr"/>
            <a:r>
              <a:rPr lang="it-IT" sz="2000" b="1" dirty="0"/>
              <a:t>Retta ‘in discesa’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C641EB1-C435-2C4F-BE27-5E85DF3B2048}"/>
              </a:ext>
            </a:extLst>
          </p:cNvPr>
          <p:cNvSpPr/>
          <p:nvPr/>
        </p:nvSpPr>
        <p:spPr>
          <a:xfrm>
            <a:off x="4485680" y="1709035"/>
            <a:ext cx="3134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Retta per A(2,1) e B(1, 3)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854829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F275FC7F-CFEF-CC4B-AE9B-CB7D8A2C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685800"/>
          </a:xfrm>
        </p:spPr>
        <p:txBody>
          <a:bodyPr anchor="t"/>
          <a:lstStyle/>
          <a:p>
            <a:pPr marL="1704975" indent="-1704975"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Equazione della retta per due punti</a:t>
            </a:r>
            <a:endParaRPr lang="it-IT" altLang="it-IT" sz="3600" b="1" baseline="30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674" name="Footer Placeholder 4">
            <a:extLst>
              <a:ext uri="{FF2B5EF4-FFF2-40B4-BE49-F238E27FC236}">
                <a16:creationId xmlns:a16="http://schemas.microsoft.com/office/drawing/2014/main" id="{C6DCECB5-9C50-CB4F-90F4-F893501B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008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Daniela Valenti, 2020</a:t>
            </a:r>
          </a:p>
        </p:txBody>
      </p:sp>
      <p:sp>
        <p:nvSpPr>
          <p:cNvPr id="28678" name="Segnaposto numero diapositiva 2">
            <a:extLst>
              <a:ext uri="{FF2B5EF4-FFF2-40B4-BE49-F238E27FC236}">
                <a16:creationId xmlns:a16="http://schemas.microsoft.com/office/drawing/2014/main" id="{1F606BB2-EC5D-8646-9A63-23344DC8A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42F49C-F93B-FC45-9F78-FA8FBE01C9DD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7FBF07-0A6B-194A-AFA3-FB1350CE1F47}"/>
              </a:ext>
            </a:extLst>
          </p:cNvPr>
          <p:cNvSpPr txBox="1"/>
          <p:nvPr/>
        </p:nvSpPr>
        <p:spPr>
          <a:xfrm>
            <a:off x="3635896" y="69173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Quesito 2</a:t>
            </a:r>
            <a:r>
              <a:rPr lang="it-IT" sz="2400" dirty="0"/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578366-374F-C546-87D3-7B53C8CBC32D}"/>
              </a:ext>
            </a:extLst>
          </p:cNvPr>
          <p:cNvSpPr txBox="1"/>
          <p:nvPr/>
        </p:nvSpPr>
        <p:spPr>
          <a:xfrm>
            <a:off x="865584" y="1153400"/>
            <a:ext cx="4377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E continuo con le altre rette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4AACDA-7C0A-5046-9CAF-325A8F659596}"/>
              </a:ext>
            </a:extLst>
          </p:cNvPr>
          <p:cNvSpPr txBox="1"/>
          <p:nvPr/>
        </p:nvSpPr>
        <p:spPr>
          <a:xfrm>
            <a:off x="1144148" y="5178784"/>
            <a:ext cx="2140024" cy="707886"/>
          </a:xfrm>
          <a:prstGeom prst="rect">
            <a:avLst/>
          </a:prstGeom>
          <a:solidFill>
            <a:srgbClr val="FFF9EA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m = 2 &gt; 0</a:t>
            </a:r>
          </a:p>
          <a:p>
            <a:pPr algn="ctr"/>
            <a:r>
              <a:rPr lang="it-IT" sz="2000" b="1" dirty="0"/>
              <a:t>Retta ‘in salita’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DA544EB-322A-9A48-873A-64161C26F3B0}"/>
              </a:ext>
            </a:extLst>
          </p:cNvPr>
          <p:cNvSpPr/>
          <p:nvPr/>
        </p:nvSpPr>
        <p:spPr>
          <a:xfrm>
            <a:off x="792425" y="1866904"/>
            <a:ext cx="2843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Retta per A(2,1) e B(4, 5)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7E7BCB9-A518-9B48-ABA4-03531A9FA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6" y="2236236"/>
            <a:ext cx="3818628" cy="275668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D17EA10-F0F1-404A-8E5F-1908ECAC24CC}"/>
              </a:ext>
            </a:extLst>
          </p:cNvPr>
          <p:cNvSpPr txBox="1"/>
          <p:nvPr/>
        </p:nvSpPr>
        <p:spPr>
          <a:xfrm>
            <a:off x="4967198" y="5178784"/>
            <a:ext cx="3262402" cy="707886"/>
          </a:xfrm>
          <a:prstGeom prst="rect">
            <a:avLst/>
          </a:prstGeom>
          <a:solidFill>
            <a:srgbClr val="FFF9EA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m = 0</a:t>
            </a:r>
          </a:p>
          <a:p>
            <a:pPr algn="ctr"/>
            <a:r>
              <a:rPr lang="it-IT" sz="2000" b="1" dirty="0"/>
              <a:t>Retta parallela all’asse x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F87BA3F-E605-1846-89FA-85A6C32F4FA5}"/>
              </a:ext>
            </a:extLst>
          </p:cNvPr>
          <p:cNvSpPr/>
          <p:nvPr/>
        </p:nvSpPr>
        <p:spPr>
          <a:xfrm>
            <a:off x="4637646" y="1591149"/>
            <a:ext cx="3134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Retta per A(2,1) e B(4, 1)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F9492B1-4896-AF4F-B36D-5C7F49438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27" y="2201711"/>
            <a:ext cx="3271973" cy="282579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91495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F275FC7F-CFEF-CC4B-AE9B-CB7D8A2C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685800"/>
          </a:xfrm>
        </p:spPr>
        <p:txBody>
          <a:bodyPr anchor="t"/>
          <a:lstStyle/>
          <a:p>
            <a:pPr marL="1704975" indent="-1704975"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Equazione della retta per due punti</a:t>
            </a:r>
            <a:endParaRPr lang="it-IT" altLang="it-IT" sz="3600" b="1" baseline="30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674" name="Footer Placeholder 4">
            <a:extLst>
              <a:ext uri="{FF2B5EF4-FFF2-40B4-BE49-F238E27FC236}">
                <a16:creationId xmlns:a16="http://schemas.microsoft.com/office/drawing/2014/main" id="{C6DCECB5-9C50-CB4F-90F4-F893501B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008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Daniela Valenti, 2020</a:t>
            </a:r>
          </a:p>
        </p:txBody>
      </p:sp>
      <p:sp>
        <p:nvSpPr>
          <p:cNvPr id="28678" name="Segnaposto numero diapositiva 2">
            <a:extLst>
              <a:ext uri="{FF2B5EF4-FFF2-40B4-BE49-F238E27FC236}">
                <a16:creationId xmlns:a16="http://schemas.microsoft.com/office/drawing/2014/main" id="{1F606BB2-EC5D-8646-9A63-23344DC8A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42F49C-F93B-FC45-9F78-FA8FBE01C9DD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7FBF07-0A6B-194A-AFA3-FB1350CE1F47}"/>
              </a:ext>
            </a:extLst>
          </p:cNvPr>
          <p:cNvSpPr txBox="1"/>
          <p:nvPr/>
        </p:nvSpPr>
        <p:spPr>
          <a:xfrm>
            <a:off x="3635896" y="69173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Quesito 2</a:t>
            </a:r>
            <a:r>
              <a:rPr lang="it-IT" sz="2400" dirty="0"/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578366-374F-C546-87D3-7B53C8CBC32D}"/>
              </a:ext>
            </a:extLst>
          </p:cNvPr>
          <p:cNvSpPr txBox="1"/>
          <p:nvPr/>
        </p:nvSpPr>
        <p:spPr>
          <a:xfrm>
            <a:off x="2432410" y="1286372"/>
            <a:ext cx="4377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E concludo con l’ultima retta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85510ED-5669-724E-B583-D10626C8F65F}"/>
              </a:ext>
            </a:extLst>
          </p:cNvPr>
          <p:cNvSpPr txBox="1"/>
          <p:nvPr/>
        </p:nvSpPr>
        <p:spPr>
          <a:xfrm>
            <a:off x="3003972" y="5317041"/>
            <a:ext cx="3466728" cy="707886"/>
          </a:xfrm>
          <a:prstGeom prst="rect">
            <a:avLst/>
          </a:prstGeom>
          <a:solidFill>
            <a:srgbClr val="FFF9EA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m  non esiste</a:t>
            </a:r>
          </a:p>
          <a:p>
            <a:pPr algn="ctr"/>
            <a:r>
              <a:rPr lang="it-IT" sz="2000" b="1" dirty="0"/>
              <a:t>Retta parallela all’asse y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52A1F24-D6B8-7347-9D5C-D8D2E3ABF45D}"/>
              </a:ext>
            </a:extLst>
          </p:cNvPr>
          <p:cNvSpPr/>
          <p:nvPr/>
        </p:nvSpPr>
        <p:spPr>
          <a:xfrm>
            <a:off x="3054424" y="1850852"/>
            <a:ext cx="2843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Retta per A(2,1) e B(2, 4)</a:t>
            </a:r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5C5F6C14-1632-5449-9427-4F9270805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82327"/>
            <a:ext cx="3698900" cy="283693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37327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F275FC7F-CFEF-CC4B-AE9B-CB7D8A2C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731031"/>
            <a:ext cx="7315200" cy="685800"/>
          </a:xfrm>
        </p:spPr>
        <p:txBody>
          <a:bodyPr anchor="t"/>
          <a:lstStyle/>
          <a:p>
            <a:pPr marL="1704975" indent="-1704975"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Equazione della retta per due punti</a:t>
            </a:r>
            <a:endParaRPr lang="it-IT" altLang="it-IT" sz="3600" b="1" baseline="30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674" name="Footer Placeholder 4">
            <a:extLst>
              <a:ext uri="{FF2B5EF4-FFF2-40B4-BE49-F238E27FC236}">
                <a16:creationId xmlns:a16="http://schemas.microsoft.com/office/drawing/2014/main" id="{C6DCECB5-9C50-CB4F-90F4-F893501B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008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Daniela Valenti, 2020</a:t>
            </a:r>
          </a:p>
        </p:txBody>
      </p:sp>
      <p:sp>
        <p:nvSpPr>
          <p:cNvPr id="28678" name="Segnaposto numero diapositiva 2">
            <a:extLst>
              <a:ext uri="{FF2B5EF4-FFF2-40B4-BE49-F238E27FC236}">
                <a16:creationId xmlns:a16="http://schemas.microsoft.com/office/drawing/2014/main" id="{1F606BB2-EC5D-8646-9A63-23344DC8A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42F49C-F93B-FC45-9F78-FA8FBE01C9DD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12E4DFE-FE2D-6641-BCB6-0CCF4677325A}"/>
              </a:ext>
            </a:extLst>
          </p:cNvPr>
          <p:cNvSpPr txBox="1"/>
          <p:nvPr/>
        </p:nvSpPr>
        <p:spPr>
          <a:xfrm>
            <a:off x="3275856" y="1416831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Quesiti 3 e 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CD30ABF-0477-3148-B161-5C6828ED3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00" y="2204864"/>
            <a:ext cx="8686800" cy="16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20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>
            <a:extLst>
              <a:ext uri="{FF2B5EF4-FFF2-40B4-BE49-F238E27FC236}">
                <a16:creationId xmlns:a16="http://schemas.microsoft.com/office/drawing/2014/main" id="{E4F5B384-0C04-7D4D-AB99-76E24C96F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315200" cy="685800"/>
          </a:xfrm>
        </p:spPr>
        <p:txBody>
          <a:bodyPr anchor="t"/>
          <a:lstStyle/>
          <a:p>
            <a:pPr marL="1704975" indent="-1704975" eaLnBrk="1" hangingPunct="1"/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Equazione della retta per due punti</a:t>
            </a:r>
            <a:endParaRPr lang="it-IT" altLang="it-IT" sz="3600" b="1" baseline="3000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9698" name="Footer Placeholder 4">
            <a:extLst>
              <a:ext uri="{FF2B5EF4-FFF2-40B4-BE49-F238E27FC236}">
                <a16:creationId xmlns:a16="http://schemas.microsoft.com/office/drawing/2014/main" id="{5F0E7A44-5949-6844-9AF0-4277D788A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008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Daniela Valenti, 2020</a:t>
            </a:r>
          </a:p>
        </p:txBody>
      </p:sp>
      <p:sp>
        <p:nvSpPr>
          <p:cNvPr id="29699" name="TextBox 7">
            <a:extLst>
              <a:ext uri="{FF2B5EF4-FFF2-40B4-BE49-F238E27FC236}">
                <a16:creationId xmlns:a16="http://schemas.microsoft.com/office/drawing/2014/main" id="{F9943C71-A78C-F444-8C55-84C5AF5AF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64" y="1052736"/>
            <a:ext cx="7848872" cy="2175467"/>
          </a:xfrm>
          <a:prstGeom prst="rect">
            <a:avLst/>
          </a:prstGeom>
          <a:solidFill>
            <a:srgbClr val="FFFEE9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Una conclusione di carattere generale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L’equazione della retta che passa per due dati punti      A(</a:t>
            </a:r>
            <a:r>
              <a:rPr lang="it-IT" altLang="it-IT" sz="26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x</a:t>
            </a:r>
            <a:r>
              <a:rPr lang="it-IT" altLang="it-IT" sz="2600" b="1" baseline="-25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</a:t>
            </a:r>
            <a:r>
              <a:rPr lang="it-IT" altLang="it-IT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altLang="it-IT" sz="26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y</a:t>
            </a:r>
            <a:r>
              <a:rPr lang="it-IT" altLang="it-IT" sz="2600" b="1" baseline="-25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</a:t>
            </a:r>
            <a:r>
              <a:rPr lang="it-IT" altLang="it-IT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) e B(</a:t>
            </a:r>
            <a:r>
              <a:rPr lang="it-IT" altLang="it-IT" sz="26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x</a:t>
            </a:r>
            <a:r>
              <a:rPr lang="it-IT" altLang="it-IT" sz="2600" b="1" baseline="-25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</a:t>
            </a:r>
            <a:r>
              <a:rPr lang="it-IT" altLang="it-IT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altLang="it-IT" sz="26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y</a:t>
            </a:r>
            <a:r>
              <a:rPr lang="it-IT" altLang="it-IT" sz="2600" b="1" baseline="-25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</a:t>
            </a:r>
            <a:r>
              <a:rPr lang="it-IT" altLang="it-IT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) si scrive in una delle forme seguenti: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it-IT" alt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it-IT" altLang="it-IT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k</a:t>
            </a:r>
            <a:r>
              <a:rPr lang="it-IT" altLang="it-IT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it-IT" alt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it-IT" altLang="it-IT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k</a:t>
            </a:r>
            <a:endParaRPr lang="it-IT" altLang="it-IT" sz="2400" b="1" i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it-IT" altLang="it-IT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mx + </a:t>
            </a:r>
            <a:r>
              <a:rPr lang="it-IT" altLang="it-IT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altLang="it-IT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se </a:t>
            </a:r>
            <a:r>
              <a:rPr lang="it-IT" altLang="it-IT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≠  </a:t>
            </a:r>
            <a:r>
              <a:rPr lang="it-IT" altLang="it-IT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it-IT" altLang="it-IT" sz="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1" name="Segnaposto numero diapositiva 2">
            <a:extLst>
              <a:ext uri="{FF2B5EF4-FFF2-40B4-BE49-F238E27FC236}">
                <a16:creationId xmlns:a16="http://schemas.microsoft.com/office/drawing/2014/main" id="{0C9847F5-FE55-5243-AA13-06243BEF22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53A2F5-FEAD-5D4F-9519-C654168FC271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042647-659F-364A-B67B-51B0B0816B46}"/>
              </a:ext>
            </a:extLst>
          </p:cNvPr>
          <p:cNvSpPr txBox="1"/>
          <p:nvPr/>
        </p:nvSpPr>
        <p:spPr>
          <a:xfrm>
            <a:off x="3801616" y="3250293"/>
            <a:ext cx="1388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ESEMPI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8FBA137-C39A-6940-B5E6-66BADFD01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21" y="3734048"/>
            <a:ext cx="2780357" cy="2197606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92989E7-A482-E34D-91F2-33F12B000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9" y="3711958"/>
            <a:ext cx="2716088" cy="246431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053ED28-A18B-354E-BB5E-EB8248E9E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711958"/>
            <a:ext cx="2897998" cy="2922215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oter Placeholder 5">
            <a:extLst>
              <a:ext uri="{FF2B5EF4-FFF2-40B4-BE49-F238E27FC236}">
                <a16:creationId xmlns:a16="http://schemas.microsoft.com/office/drawing/2014/main" id="{50F7D90C-3BF8-BA48-8C5C-444672F5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16386" name="Title 5">
            <a:extLst>
              <a:ext uri="{FF2B5EF4-FFF2-40B4-BE49-F238E27FC236}">
                <a16:creationId xmlns:a16="http://schemas.microsoft.com/office/drawing/2014/main" id="{43537990-1476-874C-8B53-4C767E74D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772400" cy="762000"/>
          </a:xfrm>
        </p:spPr>
        <p:txBody>
          <a:bodyPr anchor="t"/>
          <a:lstStyle/>
          <a:p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Rette sulla Terra e in cielo</a:t>
            </a:r>
          </a:p>
        </p:txBody>
      </p:sp>
      <p:sp>
        <p:nvSpPr>
          <p:cNvPr id="16387" name="TextBox 6">
            <a:extLst>
              <a:ext uri="{FF2B5EF4-FFF2-40B4-BE49-F238E27FC236}">
                <a16:creationId xmlns:a16="http://schemas.microsoft.com/office/drawing/2014/main" id="{6C75D68B-3586-014C-9B62-E5A14988E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19200"/>
            <a:ext cx="777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" panose="020B0604020202020204" pitchFamily="34" charset="0"/>
              </a:rPr>
              <a:t>Pensate di trovare le rette soltanto in matematica? </a:t>
            </a:r>
          </a:p>
        </p:txBody>
      </p:sp>
      <p:pic>
        <p:nvPicPr>
          <p:cNvPr id="16388" name="Picture 5" descr="Raggi_luce1.jpg">
            <a:extLst>
              <a:ext uri="{FF2B5EF4-FFF2-40B4-BE49-F238E27FC236}">
                <a16:creationId xmlns:a16="http://schemas.microsoft.com/office/drawing/2014/main" id="{ADD8ADE3-23DD-824C-AB25-224F8E216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3606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raggi_laser1.jpg">
            <a:extLst>
              <a:ext uri="{FF2B5EF4-FFF2-40B4-BE49-F238E27FC236}">
                <a16:creationId xmlns:a16="http://schemas.microsoft.com/office/drawing/2014/main" id="{535E66CB-F3F3-CF4B-BCDD-F3AC822A1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33528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scia1.jpg">
            <a:extLst>
              <a:ext uri="{FF2B5EF4-FFF2-40B4-BE49-F238E27FC236}">
                <a16:creationId xmlns:a16="http://schemas.microsoft.com/office/drawing/2014/main" id="{047F5D30-FC7A-8F47-A871-17BF4CF73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67200"/>
            <a:ext cx="35433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Segnaposto numero diapositiva 1">
            <a:extLst>
              <a:ext uri="{FF2B5EF4-FFF2-40B4-BE49-F238E27FC236}">
                <a16:creationId xmlns:a16="http://schemas.microsoft.com/office/drawing/2014/main" id="{CEC59582-67B7-5949-9903-09D3E4AF2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18B5AA-B03A-2C4F-9DD6-027988F129EA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F275FC7F-CFEF-CC4B-AE9B-CB7D8A2C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8" y="224470"/>
            <a:ext cx="7637958" cy="685800"/>
          </a:xfrm>
        </p:spPr>
        <p:txBody>
          <a:bodyPr anchor="t"/>
          <a:lstStyle/>
          <a:p>
            <a:pPr marL="1704975" indent="-1704975"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Riflessioni sull’equazione di una retta</a:t>
            </a:r>
            <a:endParaRPr lang="it-IT" altLang="it-IT" sz="3600" b="1" baseline="30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674" name="Footer Placeholder 4">
            <a:extLst>
              <a:ext uri="{FF2B5EF4-FFF2-40B4-BE49-F238E27FC236}">
                <a16:creationId xmlns:a16="http://schemas.microsoft.com/office/drawing/2014/main" id="{C6DCECB5-9C50-CB4F-90F4-F893501B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008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Daniela Valenti, 2020</a:t>
            </a:r>
          </a:p>
        </p:txBody>
      </p:sp>
      <p:sp>
        <p:nvSpPr>
          <p:cNvPr id="28678" name="Segnaposto numero diapositiva 2">
            <a:extLst>
              <a:ext uri="{FF2B5EF4-FFF2-40B4-BE49-F238E27FC236}">
                <a16:creationId xmlns:a16="http://schemas.microsoft.com/office/drawing/2014/main" id="{1F606BB2-EC5D-8646-9A63-23344DC8A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42F49C-F93B-FC45-9F78-FA8FBE01C9DD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037013-E060-6B4A-892A-E0C2B5CC07D4}"/>
              </a:ext>
            </a:extLst>
          </p:cNvPr>
          <p:cNvSpPr txBox="1"/>
          <p:nvPr/>
        </p:nvSpPr>
        <p:spPr>
          <a:xfrm>
            <a:off x="966490" y="887833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Ora posso trovare anche l’equazione della retta t  incontrata all’inizio di questa lezione.</a:t>
            </a:r>
          </a:p>
          <a:p>
            <a:r>
              <a:rPr 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La retta passa per A(4, 1) e B(14, 3).</a:t>
            </a:r>
          </a:p>
          <a:p>
            <a:r>
              <a:rPr 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La pendenza </a:t>
            </a:r>
            <a:r>
              <a:rPr lang="it-IT" sz="24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m</a:t>
            </a:r>
            <a:r>
              <a:rPr 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di AB è data da: 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3CCC39A-71C5-4A42-A7B2-4E293C2A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994" y="1900703"/>
            <a:ext cx="2462517" cy="58506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A44502A-A9FC-F943-A39A-6310C8771748}"/>
              </a:ext>
            </a:extLst>
          </p:cNvPr>
          <p:cNvSpPr txBox="1"/>
          <p:nvPr/>
        </p:nvSpPr>
        <p:spPr>
          <a:xfrm>
            <a:off x="954886" y="2555385"/>
            <a:ext cx="701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Penso ad un punto </a:t>
            </a:r>
            <a:r>
              <a:rPr lang="it-IT" sz="2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</a:t>
            </a:r>
            <a:r>
              <a:rPr 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(x, y) che percorre  la retta solo se AP e AB hanno la stessa pendenza. Traduco in formule.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6EC124E-65DE-B14D-B9B4-84E013BD1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54" y="3413811"/>
            <a:ext cx="1590104" cy="89443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9C3738-A382-DD46-A151-F36E760A6BB0}"/>
              </a:ext>
            </a:extLst>
          </p:cNvPr>
          <p:cNvSpPr txBox="1"/>
          <p:nvPr/>
        </p:nvSpPr>
        <p:spPr>
          <a:xfrm>
            <a:off x="968502" y="4492633"/>
            <a:ext cx="4181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Esplicito y e ottengo l’equazione: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E242EAB-97E9-E240-9744-34EA5FFB3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76" y="4280816"/>
            <a:ext cx="1584176" cy="816385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B3D0FB19-B554-914C-8339-8CA39FBC6BBE}"/>
              </a:ext>
            </a:extLst>
          </p:cNvPr>
          <p:cNvSpPr/>
          <p:nvPr/>
        </p:nvSpPr>
        <p:spPr>
          <a:xfrm>
            <a:off x="3926190" y="3386382"/>
            <a:ext cx="861834" cy="992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8D7DABAB-6130-0B4D-BBCC-1867AF43B9F7}"/>
              </a:ext>
            </a:extLst>
          </p:cNvPr>
          <p:cNvSpPr/>
          <p:nvPr/>
        </p:nvSpPr>
        <p:spPr>
          <a:xfrm>
            <a:off x="5037977" y="3364592"/>
            <a:ext cx="499445" cy="99287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B9A148DC-89EB-7C4A-8A08-9751DB236AFE}"/>
              </a:ext>
            </a:extLst>
          </p:cNvPr>
          <p:cNvSpPr/>
          <p:nvPr/>
        </p:nvSpPr>
        <p:spPr>
          <a:xfrm>
            <a:off x="7710972" y="1672983"/>
            <a:ext cx="254540" cy="88240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E1CF7B-325C-CA4C-817D-718D8B8CA394}"/>
              </a:ext>
            </a:extLst>
          </p:cNvPr>
          <p:cNvSpPr txBox="1"/>
          <p:nvPr/>
        </p:nvSpPr>
        <p:spPr>
          <a:xfrm>
            <a:off x="1612446" y="3586198"/>
            <a:ext cx="165618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Pendenza di AP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66E7F34-2846-9342-A5B4-93E716301ED7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268630" y="3770864"/>
            <a:ext cx="657560" cy="901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EFFC3E6-1707-454F-BECF-63C7B75E8DA8}"/>
              </a:ext>
            </a:extLst>
          </p:cNvPr>
          <p:cNvSpPr txBox="1"/>
          <p:nvPr/>
        </p:nvSpPr>
        <p:spPr>
          <a:xfrm>
            <a:off x="549271" y="5195938"/>
            <a:ext cx="8323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L’ultima formula è più agevole da leggere; ma che cosa significa per un punto </a:t>
            </a:r>
            <a:r>
              <a:rPr lang="it-IT" sz="2400" b="1" dirty="0" err="1">
                <a:solidFill>
                  <a:srgbClr val="0000FF"/>
                </a:solidFill>
              </a:rPr>
              <a:t>P</a:t>
            </a:r>
            <a:r>
              <a:rPr lang="it-IT" sz="2400" b="1" dirty="0">
                <a:solidFill>
                  <a:srgbClr val="0000FF"/>
                </a:solidFill>
              </a:rPr>
              <a:t>(x, y) del piano cartesiano? </a:t>
            </a:r>
          </a:p>
        </p:txBody>
      </p:sp>
    </p:spTree>
    <p:extLst>
      <p:ext uri="{BB962C8B-B14F-4D97-AF65-F5344CB8AC3E}">
        <p14:creationId xmlns:p14="http://schemas.microsoft.com/office/powerpoint/2010/main" val="1003160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F275FC7F-CFEF-CC4B-AE9B-CB7D8A2C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7" y="71295"/>
            <a:ext cx="7637958" cy="685800"/>
          </a:xfrm>
        </p:spPr>
        <p:txBody>
          <a:bodyPr anchor="t"/>
          <a:lstStyle/>
          <a:p>
            <a:pPr marL="1704975" indent="-1704975"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Significato dell’equazione di una retta</a:t>
            </a:r>
            <a:endParaRPr lang="it-IT" altLang="it-IT" sz="3600" b="1" baseline="30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674" name="Footer Placeholder 4">
            <a:extLst>
              <a:ext uri="{FF2B5EF4-FFF2-40B4-BE49-F238E27FC236}">
                <a16:creationId xmlns:a16="http://schemas.microsoft.com/office/drawing/2014/main" id="{C6DCECB5-9C50-CB4F-90F4-F893501B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008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Daniela Valenti, 2020</a:t>
            </a:r>
          </a:p>
        </p:txBody>
      </p:sp>
      <p:sp>
        <p:nvSpPr>
          <p:cNvPr id="28678" name="Segnaposto numero diapositiva 2">
            <a:extLst>
              <a:ext uri="{FF2B5EF4-FFF2-40B4-BE49-F238E27FC236}">
                <a16:creationId xmlns:a16="http://schemas.microsoft.com/office/drawing/2014/main" id="{1F606BB2-EC5D-8646-9A63-23344DC8A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42F49C-F93B-FC45-9F78-FA8FBE01C9DD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A60EE97-D88D-0D4C-A82D-FCE20C2DC4E2}"/>
              </a:ext>
            </a:extLst>
          </p:cNvPr>
          <p:cNvSpPr txBox="1"/>
          <p:nvPr/>
        </p:nvSpPr>
        <p:spPr>
          <a:xfrm>
            <a:off x="3959578" y="5750586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Video 3</a:t>
            </a:r>
          </a:p>
        </p:txBody>
      </p:sp>
      <p:pic>
        <p:nvPicPr>
          <p:cNvPr id="2" name="GeAnA3Video3.mp4">
            <a:hlinkClick r:id="" action="ppaction://media"/>
            <a:extLst>
              <a:ext uri="{FF2B5EF4-FFF2-40B4-BE49-F238E27FC236}">
                <a16:creationId xmlns:a16="http://schemas.microsoft.com/office/drawing/2014/main" id="{D3B777E0-E1B1-F44C-B133-B082290C3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721393"/>
            <a:ext cx="8388424" cy="47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7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F275FC7F-CFEF-CC4B-AE9B-CB7D8A2C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8" y="224470"/>
            <a:ext cx="7637958" cy="685800"/>
          </a:xfrm>
        </p:spPr>
        <p:txBody>
          <a:bodyPr anchor="t"/>
          <a:lstStyle/>
          <a:p>
            <a:pPr marL="1704975" indent="-1704975"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Significato dell’equazione di una retta</a:t>
            </a:r>
            <a:endParaRPr lang="it-IT" altLang="it-IT" sz="3600" b="1" baseline="30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674" name="Footer Placeholder 4">
            <a:extLst>
              <a:ext uri="{FF2B5EF4-FFF2-40B4-BE49-F238E27FC236}">
                <a16:creationId xmlns:a16="http://schemas.microsoft.com/office/drawing/2014/main" id="{C6DCECB5-9C50-CB4F-90F4-F893501B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008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Daniela Valenti, 2020</a:t>
            </a:r>
          </a:p>
        </p:txBody>
      </p:sp>
      <p:sp>
        <p:nvSpPr>
          <p:cNvPr id="28678" name="Segnaposto numero diapositiva 2">
            <a:extLst>
              <a:ext uri="{FF2B5EF4-FFF2-40B4-BE49-F238E27FC236}">
                <a16:creationId xmlns:a16="http://schemas.microsoft.com/office/drawing/2014/main" id="{1F606BB2-EC5D-8646-9A63-23344DC8A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42F49C-F93B-FC45-9F78-FA8FBE01C9DD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E8B266-85B2-984E-A1DA-732F36CC874D}"/>
              </a:ext>
            </a:extLst>
          </p:cNvPr>
          <p:cNvSpPr txBox="1"/>
          <p:nvPr/>
        </p:nvSpPr>
        <p:spPr>
          <a:xfrm>
            <a:off x="2051720" y="91027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Una conclusione del video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D348D6-D480-1C47-B861-810CA5578D2C}"/>
              </a:ext>
            </a:extLst>
          </p:cNvPr>
          <p:cNvSpPr txBox="1"/>
          <p:nvPr/>
        </p:nvSpPr>
        <p:spPr>
          <a:xfrm>
            <a:off x="641218" y="1724197"/>
            <a:ext cx="2058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L’equazione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9EA1047-AC55-6841-8D14-CD15F1D42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75853"/>
            <a:ext cx="2160240" cy="96476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A67237-F874-7942-9183-E2D68DEB1324}"/>
              </a:ext>
            </a:extLst>
          </p:cNvPr>
          <p:cNvSpPr txBox="1"/>
          <p:nvPr/>
        </p:nvSpPr>
        <p:spPr>
          <a:xfrm>
            <a:off x="4542342" y="1724196"/>
            <a:ext cx="4422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è uno </a:t>
            </a:r>
            <a:r>
              <a:rPr lang="it-IT" sz="2400" b="1"/>
              <a:t>strumento notevole.</a:t>
            </a:r>
            <a:endParaRPr lang="it-IT" sz="24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02464F-6907-714D-AE6B-1553EF619E64}"/>
              </a:ext>
            </a:extLst>
          </p:cNvPr>
          <p:cNvSpPr txBox="1"/>
          <p:nvPr/>
        </p:nvSpPr>
        <p:spPr>
          <a:xfrm>
            <a:off x="576730" y="2455206"/>
            <a:ext cx="7931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Le variabili </a:t>
            </a:r>
            <a:r>
              <a:rPr lang="it-IT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/>
              <a:t> e </a:t>
            </a:r>
            <a:r>
              <a:rPr lang="it-IT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sz="2400" b="1" dirty="0"/>
              <a:t> permettono di ottenere le coordinate di tutti i punti che compongono una retta: un elenco di infiniti punti racchiuso in una formula!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F91BFB6-B688-014C-8537-929921B16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2" y="3857354"/>
            <a:ext cx="8435946" cy="168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oter Placeholder 5">
            <a:extLst>
              <a:ext uri="{FF2B5EF4-FFF2-40B4-BE49-F238E27FC236}">
                <a16:creationId xmlns:a16="http://schemas.microsoft.com/office/drawing/2014/main" id="{DAB66DC2-E839-4D44-87BB-A50DB162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 dirty="0"/>
              <a:t>Daniela Valenti, 2020</a:t>
            </a:r>
          </a:p>
        </p:txBody>
      </p:sp>
      <p:sp>
        <p:nvSpPr>
          <p:cNvPr id="17410" name="Title 5">
            <a:extLst>
              <a:ext uri="{FF2B5EF4-FFF2-40B4-BE49-F238E27FC236}">
                <a16:creationId xmlns:a16="http://schemas.microsoft.com/office/drawing/2014/main" id="{B2CE25C4-A831-8948-8CCE-BE0FBFA4B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209981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Osservare una retta sul piano cartesiano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AD8B3D92-C585-5240-A3A9-15B80EB9E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1" y="956899"/>
            <a:ext cx="7435551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La scia di un aereo fa pensare ad una retta generata da un punto </a:t>
            </a:r>
            <a:r>
              <a:rPr lang="it-IT" altLang="it-IT" sz="2400" b="1" dirty="0" err="1">
                <a:latin typeface="Arial Narrow" panose="020B0604020202020204" pitchFamily="34" charset="0"/>
              </a:rPr>
              <a:t>P</a:t>
            </a:r>
            <a:r>
              <a:rPr lang="it-IT" altLang="it-IT" sz="2400" b="1" dirty="0">
                <a:latin typeface="Arial Narrow" panose="020B0604020202020204" pitchFamily="34" charset="0"/>
              </a:rPr>
              <a:t> che ‘va dritto senza curvare’.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00" b="1" dirty="0">
              <a:latin typeface="Arial Narrow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In un primo caso la scia è una retta </a:t>
            </a:r>
            <a:r>
              <a:rPr lang="it-IT" altLang="it-IT" sz="2400" b="1" i="1" dirty="0" err="1">
                <a:latin typeface="Arial Narrow" panose="020B0604020202020204" pitchFamily="34" charset="0"/>
              </a:rPr>
              <a:t>r</a:t>
            </a:r>
            <a:r>
              <a:rPr lang="it-IT" altLang="it-IT" sz="2400" b="1" dirty="0">
                <a:latin typeface="Arial Narrow" panose="020B0604020202020204" pitchFamily="34" charset="0"/>
              </a:rPr>
              <a:t> parallela all’asse x.</a:t>
            </a:r>
          </a:p>
          <a:p>
            <a:pPr eaLnBrk="1" hangingPunct="1">
              <a:spcBef>
                <a:spcPct val="0"/>
              </a:spcBef>
              <a:buNone/>
            </a:pPr>
            <a:endParaRPr lang="it-IT" altLang="it-IT" sz="800" b="1" dirty="0">
              <a:latin typeface="Arial Narrow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it-IT" altLang="it-IT" sz="2400" b="1" dirty="0">
                <a:solidFill>
                  <a:srgbClr val="0000FF"/>
                </a:solidFill>
                <a:latin typeface="Arial Narrow" panose="020B0604020202020204" pitchFamily="34" charset="0"/>
              </a:rPr>
              <a:t>Un punto </a:t>
            </a:r>
            <a:r>
              <a:rPr lang="it-IT" altLang="it-IT" sz="2400" b="1" dirty="0" err="1">
                <a:solidFill>
                  <a:srgbClr val="0000FF"/>
                </a:solidFill>
                <a:latin typeface="Arial Narrow" panose="020B0604020202020204" pitchFamily="34" charset="0"/>
              </a:rPr>
              <a:t>P</a:t>
            </a:r>
            <a:r>
              <a:rPr lang="it-IT" altLang="it-IT" sz="2400" b="1" dirty="0">
                <a:solidFill>
                  <a:srgbClr val="0000FF"/>
                </a:solidFill>
                <a:latin typeface="Arial Narrow" panose="020B0604020202020204" pitchFamily="34" charset="0"/>
              </a:rPr>
              <a:t> si muove sul piano e ha lasciato come scia proprio la retta </a:t>
            </a:r>
            <a:r>
              <a:rPr lang="it-IT" altLang="it-IT" sz="2400" b="1" dirty="0" err="1">
                <a:solidFill>
                  <a:srgbClr val="0000FF"/>
                </a:solidFill>
                <a:latin typeface="Arial Narrow" panose="020B0604020202020204" pitchFamily="34" charset="0"/>
              </a:rPr>
              <a:t>r</a:t>
            </a:r>
            <a:r>
              <a:rPr lang="it-IT" altLang="it-IT" sz="2400" b="1" dirty="0">
                <a:solidFill>
                  <a:srgbClr val="0000FF"/>
                </a:solidFill>
                <a:latin typeface="Arial Narrow" panose="020B0604020202020204" pitchFamily="34" charset="0"/>
              </a:rPr>
              <a:t>.</a:t>
            </a:r>
          </a:p>
        </p:txBody>
      </p:sp>
      <p:sp>
        <p:nvSpPr>
          <p:cNvPr id="17413" name="Segnaposto numero diapositiva 1">
            <a:extLst>
              <a:ext uri="{FF2B5EF4-FFF2-40B4-BE49-F238E27FC236}">
                <a16:creationId xmlns:a16="http://schemas.microsoft.com/office/drawing/2014/main" id="{0773E965-1100-E54D-929C-6ED4195ADD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3E917B-DA12-4C44-B2A3-0C40CE84F10C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30003B-6177-E145-A220-DC75CE7545DA}"/>
              </a:ext>
            </a:extLst>
          </p:cNvPr>
          <p:cNvSpPr txBox="1"/>
          <p:nvPr/>
        </p:nvSpPr>
        <p:spPr>
          <a:xfrm>
            <a:off x="8401878" y="56321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1914BD-AAD8-B34D-80CE-2FCA13BB9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285646"/>
            <a:ext cx="5805508" cy="3076919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584930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5">
            <a:extLst>
              <a:ext uri="{FF2B5EF4-FFF2-40B4-BE49-F238E27FC236}">
                <a16:creationId xmlns:a16="http://schemas.microsoft.com/office/drawing/2014/main" id="{4FDFA9C3-AFCD-5042-84ED-6FA9D6036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18434" name="Title 5">
            <a:extLst>
              <a:ext uri="{FF2B5EF4-FFF2-40B4-BE49-F238E27FC236}">
                <a16:creationId xmlns:a16="http://schemas.microsoft.com/office/drawing/2014/main" id="{7F1565FF-389F-DE4D-9CB5-EED1E154B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32" y="198626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Equazione della retta </a:t>
            </a:r>
            <a:r>
              <a:rPr lang="it-IT" altLang="it-IT" sz="3600" b="1" i="1" dirty="0" err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r</a:t>
            </a:r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 parallela all’asse x</a:t>
            </a:r>
          </a:p>
        </p:txBody>
      </p:sp>
      <p:sp>
        <p:nvSpPr>
          <p:cNvPr id="18435" name="TextBox 6">
            <a:extLst>
              <a:ext uri="{FF2B5EF4-FFF2-40B4-BE49-F238E27FC236}">
                <a16:creationId xmlns:a16="http://schemas.microsoft.com/office/drawing/2014/main" id="{4FB0731B-484F-494D-B30E-C75D6931F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93139"/>
            <a:ext cx="815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Osservo le coordinate di </a:t>
            </a:r>
            <a:r>
              <a:rPr lang="it-IT" altLang="it-IT" sz="2400" b="1" dirty="0" err="1">
                <a:latin typeface="Arial Narrow" panose="020B0604020202020204" pitchFamily="34" charset="0"/>
              </a:rPr>
              <a:t>P</a:t>
            </a:r>
            <a:r>
              <a:rPr lang="it-IT" altLang="it-IT" sz="2400" b="1" dirty="0">
                <a:latin typeface="Arial Narrow" panose="020B0604020202020204" pitchFamily="34" charset="0"/>
              </a:rPr>
              <a:t> e noto che: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 dirty="0">
                <a:latin typeface="Arial Narrow" panose="020B0604020202020204" pitchFamily="34" charset="0"/>
              </a:rPr>
              <a:t>   - l’ascissa x </a:t>
            </a:r>
            <a:r>
              <a:rPr lang="it-IT" altLang="it-IT" sz="2400" b="1" dirty="0">
                <a:latin typeface="Arial Narrow" panose="020B0604020202020204" pitchFamily="34" charset="0"/>
              </a:rPr>
              <a:t>varia durante il movimento;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 dirty="0">
                <a:latin typeface="Arial Narrow" panose="020B0604020202020204" pitchFamily="34" charset="0"/>
              </a:rPr>
              <a:t>   - </a:t>
            </a:r>
            <a:r>
              <a:rPr lang="it-IT" altLang="it-IT" sz="2400" b="1" dirty="0">
                <a:latin typeface="Arial Narrow" panose="020B0604020202020204" pitchFamily="34" charset="0"/>
              </a:rPr>
              <a:t>invece, </a:t>
            </a:r>
            <a:r>
              <a:rPr lang="it-IT" altLang="it-IT" sz="2400" b="1" i="1" dirty="0">
                <a:latin typeface="Arial Narrow" panose="020B0604020202020204" pitchFamily="34" charset="0"/>
              </a:rPr>
              <a:t>l’ordinata y</a:t>
            </a:r>
            <a:r>
              <a:rPr lang="it-IT" altLang="it-IT" sz="2400" b="1" dirty="0">
                <a:latin typeface="Arial Narrow" panose="020B0604020202020204" pitchFamily="34" charset="0"/>
              </a:rPr>
              <a:t> rimane sempre uguale a 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Traduco l’osservazione nel linguaggio matematico:</a:t>
            </a:r>
            <a:r>
              <a:rPr lang="it-IT" altLang="it-IT" sz="2400" dirty="0">
                <a:latin typeface="Arial Narrow" panose="020B0604020202020204" pitchFamily="34" charset="0"/>
              </a:rPr>
              <a:t> </a:t>
            </a:r>
          </a:p>
        </p:txBody>
      </p:sp>
      <p:sp>
        <p:nvSpPr>
          <p:cNvPr id="18437" name="Segnaposto numero diapositiva 1">
            <a:extLst>
              <a:ext uri="{FF2B5EF4-FFF2-40B4-BE49-F238E27FC236}">
                <a16:creationId xmlns:a16="http://schemas.microsoft.com/office/drawing/2014/main" id="{15D61FD3-4453-4A47-B8C4-75413AF54C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20F79C-1338-D640-8968-AC9B9C1EF31F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1BAF80A-E0BD-694F-A013-70CA7E539BA3}"/>
              </a:ext>
            </a:extLst>
          </p:cNvPr>
          <p:cNvSpPr/>
          <p:nvPr/>
        </p:nvSpPr>
        <p:spPr>
          <a:xfrm>
            <a:off x="325522" y="799942"/>
            <a:ext cx="8197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2400" b="1" dirty="0">
                <a:solidFill>
                  <a:srgbClr val="0000FF"/>
                </a:solidFill>
                <a:latin typeface="Arial Narrow" panose="020B0604020202020204" pitchFamily="34" charset="0"/>
              </a:rPr>
              <a:t>Il punto </a:t>
            </a:r>
            <a:r>
              <a:rPr lang="it-IT" altLang="it-IT" sz="2400" b="1" dirty="0" err="1">
                <a:solidFill>
                  <a:srgbClr val="0000FF"/>
                </a:solidFill>
                <a:latin typeface="Arial Narrow" panose="020B0604020202020204" pitchFamily="34" charset="0"/>
              </a:rPr>
              <a:t>P</a:t>
            </a:r>
            <a:r>
              <a:rPr lang="it-IT" altLang="it-IT" sz="2400" b="1" dirty="0">
                <a:solidFill>
                  <a:srgbClr val="0000FF"/>
                </a:solidFill>
                <a:latin typeface="Arial Narrow" panose="020B0604020202020204" pitchFamily="34" charset="0"/>
              </a:rPr>
              <a:t> si muove sul piano cartesiano, perciò le sue coordinate variano. Indico le coordinate variabili con le lettere (</a:t>
            </a:r>
            <a:r>
              <a:rPr lang="it-IT" altLang="it-IT" sz="2400" b="1" i="1" dirty="0">
                <a:solidFill>
                  <a:srgbClr val="FF0000"/>
                </a:solidFill>
                <a:latin typeface="Arial Narrow" panose="020B0604020202020204" pitchFamily="34" charset="0"/>
              </a:rPr>
              <a:t>x</a:t>
            </a:r>
            <a:r>
              <a:rPr lang="it-IT" altLang="it-IT" sz="2400" b="1" dirty="0">
                <a:solidFill>
                  <a:srgbClr val="FF0000"/>
                </a:solidFill>
                <a:latin typeface="Arial Narrow" panose="020B0604020202020204" pitchFamily="34" charset="0"/>
              </a:rPr>
              <a:t>, </a:t>
            </a:r>
            <a:r>
              <a:rPr lang="it-IT" altLang="it-IT" sz="2400" b="1" i="1" dirty="0">
                <a:solidFill>
                  <a:srgbClr val="FF0000"/>
                </a:solidFill>
                <a:latin typeface="Arial Narrow" panose="020B0604020202020204" pitchFamily="34" charset="0"/>
              </a:rPr>
              <a:t>y</a:t>
            </a:r>
            <a:r>
              <a:rPr lang="it-IT" altLang="it-IT" sz="2400" b="1" dirty="0">
                <a:solidFill>
                  <a:srgbClr val="0000FF"/>
                </a:solidFill>
                <a:latin typeface="Arial Narrow" panose="020B0604020202020204" pitchFamily="34" charset="0"/>
              </a:rPr>
              <a:t>).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D670A0F-A2A7-CD4A-8E0E-19299994B99D}"/>
              </a:ext>
            </a:extLst>
          </p:cNvPr>
          <p:cNvSpPr/>
          <p:nvPr/>
        </p:nvSpPr>
        <p:spPr>
          <a:xfrm>
            <a:off x="2363383" y="6028149"/>
            <a:ext cx="4293163" cy="523220"/>
          </a:xfrm>
          <a:prstGeom prst="rect">
            <a:avLst/>
          </a:prstGeom>
          <a:solidFill>
            <a:srgbClr val="FFF9EA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altLang="it-IT" sz="2800" b="1" dirty="0">
                <a:solidFill>
                  <a:srgbClr val="FF0000"/>
                </a:solidFill>
                <a:latin typeface="Arial Narrow" panose="020B0604020202020204" pitchFamily="34" charset="0"/>
              </a:rPr>
              <a:t>La retta </a:t>
            </a:r>
            <a:r>
              <a:rPr lang="it-IT" altLang="it-IT" sz="2800" b="1" i="1" dirty="0" err="1">
                <a:solidFill>
                  <a:srgbClr val="FF0000"/>
                </a:solidFill>
                <a:latin typeface="Arial Narrow" panose="020B0604020202020204" pitchFamily="34" charset="0"/>
              </a:rPr>
              <a:t>r</a:t>
            </a:r>
            <a:r>
              <a:rPr lang="it-IT" altLang="it-IT" sz="2800" b="1" dirty="0">
                <a:solidFill>
                  <a:srgbClr val="FF0000"/>
                </a:solidFill>
                <a:latin typeface="Arial Narrow" panose="020B0604020202020204" pitchFamily="34" charset="0"/>
              </a:rPr>
              <a:t> ha equazione   </a:t>
            </a:r>
            <a:r>
              <a:rPr lang="it-IT" altLang="it-IT" sz="2800" b="1" i="1" dirty="0">
                <a:solidFill>
                  <a:srgbClr val="FF0000"/>
                </a:solidFill>
                <a:latin typeface="Arial Narrow" panose="020B0604020202020204" pitchFamily="34" charset="0"/>
              </a:rPr>
              <a:t>y = 2</a:t>
            </a:r>
            <a:endParaRPr lang="it-IT" sz="28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BF1920B-2142-5045-A19E-0AE7F582D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37806"/>
            <a:ext cx="4429472" cy="2711015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5">
            <a:extLst>
              <a:ext uri="{FF2B5EF4-FFF2-40B4-BE49-F238E27FC236}">
                <a16:creationId xmlns:a16="http://schemas.microsoft.com/office/drawing/2014/main" id="{E212DB7B-56F4-6D44-A978-F846A90B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19458" name="Title 5">
            <a:extLst>
              <a:ext uri="{FF2B5EF4-FFF2-40B4-BE49-F238E27FC236}">
                <a16:creationId xmlns:a16="http://schemas.microsoft.com/office/drawing/2014/main" id="{71DABD83-5769-6643-BA6A-0F9479E92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Equazione di una retta parallela all’asse y</a:t>
            </a:r>
          </a:p>
        </p:txBody>
      </p:sp>
      <p:sp>
        <p:nvSpPr>
          <p:cNvPr id="19459" name="TextBox 6">
            <a:extLst>
              <a:ext uri="{FF2B5EF4-FFF2-40B4-BE49-F238E27FC236}">
                <a16:creationId xmlns:a16="http://schemas.microsoft.com/office/drawing/2014/main" id="{AFD54985-DAAD-5F4E-9E8B-3D782BA70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371515"/>
            <a:ext cx="81556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Osservo le coordinate di </a:t>
            </a:r>
            <a:r>
              <a:rPr lang="it-IT" altLang="it-IT" sz="2400" b="1" dirty="0" err="1">
                <a:latin typeface="Arial Narrow" panose="020B0604020202020204" pitchFamily="34" charset="0"/>
              </a:rPr>
              <a:t>P</a:t>
            </a:r>
            <a:r>
              <a:rPr lang="it-IT" altLang="it-IT" sz="2400" b="1" dirty="0">
                <a:latin typeface="Arial Narrow" panose="020B0604020202020204" pitchFamily="34" charset="0"/>
              </a:rPr>
              <a:t> e noto che: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 dirty="0">
                <a:latin typeface="Arial Narrow" panose="020B0604020202020204" pitchFamily="34" charset="0"/>
              </a:rPr>
              <a:t>   - l’ascissa x </a:t>
            </a:r>
            <a:r>
              <a:rPr lang="it-IT" altLang="it-IT" sz="2400" b="1" dirty="0">
                <a:latin typeface="Arial Narrow" panose="020B0604020202020204" pitchFamily="34" charset="0"/>
              </a:rPr>
              <a:t>rimane sempre uguale a 3;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 dirty="0">
                <a:latin typeface="Arial Narrow" panose="020B0604020202020204" pitchFamily="34" charset="0"/>
              </a:rPr>
              <a:t>   - l’ordinata y</a:t>
            </a:r>
            <a:r>
              <a:rPr lang="it-IT" altLang="it-IT" sz="2400" b="1" dirty="0">
                <a:latin typeface="Arial Narrow" panose="020B0604020202020204" pitchFamily="34" charset="0"/>
              </a:rPr>
              <a:t> varia durante il movimento.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Traduco l’osservazione nel linguaggio matematico:</a:t>
            </a:r>
          </a:p>
        </p:txBody>
      </p:sp>
      <p:sp>
        <p:nvSpPr>
          <p:cNvPr id="19461" name="Segnaposto numero diapositiva 1">
            <a:extLst>
              <a:ext uri="{FF2B5EF4-FFF2-40B4-BE49-F238E27FC236}">
                <a16:creationId xmlns:a16="http://schemas.microsoft.com/office/drawing/2014/main" id="{EE5A330A-C614-8243-8D00-CF51F98D0E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532733-B30F-4E49-BA26-274CA31A13D9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41BD34D-3F9C-6340-A691-74BD1E47A2E0}"/>
              </a:ext>
            </a:extLst>
          </p:cNvPr>
          <p:cNvSpPr/>
          <p:nvPr/>
        </p:nvSpPr>
        <p:spPr>
          <a:xfrm>
            <a:off x="2483768" y="5969655"/>
            <a:ext cx="4261103" cy="523220"/>
          </a:xfrm>
          <a:prstGeom prst="rect">
            <a:avLst/>
          </a:prstGeom>
          <a:solidFill>
            <a:srgbClr val="FFF9EA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altLang="it-IT" sz="2800" b="1" dirty="0">
                <a:solidFill>
                  <a:srgbClr val="FF0000"/>
                </a:solidFill>
                <a:latin typeface="Arial Narrow" panose="020B0604020202020204" pitchFamily="34" charset="0"/>
              </a:rPr>
              <a:t>La retta </a:t>
            </a:r>
            <a:r>
              <a:rPr lang="it-IT" altLang="it-IT" sz="2800" b="1" i="1" dirty="0" err="1">
                <a:solidFill>
                  <a:srgbClr val="FF0000"/>
                </a:solidFill>
                <a:latin typeface="Arial Narrow" panose="020B0604020202020204" pitchFamily="34" charset="0"/>
              </a:rPr>
              <a:t>s</a:t>
            </a:r>
            <a:r>
              <a:rPr lang="it-IT" altLang="it-IT" sz="2800" b="1" dirty="0">
                <a:solidFill>
                  <a:srgbClr val="FF0000"/>
                </a:solidFill>
                <a:latin typeface="Arial Narrow" panose="020B0604020202020204" pitchFamily="34" charset="0"/>
              </a:rPr>
              <a:t> ha equazione </a:t>
            </a:r>
            <a:r>
              <a:rPr lang="it-IT" altLang="it-IT" sz="2800" b="1" i="1" dirty="0">
                <a:solidFill>
                  <a:srgbClr val="FF0000"/>
                </a:solidFill>
                <a:latin typeface="Arial Narrow" panose="020B0604020202020204" pitchFamily="34" charset="0"/>
              </a:rPr>
              <a:t>x = 3 </a:t>
            </a:r>
            <a:endParaRPr lang="it-IT" sz="28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B8FE183-D400-1D49-A4FC-79D75CBFA902}"/>
              </a:ext>
            </a:extLst>
          </p:cNvPr>
          <p:cNvSpPr/>
          <p:nvPr/>
        </p:nvSpPr>
        <p:spPr>
          <a:xfrm>
            <a:off x="268014" y="859948"/>
            <a:ext cx="8647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400" b="1" dirty="0">
                <a:latin typeface="Arial Narrow" panose="020B0604020202020204" pitchFamily="34" charset="0"/>
              </a:rPr>
              <a:t>Qui sotto, </a:t>
            </a:r>
            <a:r>
              <a:rPr lang="it-IT" altLang="it-IT" sz="2400" b="1" dirty="0" err="1">
                <a:latin typeface="Arial Narrow" panose="020B0604020202020204" pitchFamily="34" charset="0"/>
              </a:rPr>
              <a:t>P</a:t>
            </a:r>
            <a:r>
              <a:rPr lang="it-IT" altLang="it-IT" sz="2400" b="1" dirty="0">
                <a:latin typeface="Arial Narrow" panose="020B0604020202020204" pitchFamily="34" charset="0"/>
              </a:rPr>
              <a:t> ha lasciato come scia la retta </a:t>
            </a:r>
            <a:r>
              <a:rPr lang="it-IT" altLang="it-IT" sz="2400" b="1" i="1" dirty="0" err="1">
                <a:latin typeface="Arial Narrow" panose="020B0604020202020204" pitchFamily="34" charset="0"/>
              </a:rPr>
              <a:t>s</a:t>
            </a:r>
            <a:r>
              <a:rPr lang="it-IT" altLang="it-IT" sz="2400" b="1" dirty="0">
                <a:latin typeface="Arial Narrow" panose="020B0604020202020204" pitchFamily="34" charset="0"/>
              </a:rPr>
              <a:t> parallela all’asse y. </a:t>
            </a:r>
            <a:endParaRPr lang="it-IT" sz="2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CE54D48-801F-B343-8BC7-D98298514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89900"/>
            <a:ext cx="4680520" cy="2840044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2" name="Title 5">
            <a:extLst>
              <a:ext uri="{FF2B5EF4-FFF2-40B4-BE49-F238E27FC236}">
                <a16:creationId xmlns:a16="http://schemas.microsoft.com/office/drawing/2014/main" id="{FCD247D8-E66C-0940-BCC1-B0759912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Una retta che non è parallela a uno degli assi</a:t>
            </a:r>
          </a:p>
        </p:txBody>
      </p:sp>
      <p:sp>
        <p:nvSpPr>
          <p:cNvPr id="20483" name="TextBox 9">
            <a:extLst>
              <a:ext uri="{FF2B5EF4-FFF2-40B4-BE49-F238E27FC236}">
                <a16:creationId xmlns:a16="http://schemas.microsoft.com/office/drawing/2014/main" id="{53CFEEC3-3AB2-A149-94A3-1DCACDCA9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1850"/>
            <a:ext cx="815563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In questa terza animazione, la retta </a:t>
            </a:r>
            <a:r>
              <a:rPr lang="it-IT" altLang="it-IT" sz="2400" b="1" i="1" dirty="0">
                <a:latin typeface="Arial Narrow" panose="020B0604020202020204" pitchFamily="34" charset="0"/>
              </a:rPr>
              <a:t>t</a:t>
            </a:r>
            <a:r>
              <a:rPr lang="it-IT" altLang="it-IT" sz="2400" b="1" dirty="0">
                <a:latin typeface="Arial Narrow" panose="020B0604020202020204" pitchFamily="34" charset="0"/>
              </a:rPr>
              <a:t> non è parallela ad uno degli assi cartesiani.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Ora l’ascissa </a:t>
            </a:r>
            <a:r>
              <a:rPr lang="it-IT" altLang="it-IT" sz="2400" b="1" i="1" dirty="0">
                <a:solidFill>
                  <a:srgbClr val="FF0000"/>
                </a:solidFill>
                <a:latin typeface="Arial Narrow" panose="020B0604020202020204" pitchFamily="34" charset="0"/>
              </a:rPr>
              <a:t>x</a:t>
            </a:r>
            <a:r>
              <a:rPr lang="it-IT" altLang="it-IT" sz="2400" b="1" dirty="0">
                <a:latin typeface="Arial Narrow" panose="020B0604020202020204" pitchFamily="34" charset="0"/>
              </a:rPr>
              <a:t> e l’ordinata </a:t>
            </a:r>
            <a:r>
              <a:rPr lang="it-IT" altLang="it-IT" sz="2400" b="1" i="1" dirty="0">
                <a:solidFill>
                  <a:srgbClr val="FF0000"/>
                </a:solidFill>
                <a:latin typeface="Arial Narrow" panose="020B0604020202020204" pitchFamily="34" charset="0"/>
              </a:rPr>
              <a:t>y</a:t>
            </a:r>
            <a:r>
              <a:rPr lang="it-IT" altLang="it-IT" sz="2400" b="1" dirty="0">
                <a:latin typeface="Arial Narrow" panose="020B0604020202020204" pitchFamily="34" charset="0"/>
              </a:rPr>
              <a:t> di </a:t>
            </a:r>
            <a:r>
              <a:rPr lang="it-IT" altLang="it-IT" sz="2400" b="1" dirty="0" err="1">
                <a:latin typeface="Arial Narrow" panose="020B0604020202020204" pitchFamily="34" charset="0"/>
              </a:rPr>
              <a:t>P</a:t>
            </a:r>
            <a:r>
              <a:rPr lang="it-IT" altLang="it-IT" sz="2400" b="1" dirty="0">
                <a:latin typeface="Arial Narrow" panose="020B0604020202020204" pitchFamily="34" charset="0"/>
              </a:rPr>
              <a:t> cambiano, eppure qualcosa obbliga </a:t>
            </a:r>
            <a:r>
              <a:rPr lang="it-IT" altLang="it-IT" sz="2400" b="1" dirty="0" err="1">
                <a:latin typeface="Arial Narrow" panose="020B0604020202020204" pitchFamily="34" charset="0"/>
              </a:rPr>
              <a:t>P</a:t>
            </a:r>
            <a:r>
              <a:rPr lang="it-IT" altLang="it-IT" sz="2400" b="1" dirty="0">
                <a:latin typeface="Arial Narrow" panose="020B0604020202020204" pitchFamily="34" charset="0"/>
              </a:rPr>
              <a:t> ad andare dritto proprio sulla retta.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Come trovo l’equazione della retta </a:t>
            </a:r>
            <a:r>
              <a:rPr lang="it-IT" altLang="it-IT" sz="2800" b="1" i="1" dirty="0">
                <a:solidFill>
                  <a:srgbClr val="0000FF"/>
                </a:solidFill>
                <a:latin typeface="Arial Narrow" panose="020B0604020202020204" pitchFamily="34" charset="0"/>
              </a:rPr>
              <a:t>t</a:t>
            </a:r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?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2DDFC20-8097-4B4F-B75E-DD75614A8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0" y="2973479"/>
            <a:ext cx="7738038" cy="337831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2" name="Title 5">
            <a:extLst>
              <a:ext uri="{FF2B5EF4-FFF2-40B4-BE49-F238E27FC236}">
                <a16:creationId xmlns:a16="http://schemas.microsoft.com/office/drawing/2014/main" id="{FCD247D8-E66C-0940-BCC1-B0759912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Pensare una retta come una strada</a:t>
            </a:r>
          </a:p>
        </p:txBody>
      </p:sp>
      <p:sp>
        <p:nvSpPr>
          <p:cNvPr id="20483" name="TextBox 9">
            <a:extLst>
              <a:ext uri="{FF2B5EF4-FFF2-40B4-BE49-F238E27FC236}">
                <a16:creationId xmlns:a16="http://schemas.microsoft.com/office/drawing/2014/main" id="{53CFEEC3-3AB2-A149-94A3-1DCACDCA9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68" y="993176"/>
            <a:ext cx="813947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" panose="020B0604020202020204" pitchFamily="34" charset="0"/>
              </a:rPr>
              <a:t>Ora conviene pensare la retta come una lunga strada da percorrere.  Nella realtà trovo una caratteristica che descrive ‘il percorso dritto su una strada’: è </a:t>
            </a:r>
            <a:r>
              <a:rPr lang="it-IT" altLang="it-IT" sz="2800" b="1" i="1" dirty="0">
                <a:solidFill>
                  <a:srgbClr val="0000FF"/>
                </a:solidFill>
                <a:latin typeface="Arial Narrow" panose="020B0604020202020204" pitchFamily="34" charset="0"/>
              </a:rPr>
              <a:t>la pendenza</a:t>
            </a:r>
            <a:r>
              <a:rPr lang="it-IT" altLang="it-IT" sz="2800" b="1" dirty="0">
                <a:latin typeface="Arial Narrow" panose="020B0604020202020204" pitchFamily="34" charset="0"/>
              </a:rPr>
              <a:t>. 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610D745-7077-CD41-B93D-B48E554D5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47332"/>
            <a:ext cx="6840760" cy="347738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31188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>
            <a:extLst>
              <a:ext uri="{FF2B5EF4-FFF2-40B4-BE49-F238E27FC236}">
                <a16:creationId xmlns:a16="http://schemas.microsoft.com/office/drawing/2014/main" id="{DCAE57E8-D328-5849-BBD0-18CDC5F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Daniela Valenti, 2020</a:t>
            </a:r>
          </a:p>
        </p:txBody>
      </p:sp>
      <p:sp>
        <p:nvSpPr>
          <p:cNvPr id="20482" name="Title 5">
            <a:extLst>
              <a:ext uri="{FF2B5EF4-FFF2-40B4-BE49-F238E27FC236}">
                <a16:creationId xmlns:a16="http://schemas.microsoft.com/office/drawing/2014/main" id="{FCD247D8-E66C-0940-BCC1-B0759912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Pendenza di una strada nella realtà</a:t>
            </a:r>
          </a:p>
        </p:txBody>
      </p:sp>
      <p:sp>
        <p:nvSpPr>
          <p:cNvPr id="20483" name="TextBox 9">
            <a:extLst>
              <a:ext uri="{FF2B5EF4-FFF2-40B4-BE49-F238E27FC236}">
                <a16:creationId xmlns:a16="http://schemas.microsoft.com/office/drawing/2014/main" id="{53CFEEC3-3AB2-A149-94A3-1DCACDCA9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793" y="1118971"/>
            <a:ext cx="73566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" panose="020B0604020202020204" pitchFamily="34" charset="0"/>
              </a:rPr>
              <a:t>Ecco come trovo la pendenza di un tratto di strada.</a:t>
            </a:r>
          </a:p>
        </p:txBody>
      </p:sp>
      <p:sp>
        <p:nvSpPr>
          <p:cNvPr id="20485" name="Segnaposto numero diapositiva 1">
            <a:extLst>
              <a:ext uri="{FF2B5EF4-FFF2-40B4-BE49-F238E27FC236}">
                <a16:creationId xmlns:a16="http://schemas.microsoft.com/office/drawing/2014/main" id="{32703BD4-C4B5-CD46-AD33-9E807E8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CB4C5-092C-D341-9C8D-04BB6EA52CB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12F916-7C63-AA4B-AB19-A02DCD628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2" y="2699431"/>
            <a:ext cx="2304256" cy="163910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30C0F88-CBC6-6940-90E9-764388C47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0"/>
          <a:stretch/>
        </p:blipFill>
        <p:spPr>
          <a:xfrm>
            <a:off x="2738338" y="2374395"/>
            <a:ext cx="4200754" cy="1989029"/>
          </a:xfrm>
          <a:prstGeom prst="rect">
            <a:avLst/>
          </a:prstGeom>
          <a:ln w="28575">
            <a:noFill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D1422A-475A-3549-9C79-B8993212CE2C}"/>
              </a:ext>
            </a:extLst>
          </p:cNvPr>
          <p:cNvSpPr txBox="1"/>
          <p:nvPr/>
        </p:nvSpPr>
        <p:spPr>
          <a:xfrm>
            <a:off x="7428079" y="2556145"/>
            <a:ext cx="116990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Aumento di quota</a:t>
            </a: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D46C1BC0-8CAA-CF4F-A96F-E582158AA8E8}"/>
              </a:ext>
            </a:extLst>
          </p:cNvPr>
          <p:cNvCxnSpPr>
            <a:cxnSpLocks/>
          </p:cNvCxnSpPr>
          <p:nvPr/>
        </p:nvCxnSpPr>
        <p:spPr>
          <a:xfrm flipV="1">
            <a:off x="6817440" y="3097835"/>
            <a:ext cx="558284" cy="23716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F9FBD61-C5F3-A84D-BB16-7A4BF1088552}"/>
              </a:ext>
            </a:extLst>
          </p:cNvPr>
          <p:cNvSpPr txBox="1"/>
          <p:nvPr/>
        </p:nvSpPr>
        <p:spPr>
          <a:xfrm>
            <a:off x="7013804" y="4009092"/>
            <a:ext cx="1435330" cy="64633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Spostamento orizzontale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3F685E5D-009F-0048-959F-843E3C01D156}"/>
              </a:ext>
            </a:extLst>
          </p:cNvPr>
          <p:cNvCxnSpPr>
            <a:cxnSpLocks/>
          </p:cNvCxnSpPr>
          <p:nvPr/>
        </p:nvCxnSpPr>
        <p:spPr>
          <a:xfrm>
            <a:off x="4838715" y="4030559"/>
            <a:ext cx="2165070" cy="37882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FC7C9DC0-92D3-B445-B868-476FC73C0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40" y="4890263"/>
            <a:ext cx="4888900" cy="114546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536462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27020</TotalTime>
  <Words>1492</Words>
  <Application>Microsoft Macintosh PowerPoint</Application>
  <PresentationFormat>Presentazione su schermo (4:3)</PresentationFormat>
  <Paragraphs>207</Paragraphs>
  <Slides>32</Slides>
  <Notes>2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8" baseType="lpstr">
      <vt:lpstr>ＭＳ Ｐゴシック</vt:lpstr>
      <vt:lpstr>Arial</vt:lpstr>
      <vt:lpstr>Arial Narrow</vt:lpstr>
      <vt:lpstr>Calibri</vt:lpstr>
      <vt:lpstr>Times New Roman</vt:lpstr>
      <vt:lpstr>Tema di Office</vt:lpstr>
      <vt:lpstr>Rette nel piano cartesiano</vt:lpstr>
      <vt:lpstr>Rette disegnate sul piano cartesiano</vt:lpstr>
      <vt:lpstr>Rette sulla Terra e in cielo</vt:lpstr>
      <vt:lpstr>Osservare una retta sul piano cartesiano</vt:lpstr>
      <vt:lpstr>Equazione della retta r parallela all’asse x</vt:lpstr>
      <vt:lpstr>Equazione di una retta parallela all’asse y</vt:lpstr>
      <vt:lpstr>Una retta che non è parallela a uno degli assi</vt:lpstr>
      <vt:lpstr>Pensare una retta come una strada</vt:lpstr>
      <vt:lpstr>Pendenza di una strada nella realtà</vt:lpstr>
      <vt:lpstr>Pendenza di un segmento nel piano cartesiano</vt:lpstr>
      <vt:lpstr>Calcolare la pendenza di un segmento</vt:lpstr>
      <vt:lpstr>Presentazione standard di PowerPoint</vt:lpstr>
      <vt:lpstr>La pendenza di un segmento</vt:lpstr>
      <vt:lpstr>La pendenza di un segmento</vt:lpstr>
      <vt:lpstr>La pendenza di un segmento</vt:lpstr>
      <vt:lpstr>La pendenza di un segmento AB</vt:lpstr>
      <vt:lpstr>Perché la pendenza di un segmento è collegata all’equazione di una retta?</vt:lpstr>
      <vt:lpstr>Un punto P si muove fuori della retta AB</vt:lpstr>
      <vt:lpstr>Un punto C percorre la retta AB</vt:lpstr>
      <vt:lpstr>La pendenza di una retta</vt:lpstr>
      <vt:lpstr>Attività</vt:lpstr>
      <vt:lpstr>Che cosa hai trovato</vt:lpstr>
      <vt:lpstr>Equazione della retta per due punti</vt:lpstr>
      <vt:lpstr>Equazione della retta per due punti</vt:lpstr>
      <vt:lpstr>Equazione della retta per due punti</vt:lpstr>
      <vt:lpstr>Equazione della retta per due punti</vt:lpstr>
      <vt:lpstr>Equazione della retta per due punti</vt:lpstr>
      <vt:lpstr>Equazione della retta per due punti</vt:lpstr>
      <vt:lpstr>Equazione della retta per due punti</vt:lpstr>
      <vt:lpstr>Riflessioni sull’equazione di una retta</vt:lpstr>
      <vt:lpstr>Significato dell’equazione di una retta</vt:lpstr>
      <vt:lpstr>Significato dell’equazione di una retta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Introduzione ‘ parabola come grafico di una funzione’</dc:title>
  <dc:subject/>
  <dc:creator>Daniela Valenti</dc:creator>
  <cp:keywords/>
  <dc:description/>
  <cp:lastModifiedBy>Microsoft Office User</cp:lastModifiedBy>
  <cp:revision>534</cp:revision>
  <dcterms:created xsi:type="dcterms:W3CDTF">2014-08-21T12:48:42Z</dcterms:created>
  <dcterms:modified xsi:type="dcterms:W3CDTF">2023-09-14T08:58:27Z</dcterms:modified>
  <cp:category/>
</cp:coreProperties>
</file>