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png"/>
  <Override PartName="/ppt/media/image20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68" r:id="rId3"/>
    <p:sldId id="299" r:id="rId4"/>
    <p:sldId id="300" r:id="rId5"/>
    <p:sldId id="297" r:id="rId6"/>
    <p:sldId id="301" r:id="rId7"/>
    <p:sldId id="302" r:id="rId8"/>
    <p:sldId id="298" r:id="rId9"/>
    <p:sldId id="303" r:id="rId10"/>
    <p:sldId id="304" r:id="rId11"/>
    <p:sldId id="305" r:id="rId12"/>
    <p:sldId id="306" r:id="rId13"/>
    <p:sldId id="307" r:id="rId14"/>
    <p:sldId id="308" r:id="rId15"/>
    <p:sldId id="312" r:id="rId16"/>
    <p:sldId id="313" r:id="rId17"/>
    <p:sldId id="314" r:id="rId18"/>
    <p:sldId id="315" r:id="rId19"/>
    <p:sldId id="316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EE8"/>
    <a:srgbClr val="0048BA"/>
    <a:srgbClr val="D6FBFF"/>
    <a:srgbClr val="B5F5FF"/>
    <a:srgbClr val="FDEBCA"/>
    <a:srgbClr val="FCEBA0"/>
    <a:srgbClr val="FFD77C"/>
    <a:srgbClr val="E5FEE1"/>
    <a:srgbClr val="B1EDF3"/>
    <a:srgbClr val="BA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47"/>
    <p:restoredTop sz="91460"/>
  </p:normalViewPr>
  <p:slideViewPr>
    <p:cSldViewPr>
      <p:cViewPr varScale="1">
        <p:scale>
          <a:sx n="115" d="100"/>
          <a:sy n="115" d="100"/>
        </p:scale>
        <p:origin x="7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9CCAC-803B-B34B-872F-B8CD6B76B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7A6C2-8401-3B42-BFB8-A18623A46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A438265-CCAB-7D48-A85C-F4207A4338F0}" type="datetime1">
              <a:rPr lang="it-IT" altLang="it-IT"/>
              <a:pPr/>
              <a:t>02/05/23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61DAC-089F-5E44-A49D-A2BD6BB91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62C38-9D94-7148-8AC0-7C2BEF282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FFBF9C6-F069-DA4E-A8D1-6BEEAAE8AEF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13A3B-F2D6-1C42-87CB-0432DA986D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24ED2-3636-C144-B0A9-AF1F4418CE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E1BBA03-56CB-544A-AB94-D3C543C11686}" type="datetime1">
              <a:rPr lang="it-IT" altLang="it-IT"/>
              <a:pPr/>
              <a:t>02/05/23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CED2E6-E3A1-FD42-BD7A-236E9D36D4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C82072-AD31-704C-A690-03F4600B9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9E888-2AED-7140-B5EA-AFA18EBE26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66134-240F-3C4F-B3C3-637308223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A025F6D-106B-594E-88FF-50F5D819783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972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83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6600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25F6D-106B-594E-88FF-50F5D819783D}" type="slidenum">
              <a:rPr lang="it-IT" altLang="it-IT" smtClean="0"/>
              <a:pPr/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459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B4BDB0-22EF-AF4B-9734-91D98EE2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18841F-7F76-F048-830C-48DE559DA0E7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3C211-61B5-884E-BCC6-F38F14E8E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5A43A-339B-FB4B-9DBD-D91E3DB6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03987-41A7-AD47-93C7-49758E0C6C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74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97FBC-BF11-FA4C-BD34-836BBF02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92A3E-892D-794C-A0BF-643CA3AE4E8F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A4AC2E-D67A-674A-ABF8-ABB088678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372FF-FB69-544D-97D3-2BE9345F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4814B-8D9B-E84C-8077-2A2A40CB73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349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9D163-E4F1-2F4E-98A7-3FB5F486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A8BF2-3562-264D-8AFB-8472EBD0A5EA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600BA0-8B37-EA49-9F1F-8D255D69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CC3DEF-DA6D-254A-BF92-AA937E23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7C99-39A9-F447-ADFC-99A8EE6A21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4504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8F9FBD-2EF4-6A43-825E-C051C22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3C45C-708B-E644-8B5E-2B0AA9420C66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5FB250-F901-2B48-9090-055386D6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081E3A-6941-9F4A-B6F1-F0780ABD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4599-339C-CA42-AC2C-99AE650D8A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813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5A031-F17B-0748-A102-80D16270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2A1C7-91FC-AD4C-8522-721DE0AEFA54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FCF2C2-3FB2-224B-B58C-A455EAE0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3BBA5A-B09F-FB42-BDE2-B923770ED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A36E-4746-474D-82EF-11E26FE23A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11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48ED8E5-0B46-4E4A-9D08-E77F3E0A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318D1-667B-2747-9CE7-9B400CE6316D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2E24EB5-BFEC-8646-AA07-F9FAC445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7B1B412-C1FA-CE46-9730-8DB80043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02D5F-1987-7B47-86C4-251BF86A2E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49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FDC7D2A-17E7-774A-AD06-34D27E5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53B404-2776-1E4C-9C87-917C9F548082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2EF2E402-249D-1B48-B204-125D3982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FCA1790-BCEA-2C4E-BA75-7816EFAA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1AE31-C503-C844-A484-665CDA076C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894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0EB21EFE-AF40-E040-9515-B6D95B5D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B3A81-D120-8740-AF02-598B6717A262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2C1C635D-1472-0C46-83A6-9F1AFD79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FA566A8F-0E0A-EF4C-8BAB-616A5F6A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19A61-C3BF-9940-8C5B-FBA3AE6630C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823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2EE4E73B-89D5-414A-BE42-384152F59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21DC33-FA6F-5843-99E6-90EF53A17BC2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275B330-998E-B440-83B8-270693E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8038A5D-FBA0-EF4A-B330-66E8AB5E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95D2C-5DC4-2E40-A7E7-A89F649658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088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3C5A08BC-E3A2-654C-B9F8-A167D53B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85907F-709F-C24C-B6DA-DC6F0ECBD065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A54AF076-9F4E-BA4D-84A0-99063079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521E0480-BAB5-4E42-924E-8CE74483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D6DBA-8695-254F-AD97-71E2BC3DDF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8970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20F9DD0-79A2-4745-B549-3E51F940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1599E-9179-AE4D-8D2C-6887FEC6D104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6906A8CE-382C-4544-B015-D06D3445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A0EB0F7-6A63-FA42-B856-73528B89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29E41-DA0A-1143-BDAF-60562CADF08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823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A07D7A9E-77E1-4E49-9FAF-5C78613D07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772E54C7-368E-804A-BAF6-84367ED796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1DA0-E81A-D44C-9AB6-A56171D13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99C1995-31EF-7A4E-BC6C-2E1B1FBB070E}" type="datetime1">
              <a:rPr lang="it-IT" altLang="it-IT" smtClean="0"/>
              <a:t>02/05/23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BAA1CF-8295-2F44-BFCF-5D91CC741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altLang="it-IT"/>
              <a:t>Claudio Gori Giorgi e Daniela Valenti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AF628C-0A16-504C-B056-DBD215EF2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ED79F3-B7B6-BB43-9EBD-6A044E4D640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AA08EE95-5508-044A-984B-33D84C36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Dalle aree agli integrali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pic>
        <p:nvPicPr>
          <p:cNvPr id="4" name="Elementi multimediali online 3" descr="Riemann.mp4">
            <a:hlinkClick r:id="" action="ppaction://media"/>
            <a:extLst>
              <a:ext uri="{FF2B5EF4-FFF2-40B4-BE49-F238E27FC236}">
                <a16:creationId xmlns:a16="http://schemas.microsoft.com/office/drawing/2014/main" id="{14C4CC03-30AD-6B41-83FE-AC2DAB748D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972" y="1772816"/>
            <a:ext cx="4984939" cy="4558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31F54A34-0372-D84B-A96D-FB9A7853A2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9896" y="910502"/>
                <a:ext cx="8136904" cy="864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457200" indent="-457200" algn="l">
                  <a:buFont typeface="+mj-lt"/>
                  <a:buAutoNum type="arabicPeriod" startAt="7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Aumento ancora Il numero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dei rettangoli, così l’approssimazione migliora sempre più:</a:t>
                </a:r>
                <a:endParaRPr lang="it-IT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31F54A34-0372-D84B-A96D-FB9A7853A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96" y="910502"/>
                <a:ext cx="8136904" cy="864096"/>
              </a:xfrm>
              <a:prstGeom prst="rect">
                <a:avLst/>
              </a:prstGeom>
              <a:blipFill>
                <a:blip r:embed="rId5"/>
                <a:stretch>
                  <a:fillRect l="-935" t="-7353" b="-88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82D15FD3-1C2A-C245-8614-3CB963103C9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84168" y="3284984"/>
                <a:ext cx="2808295" cy="1217521"/>
              </a:xfrm>
              <a:prstGeom prst="rect">
                <a:avLst/>
              </a:prstGeom>
              <a:solidFill>
                <a:srgbClr val="FDEBCA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)∆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82D15FD3-1C2A-C245-8614-3CB963103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3284984"/>
                <a:ext cx="2808295" cy="1217521"/>
              </a:xfrm>
              <a:prstGeom prst="rect">
                <a:avLst/>
              </a:prstGeom>
              <a:blipFill>
                <a:blip r:embed="rId6"/>
                <a:stretch>
                  <a:fillRect l="-8072" t="-94898" b="-133673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olo 1">
            <a:extLst>
              <a:ext uri="{FF2B5EF4-FFF2-40B4-BE49-F238E27FC236}">
                <a16:creationId xmlns:a16="http://schemas.microsoft.com/office/drawing/2014/main" id="{C5CAC96F-ED9D-5A41-8E25-59676D0D31CD}"/>
              </a:ext>
            </a:extLst>
          </p:cNvPr>
          <p:cNvSpPr txBox="1">
            <a:spLocks/>
          </p:cNvSpPr>
          <p:nvPr/>
        </p:nvSpPr>
        <p:spPr bwMode="auto">
          <a:xfrm>
            <a:off x="5945076" y="6055511"/>
            <a:ext cx="1216248" cy="55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A428D41-BB48-6340-A25C-28B75B8C8037}"/>
              </a:ext>
            </a:extLst>
          </p:cNvPr>
          <p:cNvSpPr/>
          <p:nvPr/>
        </p:nvSpPr>
        <p:spPr>
          <a:xfrm>
            <a:off x="971600" y="359698"/>
            <a:ext cx="7151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cs typeface="Arial" panose="020B0604020202020204" pitchFamily="34" charset="0"/>
              </a:rPr>
              <a:t>Miglioro ancora di più l’approssimazione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F9AABE-409D-2046-AF03-7DE73CAF936F}"/>
              </a:ext>
            </a:extLst>
          </p:cNvPr>
          <p:cNvSpPr txBox="1"/>
          <p:nvPr/>
        </p:nvSpPr>
        <p:spPr>
          <a:xfrm>
            <a:off x="1691680" y="1772816"/>
            <a:ext cx="26309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rgbClr val="0048BA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Trapezoide</a:t>
            </a:r>
            <a:r>
              <a:rPr lang="it-IT" sz="2200" b="1" dirty="0">
                <a:solidFill>
                  <a:srgbClr val="0048BA"/>
                </a:solidFill>
              </a:rPr>
              <a:t> di area T</a:t>
            </a:r>
          </a:p>
        </p:txBody>
      </p:sp>
    </p:spTree>
    <p:extLst>
      <p:ext uri="{BB962C8B-B14F-4D97-AF65-F5344CB8AC3E}">
        <p14:creationId xmlns:p14="http://schemas.microsoft.com/office/powerpoint/2010/main" val="31041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0EE9F1E0-112B-2146-83BE-90F90206DD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9512" y="947128"/>
                <a:ext cx="8784976" cy="2193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8. Quando il numero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dei rettangoli tende all’infinito:</a:t>
                </a:r>
              </a:p>
              <a:p>
                <a:pPr marL="800100" lvl="1" indent="-342900"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somma delle aree tende all’area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del trapezoide;</a:t>
                </a:r>
              </a:p>
              <a:p>
                <a:pPr marL="800100" lvl="1" indent="-342900"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sommatoria tende a una somma di infiniti addendi;</a:t>
                </a:r>
              </a:p>
              <a:p>
                <a:pPr marL="800100" lvl="1" indent="-342900"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 basi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dei rettangoli tendono a un infinitesimo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𝒅𝒙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800100" lvl="1" indent="-342900" algn="l">
                  <a:spcBef>
                    <a:spcPts val="3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 valori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tendono ad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0EE9F1E0-112B-2146-83BE-90F90206D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947128"/>
                <a:ext cx="8784976" cy="2193840"/>
              </a:xfrm>
              <a:prstGeom prst="rect">
                <a:avLst/>
              </a:prstGeom>
              <a:blipFill>
                <a:blip r:embed="rId2"/>
                <a:stretch>
                  <a:fillRect l="-1010" t="-2312" b="-11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olo 1">
            <a:extLst>
              <a:ext uri="{FF2B5EF4-FFF2-40B4-BE49-F238E27FC236}">
                <a16:creationId xmlns:a16="http://schemas.microsoft.com/office/drawing/2014/main" id="{8F9A333D-3BB1-AA4C-8908-435C8FCEA39B}"/>
              </a:ext>
            </a:extLst>
          </p:cNvPr>
          <p:cNvSpPr txBox="1">
            <a:spLocks/>
          </p:cNvSpPr>
          <p:nvPr/>
        </p:nvSpPr>
        <p:spPr bwMode="auto">
          <a:xfrm>
            <a:off x="4927995" y="3386027"/>
            <a:ext cx="136893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3C0C4032-5995-3B42-93A7-5BB1180CA5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93291" y="3319654"/>
                <a:ext cx="2193509" cy="1085248"/>
              </a:xfrm>
              <a:prstGeom prst="rect">
                <a:avLst/>
              </a:prstGeom>
              <a:solidFill>
                <a:srgbClr val="FFFEE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3C0C4032-5995-3B42-93A7-5BB1180CA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93291" y="3319654"/>
                <a:ext cx="2193509" cy="1085248"/>
              </a:xfrm>
              <a:prstGeom prst="rect">
                <a:avLst/>
              </a:prstGeom>
              <a:blipFill>
                <a:blip r:embed="rId3"/>
                <a:stretch>
                  <a:fillRect l="-26857" t="-131818" b="-182955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FE8FBD7D-6AFE-6D4D-994D-911D5C1820E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9675" y="3188450"/>
                <a:ext cx="2808295" cy="1217521"/>
              </a:xfrm>
              <a:prstGeom prst="rect">
                <a:avLst/>
              </a:prstGeom>
              <a:solidFill>
                <a:srgbClr val="FFFEE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)∆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FE8FBD7D-6AFE-6D4D-994D-911D5C182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9675" y="3188450"/>
                <a:ext cx="2808295" cy="1217521"/>
              </a:xfrm>
              <a:prstGeom prst="rect">
                <a:avLst/>
              </a:prstGeom>
              <a:blipFill>
                <a:blip r:embed="rId4"/>
                <a:stretch>
                  <a:fillRect l="-7623" t="-94898" b="-134694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FB18B5-A398-EB4B-BFF9-2579109A84C4}"/>
              </a:ext>
            </a:extLst>
          </p:cNvPr>
          <p:cNvSpPr txBox="1"/>
          <p:nvPr/>
        </p:nvSpPr>
        <p:spPr>
          <a:xfrm>
            <a:off x="107504" y="347692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formula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E180BFC-19EA-A840-A098-0D458B49CC99}"/>
              </a:ext>
            </a:extLst>
          </p:cNvPr>
          <p:cNvSpPr/>
          <p:nvPr/>
        </p:nvSpPr>
        <p:spPr>
          <a:xfrm>
            <a:off x="2555776" y="346058"/>
            <a:ext cx="3741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cs typeface="Arial" panose="020B0604020202020204" pitchFamily="34" charset="0"/>
              </a:rPr>
              <a:t>L’area del trapezoide</a:t>
            </a:r>
          </a:p>
        </p:txBody>
      </p:sp>
      <p:sp>
        <p:nvSpPr>
          <p:cNvPr id="10" name="Freccia destra rientrata 9">
            <a:extLst>
              <a:ext uri="{FF2B5EF4-FFF2-40B4-BE49-F238E27FC236}">
                <a16:creationId xmlns:a16="http://schemas.microsoft.com/office/drawing/2014/main" id="{00474054-0D24-E54B-B8EA-1A2B8AB794E3}"/>
              </a:ext>
            </a:extLst>
          </p:cNvPr>
          <p:cNvSpPr/>
          <p:nvPr/>
        </p:nvSpPr>
        <p:spPr>
          <a:xfrm>
            <a:off x="4840693" y="3862562"/>
            <a:ext cx="1529875" cy="244776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FE02A60-0663-F94B-8BB3-940B30398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37" y="4563926"/>
            <a:ext cx="2473544" cy="179242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3" name="Freccia destra rientrata 12">
            <a:extLst>
              <a:ext uri="{FF2B5EF4-FFF2-40B4-BE49-F238E27FC236}">
                <a16:creationId xmlns:a16="http://schemas.microsoft.com/office/drawing/2014/main" id="{A8076A3F-5038-F44E-817A-0F6C4CA30FBB}"/>
              </a:ext>
            </a:extLst>
          </p:cNvPr>
          <p:cNvSpPr/>
          <p:nvPr/>
        </p:nvSpPr>
        <p:spPr>
          <a:xfrm>
            <a:off x="4927995" y="5262013"/>
            <a:ext cx="1374159" cy="255219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CE3F57F-DD5A-F94E-A2F0-5F99EC09D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11367"/>
            <a:ext cx="2897110" cy="189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53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727E5C2C-0359-1C4D-A480-453B66EDDB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4261" y="2427697"/>
                <a:ext cx="8784976" cy="4247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questa scrittura:</a:t>
                </a:r>
              </a:p>
              <a:p>
                <a:pPr marL="800100" lvl="1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simbolo </a:t>
                </a:r>
                <a:r>
                  <a:rPr lang="it-IT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∫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una </a:t>
                </a:r>
                <a:r>
                  <a:rPr lang="it-IT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allungata, ricorda la somma di infiniti termini;</a:t>
                </a:r>
              </a:p>
              <a:p>
                <a:pPr marL="800100" lvl="1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scrittura si legge «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integrale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it-IT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(x) 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dx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»;</a:t>
                </a:r>
              </a:p>
              <a:p>
                <a:pPr marL="800100" lvl="1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sono gli 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estremi d’integrazione 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ricordano l’intervallo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che viene suddiviso in infiniti </a:t>
                </a:r>
                <a:r>
                  <a:rPr lang="it-IT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intervallini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ampiezza 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dx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800100" lvl="1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sz="2400" b="1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it-IT" sz="24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(x) 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è la 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funzione integranda.</a:t>
                </a:r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727E5C2C-0359-1C4D-A480-453B66ED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261" y="2427697"/>
                <a:ext cx="8784976" cy="4247740"/>
              </a:xfrm>
              <a:prstGeom prst="rect">
                <a:avLst/>
              </a:prstGeom>
              <a:blipFill>
                <a:blip r:embed="rId2"/>
                <a:stretch>
                  <a:fillRect l="-1156" t="-8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98512751-3DE4-3240-996E-88EB5B63D77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75856" y="1066385"/>
                <a:ext cx="2520280" cy="1085248"/>
              </a:xfrm>
              <a:prstGeom prst="rect">
                <a:avLst/>
              </a:prstGeom>
              <a:solidFill>
                <a:srgbClr val="D6FB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trlP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it-IT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98512751-3DE4-3240-996E-88EB5B63D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1066385"/>
                <a:ext cx="2520280" cy="1085248"/>
              </a:xfrm>
              <a:prstGeom prst="rect">
                <a:avLst/>
              </a:prstGeom>
              <a:blipFill>
                <a:blip r:embed="rId3"/>
                <a:stretch>
                  <a:fillRect l="-28000" t="-155814" b="-231395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tangolo 5">
            <a:extLst>
              <a:ext uri="{FF2B5EF4-FFF2-40B4-BE49-F238E27FC236}">
                <a16:creationId xmlns:a16="http://schemas.microsoft.com/office/drawing/2014/main" id="{D1DDB1E0-D4BF-D345-9975-FBC13768ACA6}"/>
              </a:ext>
            </a:extLst>
          </p:cNvPr>
          <p:cNvSpPr/>
          <p:nvPr/>
        </p:nvSpPr>
        <p:spPr>
          <a:xfrm>
            <a:off x="2555776" y="346058"/>
            <a:ext cx="4637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cs typeface="Arial" panose="020B0604020202020204" pitchFamily="34" charset="0"/>
              </a:rPr>
              <a:t>Simboli della matematica</a:t>
            </a:r>
          </a:p>
        </p:txBody>
      </p:sp>
    </p:spTree>
    <p:extLst>
      <p:ext uri="{BB962C8B-B14F-4D97-AF65-F5344CB8AC3E}">
        <p14:creationId xmlns:p14="http://schemas.microsoft.com/office/powerpoint/2010/main" val="1971505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05523C32-C41C-A341-A7DE-505ED3E2E5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60032" y="1202683"/>
                <a:ext cx="4032448" cy="5034629"/>
              </a:xfrm>
              <a:prstGeom prst="rect">
                <a:avLst/>
              </a:prstGeom>
              <a:solidFill>
                <a:srgbClr val="FFFE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it-IT" sz="2800" b="1" dirty="0">
                    <a:solidFill>
                      <a:srgbClr val="0048B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Esempio</a:t>
                </a: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Funzione integranda: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0048BA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it-IT" sz="2400" b="1" i="1" smtClean="0">
                          <a:solidFill>
                            <a:srgbClr val="0048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400" b="1" i="1" smtClean="0">
                          <a:solidFill>
                            <a:srgbClr val="0048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it-IT" sz="2400" b="1" i="1" smtClean="0">
                          <a:solidFill>
                            <a:srgbClr val="0048B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it-IT" sz="2400" b="1" dirty="0">
                  <a:solidFill>
                    <a:srgbClr val="0048B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Estremi d’integrazione: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it-IT" sz="2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it-IT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Integrale da calcolare: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figura è un trapezio di area T = 24, quindi scrivo: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  <m:e>
                          <m:r>
                            <a:rPr lang="it-I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it-IT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𝒙𝒅𝒙</m:t>
                          </m:r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𝟐𝟒</m:t>
                          </m:r>
                        </m:e>
                      </m:nary>
                    </m:oMath>
                  </m:oMathPara>
                </a14:m>
                <a:endParaRPr lang="it-IT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itolo 1">
                <a:extLst>
                  <a:ext uri="{FF2B5EF4-FFF2-40B4-BE49-F238E27FC236}">
                    <a16:creationId xmlns:a16="http://schemas.microsoft.com/office/drawing/2014/main" id="{05523C32-C41C-A341-A7DE-505ED3E2E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1202683"/>
                <a:ext cx="4032448" cy="5034629"/>
              </a:xfrm>
              <a:prstGeom prst="rect">
                <a:avLst/>
              </a:prstGeom>
              <a:blipFill>
                <a:blip r:embed="rId2"/>
                <a:stretch>
                  <a:fillRect l="-14780" t="-1259" b="-478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425FD6-F23D-9F4C-9192-BF0AC4322945}"/>
              </a:ext>
            </a:extLst>
          </p:cNvPr>
          <p:cNvSpPr txBox="1"/>
          <p:nvPr/>
        </p:nvSpPr>
        <p:spPr>
          <a:xfrm>
            <a:off x="1859868" y="424854"/>
            <a:ext cx="571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Il simbolo di integrale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E66ED069-6C11-2D49-9EB1-ABF7197CB665}"/>
              </a:ext>
            </a:extLst>
          </p:cNvPr>
          <p:cNvGrpSpPr/>
          <p:nvPr/>
        </p:nvGrpSpPr>
        <p:grpSpPr>
          <a:xfrm>
            <a:off x="395536" y="1388852"/>
            <a:ext cx="3960440" cy="4731048"/>
            <a:chOff x="395536" y="1388852"/>
            <a:chExt cx="3960440" cy="4731048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43953F0E-4BE3-E74F-BEB1-498AC6B69498}"/>
                </a:ext>
              </a:extLst>
            </p:cNvPr>
            <p:cNvGrpSpPr/>
            <p:nvPr/>
          </p:nvGrpSpPr>
          <p:grpSpPr>
            <a:xfrm>
              <a:off x="395536" y="1388852"/>
              <a:ext cx="3960440" cy="4731048"/>
              <a:chOff x="395536" y="1388852"/>
              <a:chExt cx="3960440" cy="4731048"/>
            </a:xfrm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8562B880-27EB-9C4E-A9F2-6DF5A9CCFCA9}"/>
                  </a:ext>
                </a:extLst>
              </p:cNvPr>
              <p:cNvGrpSpPr/>
              <p:nvPr/>
            </p:nvGrpSpPr>
            <p:grpSpPr>
              <a:xfrm>
                <a:off x="395536" y="1388852"/>
                <a:ext cx="3960440" cy="4731048"/>
                <a:chOff x="395536" y="1388852"/>
                <a:chExt cx="3960440" cy="4731048"/>
              </a:xfrm>
            </p:grpSpPr>
            <p:pic>
              <p:nvPicPr>
                <p:cNvPr id="5" name="Immagine 4">
                  <a:extLst>
                    <a:ext uri="{FF2B5EF4-FFF2-40B4-BE49-F238E27FC236}">
                      <a16:creationId xmlns:a16="http://schemas.microsoft.com/office/drawing/2014/main" id="{C3A6B325-0E0E-A847-B1C1-04020DF866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117" t="417" r="3211" b="4811"/>
                <a:stretch/>
              </p:blipFill>
              <p:spPr>
                <a:xfrm>
                  <a:off x="395536" y="1388852"/>
                  <a:ext cx="3960440" cy="4731048"/>
                </a:xfrm>
                <a:prstGeom prst="rect">
                  <a:avLst/>
                </a:prstGeom>
                <a:ln w="19050">
                  <a:solidFill>
                    <a:srgbClr val="0048BA"/>
                  </a:solidFill>
                </a:ln>
              </p:spPr>
            </p:pic>
            <p:sp>
              <p:nvSpPr>
                <p:cNvPr id="3" name="CasellaDiTesto 2">
                  <a:extLst>
                    <a:ext uri="{FF2B5EF4-FFF2-40B4-BE49-F238E27FC236}">
                      <a16:creationId xmlns:a16="http://schemas.microsoft.com/office/drawing/2014/main" id="{8CC815E2-C405-9E46-80F6-FEB79B406460}"/>
                    </a:ext>
                  </a:extLst>
                </p:cNvPr>
                <p:cNvSpPr txBox="1"/>
                <p:nvPr/>
              </p:nvSpPr>
              <p:spPr>
                <a:xfrm>
                  <a:off x="971600" y="1444160"/>
                  <a:ext cx="302433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Retta d’equazione </a:t>
                  </a:r>
                  <a:r>
                    <a:rPr lang="it-IT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it-IT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2</a:t>
                  </a:r>
                  <a:r>
                    <a:rPr lang="it-IT" sz="20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dirty="0"/>
                    <a:t> </a:t>
                  </a:r>
                </a:p>
              </p:txBody>
            </p:sp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1E231BFB-6BCB-B64A-8DF3-03BA87F127FB}"/>
                    </a:ext>
                  </a:extLst>
                </p:cNvPr>
                <p:cNvSpPr txBox="1"/>
                <p:nvPr/>
              </p:nvSpPr>
              <p:spPr>
                <a:xfrm>
                  <a:off x="2951820" y="1900326"/>
                  <a:ext cx="1296144" cy="7078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it-IT" sz="40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6BF5B87-9C7B-DE42-91F1-F7C335E30C9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3808" y="3534020"/>
                    <a:ext cx="1512168" cy="622671"/>
                  </a:xfrm>
                  <a:prstGeom prst="rect">
                    <a:avLst/>
                  </a:prstGeom>
                  <a:solidFill>
                    <a:srgbClr val="FFFEE8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it-IT" sz="1200" b="1" i="1" smtClean="0">
                              <a:latin typeface="Cambria Math" panose="02040503050406030204" pitchFamily="18" charset="0"/>
                            </a:rPr>
                            <m:t>𝑨𝒓𝒆𝒂</m:t>
                          </m:r>
                          <m:r>
                            <a:rPr lang="it-IT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it-IT" sz="1200" b="1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lang="it-IT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it-IT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it-IT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𝟐𝟒</m:t>
                          </m:r>
                        </m:oMath>
                      </m:oMathPara>
                    </a14:m>
                    <a:endParaRPr lang="it-IT" sz="1200" b="1" dirty="0"/>
                  </a:p>
                </p:txBody>
              </p:sp>
            </mc:Choice>
            <mc:Fallback xmlns="">
              <p:sp>
                <p:nvSpPr>
                  <p:cNvPr id="8" name="CasellaDiTesto 7">
                    <a:extLst>
                      <a:ext uri="{FF2B5EF4-FFF2-40B4-BE49-F238E27FC236}">
                        <a16:creationId xmlns:a16="http://schemas.microsoft.com/office/drawing/2014/main" id="{36BF5B87-9C7B-DE42-91F1-F7C335E30C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3808" y="3534020"/>
                    <a:ext cx="1512168" cy="6226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52D6159-5AA2-6842-BD19-556060B70BA1}"/>
                </a:ext>
              </a:extLst>
            </p:cNvPr>
            <p:cNvSpPr txBox="1"/>
            <p:nvPr/>
          </p:nvSpPr>
          <p:spPr>
            <a:xfrm>
              <a:off x="2051720" y="4365104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50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DBE10C83-4181-594E-B2B0-4285EFCE214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99592" y="999322"/>
                <a:ext cx="7992888" cy="515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0" lvl="1" algn="l">
                  <a:spcBef>
                    <a:spcPts val="1200"/>
                  </a:spcBef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scrittura</a:t>
                </a:r>
              </a:p>
              <a:p>
                <a:pPr marL="0" lvl="1"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𝟐𝟒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l">
                  <a:spcBef>
                    <a:spcPts val="600"/>
                  </a:spcBef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indica un numero e 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 dipende da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lvl="1" algn="l">
                  <a:spcBef>
                    <a:spcPts val="0"/>
                  </a:spcBef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Perciò posso usare al posto di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ogni altra lettera, ad esempio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𝐞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𝐢𝐥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𝐫𝐢𝐬𝐮𝐥𝐭𝐚𝐭𝐨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𝐧𝐨𝐧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𝐜𝐚𝐦𝐛𝐢𝐚</m:t>
                    </m:r>
                    <m:r>
                      <a:rPr lang="it-IT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l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generale, posso 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indicare la variabile d’integrazione con qualsiasi lettera 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scrivere:</a:t>
                </a:r>
              </a:p>
              <a:p>
                <a:pPr marL="0" lvl="1" algn="l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it-I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nary>
                            <m:nary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sup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𝒅𝒕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sup>
                                <m:e>
                                  <m: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it-IT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𝒛</m:t>
                                      </m:r>
                                    </m:e>
                                  </m:d>
                                  <m: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𝒅𝒛</m:t>
                                  </m:r>
                                  <m:r>
                                    <a:rPr lang="it-I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</m:e>
                              </m:nary>
                            </m:e>
                          </m:nary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e>
                      </m:nary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l">
                  <a:spcBef>
                    <a:spcPts val="1200"/>
                  </a:spcBef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 dice che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(o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è una 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variabile muta</a:t>
                </a: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perché il risultato del calcolo non dipende dal suo valore.</a:t>
                </a:r>
              </a:p>
            </p:txBody>
          </p:sp>
        </mc:Choice>
        <mc:Fallback xmlns="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DBE10C83-4181-594E-B2B0-4285EFCE2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999322"/>
                <a:ext cx="7992888" cy="5152950"/>
              </a:xfrm>
              <a:prstGeom prst="rect">
                <a:avLst/>
              </a:prstGeom>
              <a:blipFill>
                <a:blip r:embed="rId2"/>
                <a:stretch>
                  <a:fillRect l="-1111" t="-21429" r="-1270" b="-229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40281D-78E7-554C-8747-648109BC8790}"/>
              </a:ext>
            </a:extLst>
          </p:cNvPr>
          <p:cNvSpPr txBox="1"/>
          <p:nvPr/>
        </p:nvSpPr>
        <p:spPr>
          <a:xfrm>
            <a:off x="2411760" y="35299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Una variabile muta</a:t>
            </a:r>
          </a:p>
        </p:txBody>
      </p:sp>
    </p:spTree>
    <p:extLst>
      <p:ext uri="{BB962C8B-B14F-4D97-AF65-F5344CB8AC3E}">
        <p14:creationId xmlns:p14="http://schemas.microsoft.com/office/powerpoint/2010/main" val="2954241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950AD-5573-3F4F-A62A-DEDE585B8712}"/>
              </a:ext>
            </a:extLst>
          </p:cNvPr>
          <p:cNvSpPr txBox="1"/>
          <p:nvPr/>
        </p:nvSpPr>
        <p:spPr>
          <a:xfrm>
            <a:off x="1907704" y="130157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Attività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844B6A4-064C-7E46-8270-44C62F3BE234}"/>
              </a:ext>
            </a:extLst>
          </p:cNvPr>
          <p:cNvSpPr/>
          <p:nvPr/>
        </p:nvSpPr>
        <p:spPr>
          <a:xfrm>
            <a:off x="1835696" y="292494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b="1" dirty="0"/>
              <a:t>Completa la scheda per cominciare a lavorare con il simbolo di integrale</a:t>
            </a:r>
          </a:p>
        </p:txBody>
      </p:sp>
    </p:spTree>
    <p:extLst>
      <p:ext uri="{BB962C8B-B14F-4D97-AF65-F5344CB8AC3E}">
        <p14:creationId xmlns:p14="http://schemas.microsoft.com/office/powerpoint/2010/main" val="327947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950AD-5573-3F4F-A62A-DEDE585B8712}"/>
              </a:ext>
            </a:extLst>
          </p:cNvPr>
          <p:cNvSpPr txBox="1"/>
          <p:nvPr/>
        </p:nvSpPr>
        <p:spPr>
          <a:xfrm>
            <a:off x="1043608" y="242088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Riflessioni sull’attività svolta</a:t>
            </a:r>
          </a:p>
        </p:txBody>
      </p:sp>
    </p:spTree>
    <p:extLst>
      <p:ext uri="{BB962C8B-B14F-4D97-AF65-F5344CB8AC3E}">
        <p14:creationId xmlns:p14="http://schemas.microsoft.com/office/powerpoint/2010/main" val="202791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950AD-5573-3F4F-A62A-DEDE585B8712}"/>
              </a:ext>
            </a:extLst>
          </p:cNvPr>
          <p:cNvSpPr txBox="1"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Quesito 1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89D01FE-831B-384A-9A2F-067B8D357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205"/>
            <a:ext cx="8820472" cy="45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5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950AD-5573-3F4F-A62A-DEDE585B8712}"/>
              </a:ext>
            </a:extLst>
          </p:cNvPr>
          <p:cNvSpPr txBox="1"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Quesito 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8CE427B-1AB9-7145-BA98-61EF69FA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4" y="1196752"/>
            <a:ext cx="8793566" cy="43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1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6950AD-5573-3F4F-A62A-DEDE585B8712}"/>
              </a:ext>
            </a:extLst>
          </p:cNvPr>
          <p:cNvSpPr txBox="1"/>
          <p:nvPr/>
        </p:nvSpPr>
        <p:spPr>
          <a:xfrm>
            <a:off x="971600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Quesito 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8C801D-A11D-E64D-91EF-BE7C162D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6" y="1268760"/>
            <a:ext cx="8112654" cy="37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6A80582A-FEA9-1146-95BD-0F004F13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91" y="140874"/>
            <a:ext cx="8229600" cy="762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Uno sguardo alla storia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B2AAEEA-25FD-8940-86C1-86783478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A58171-D682-B149-AF59-BCE54740228C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8" name="Footer Placeholder 6">
            <a:extLst>
              <a:ext uri="{FF2B5EF4-FFF2-40B4-BE49-F238E27FC236}">
                <a16:creationId xmlns:a16="http://schemas.microsoft.com/office/drawing/2014/main" id="{58B692E1-1E95-A34D-A0E8-F258BC17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16389" name="TextBox 4">
            <a:extLst>
              <a:ext uri="{FF2B5EF4-FFF2-40B4-BE49-F238E27FC236}">
                <a16:creationId xmlns:a16="http://schemas.microsoft.com/office/drawing/2014/main" id="{B89CF570-5D8C-6245-B27E-3922F2164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51682"/>
            <a:ext cx="8077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Calibri" panose="020F0502020204030204" pitchFamily="34" charset="0"/>
              </a:rPr>
              <a:t>Problemi aperti del XVII secolo</a:t>
            </a:r>
            <a:r>
              <a:rPr lang="it-IT" altLang="it-IT" dirty="0">
                <a:latin typeface="Calibri" panose="020F0502020204030204" pitchFamily="34" charset="0"/>
              </a:rPr>
              <a:t>:</a:t>
            </a:r>
          </a:p>
          <a:p>
            <a:pPr eaLnBrk="1" hangingPunct="1"/>
            <a:endParaRPr lang="it-IT" altLang="it-IT" sz="800" dirty="0">
              <a:latin typeface="Calibri" panose="020F0502020204030204" pitchFamily="34" charset="0"/>
            </a:endParaRPr>
          </a:p>
          <a:p>
            <a:pPr eaLnBrk="1" hangingPunct="1"/>
            <a:r>
              <a:rPr lang="it-IT" altLang="it-IT" b="1" i="1" dirty="0">
                <a:latin typeface="Calibri" panose="020F0502020204030204" pitchFamily="34" charset="0"/>
              </a:rPr>
              <a:t>Matematica.</a:t>
            </a:r>
            <a:r>
              <a:rPr lang="it-IT" altLang="it-IT" i="1" dirty="0">
                <a:latin typeface="Calibri" panose="020F0502020204030204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</a:rPr>
              <a:t>Si riusciva a misurare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</a:rPr>
              <a:t>l’area delle figure curvilinee</a:t>
            </a:r>
            <a:r>
              <a:rPr lang="it-IT" altLang="it-IT" dirty="0">
                <a:latin typeface="Calibri" panose="020F0502020204030204" pitchFamily="34" charset="0"/>
              </a:rPr>
              <a:t> solo in alcuni casi particolari.</a:t>
            </a:r>
          </a:p>
          <a:p>
            <a:pPr eaLnBrk="1" hangingPunct="1"/>
            <a:r>
              <a:rPr lang="it-IT" altLang="it-IT" b="1" i="1" dirty="0">
                <a:latin typeface="Calibri" panose="020F0502020204030204" pitchFamily="34" charset="0"/>
              </a:rPr>
              <a:t>Fisica. </a:t>
            </a:r>
            <a:r>
              <a:rPr lang="it-IT" altLang="it-IT" dirty="0">
                <a:latin typeface="Calibri" panose="020F0502020204030204" pitchFamily="34" charset="0"/>
              </a:rPr>
              <a:t>Si riusciva a studiare il </a:t>
            </a:r>
            <a:r>
              <a:rPr lang="it-IT" altLang="it-IT" dirty="0">
                <a:solidFill>
                  <a:srgbClr val="FF0000"/>
                </a:solidFill>
                <a:latin typeface="Calibri" panose="020F0502020204030204" pitchFamily="34" charset="0"/>
              </a:rPr>
              <a:t>moto a velocità variabile</a:t>
            </a:r>
            <a:r>
              <a:rPr lang="it-IT" altLang="it-IT" dirty="0">
                <a:latin typeface="Calibri" panose="020F0502020204030204" pitchFamily="34" charset="0"/>
              </a:rPr>
              <a:t> solo in alcuni casi particolari.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4AA6FBE3-73C0-0B49-A1DA-FD12DE69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2988163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dirty="0">
                <a:latin typeface="Calibri" panose="020F0502020204030204" pitchFamily="34" charset="0"/>
              </a:rPr>
              <a:t>I due problemi sembrano non avere nulla in comune, ma </a:t>
            </a:r>
            <a:r>
              <a:rPr lang="it-IT" altLang="it-IT" b="1" dirty="0">
                <a:latin typeface="Calibri" panose="020F0502020204030204" pitchFamily="34" charset="0"/>
              </a:rPr>
              <a:t>Archimede</a:t>
            </a:r>
            <a:r>
              <a:rPr lang="it-IT" altLang="it-IT" dirty="0">
                <a:latin typeface="Calibri" panose="020F0502020204030204" pitchFamily="34" charset="0"/>
              </a:rPr>
              <a:t> nell’antichità e poi </a:t>
            </a:r>
            <a:r>
              <a:rPr lang="it-IT" altLang="it-IT" b="1" dirty="0">
                <a:latin typeface="Calibri" panose="020F0502020204030204" pitchFamily="34" charset="0"/>
              </a:rPr>
              <a:t>Cavalieri</a:t>
            </a:r>
            <a:r>
              <a:rPr lang="it-IT" altLang="it-IT" dirty="0">
                <a:latin typeface="Calibri" panose="020F0502020204030204" pitchFamily="34" charset="0"/>
              </a:rPr>
              <a:t> e</a:t>
            </a:r>
            <a:r>
              <a:rPr lang="it-IT" altLang="it-IT" b="1" dirty="0">
                <a:latin typeface="Calibri" panose="020F0502020204030204" pitchFamily="34" charset="0"/>
              </a:rPr>
              <a:t> </a:t>
            </a:r>
            <a:r>
              <a:rPr lang="it-IT" altLang="it-IT" b="1" dirty="0" err="1">
                <a:latin typeface="Calibri" panose="020F0502020204030204" pitchFamily="34" charset="0"/>
              </a:rPr>
              <a:t>Riemann</a:t>
            </a:r>
            <a:r>
              <a:rPr lang="it-IT" altLang="it-IT" b="1" dirty="0">
                <a:latin typeface="Calibri" panose="020F0502020204030204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</a:rPr>
              <a:t>hanno trovato un procedimento per risolvere entrambi i problemi.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788FA-3EF4-7E41-948A-4EC53CB4E055}"/>
              </a:ext>
            </a:extLst>
          </p:cNvPr>
          <p:cNvSpPr txBox="1"/>
          <p:nvPr/>
        </p:nvSpPr>
        <p:spPr>
          <a:xfrm>
            <a:off x="334971" y="5047404"/>
            <a:ext cx="1505272" cy="10156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 err="1">
                <a:latin typeface="Arial Narrow" panose="020B0604020202020204" pitchFamily="34" charset="0"/>
              </a:rPr>
              <a:t>Bonaventura</a:t>
            </a:r>
            <a:r>
              <a:rPr lang="it-IT" altLang="it-IT" sz="2000" b="1" dirty="0">
                <a:latin typeface="Arial Narrow" panose="020B0604020202020204" pitchFamily="34" charset="0"/>
              </a:rPr>
              <a:t> Cavalieri</a:t>
            </a:r>
          </a:p>
          <a:p>
            <a:pPr algn="ctr" eaLnBrk="1" hangingPunct="1"/>
            <a:r>
              <a:rPr lang="it-IT" altLang="it-IT" sz="2000" b="1" dirty="0">
                <a:latin typeface="Arial Narrow" panose="020B0604020202020204" pitchFamily="34" charset="0"/>
              </a:rPr>
              <a:t>1598 - 1647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9B52BB-6AA1-514B-A8E4-01B106D27C00}"/>
              </a:ext>
            </a:extLst>
          </p:cNvPr>
          <p:cNvSpPr txBox="1"/>
          <p:nvPr/>
        </p:nvSpPr>
        <p:spPr>
          <a:xfrm>
            <a:off x="7404882" y="5038714"/>
            <a:ext cx="1360731" cy="1015663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latin typeface="Arial Narrow" panose="020B0604020202020204" pitchFamily="34" charset="0"/>
              </a:rPr>
              <a:t>Bernhard </a:t>
            </a:r>
            <a:r>
              <a:rPr lang="it-IT" altLang="it-IT" sz="2000" b="1" dirty="0" err="1">
                <a:latin typeface="Arial Narrow" panose="020B0604020202020204" pitchFamily="34" charset="0"/>
              </a:rPr>
              <a:t>Riemann</a:t>
            </a:r>
            <a:endParaRPr lang="it-IT" altLang="it-IT" sz="2000" b="1" dirty="0">
              <a:latin typeface="Arial Narrow" panose="020B0604020202020204" pitchFamily="34" charset="0"/>
            </a:endParaRPr>
          </a:p>
          <a:p>
            <a:pPr algn="ctr" eaLnBrk="1" hangingPunct="1"/>
            <a:r>
              <a:rPr lang="it-IT" altLang="it-IT" sz="2000" b="1" dirty="0">
                <a:latin typeface="Arial Narrow" panose="020B0604020202020204" pitchFamily="34" charset="0"/>
              </a:rPr>
              <a:t>1826 - 1866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437489-64CB-C645-8F2E-0195876D0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89" y="4241090"/>
            <a:ext cx="1999355" cy="243205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E3F77C-E3DC-BB4D-91A1-A8B23E748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9654" b="16038"/>
          <a:stretch/>
        </p:blipFill>
        <p:spPr>
          <a:xfrm>
            <a:off x="4964426" y="4241089"/>
            <a:ext cx="2199862" cy="2432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olo 1">
            <a:extLst>
              <a:ext uri="{FF2B5EF4-FFF2-40B4-BE49-F238E27FC236}">
                <a16:creationId xmlns:a16="http://schemas.microsoft.com/office/drawing/2014/main" id="{A3245288-4AA6-ED47-BD92-91411D36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L’area sotto una curva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957D4BD-4DBE-0347-821E-AB33306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1FCF04-D7DF-2E4A-A37E-7E75E94F86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90C0782C-98F3-6843-BD27-10550CA2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2C6DD55-C50A-CA41-98FC-3C2127F8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06636"/>
            <a:ext cx="5651500" cy="53467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A68A7605-72F5-1C44-9991-C2D6D636B440}"/>
              </a:ext>
            </a:extLst>
          </p:cNvPr>
          <p:cNvSpPr txBox="1">
            <a:spLocks/>
          </p:cNvSpPr>
          <p:nvPr/>
        </p:nvSpPr>
        <p:spPr bwMode="auto">
          <a:xfrm>
            <a:off x="3247028" y="1591210"/>
            <a:ext cx="4169239" cy="4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Funzione continua tra 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F662CBD-C269-0E45-AE30-2836781DD41D}"/>
              </a:ext>
            </a:extLst>
          </p:cNvPr>
          <p:cNvSpPr txBox="1">
            <a:spLocks/>
          </p:cNvSpPr>
          <p:nvPr/>
        </p:nvSpPr>
        <p:spPr bwMode="auto">
          <a:xfrm>
            <a:off x="3672519" y="2546796"/>
            <a:ext cx="1835585" cy="85574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Trapezoide</a:t>
            </a:r>
          </a:p>
          <a:p>
            <a:pPr algn="l"/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area T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08FE9300-6A18-1744-8BC3-DAC766D94C6C}"/>
              </a:ext>
            </a:extLst>
          </p:cNvPr>
          <p:cNvCxnSpPr>
            <a:cxnSpLocks/>
          </p:cNvCxnSpPr>
          <p:nvPr/>
        </p:nvCxnSpPr>
        <p:spPr>
          <a:xfrm flipH="1">
            <a:off x="2987824" y="2051087"/>
            <a:ext cx="517376" cy="85574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F649AFD4-BEF8-CB45-B763-1AA5F432B458}"/>
              </a:ext>
            </a:extLst>
          </p:cNvPr>
          <p:cNvCxnSpPr>
            <a:cxnSpLocks/>
          </p:cNvCxnSpPr>
          <p:nvPr/>
        </p:nvCxnSpPr>
        <p:spPr>
          <a:xfrm flipH="1">
            <a:off x="3419872" y="3437021"/>
            <a:ext cx="800503" cy="113434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olo 1">
            <a:extLst>
              <a:ext uri="{FF2B5EF4-FFF2-40B4-BE49-F238E27FC236}">
                <a16:creationId xmlns:a16="http://schemas.microsoft.com/office/drawing/2014/main" id="{06AED210-9BE2-B14B-AB0D-95BEBA049575}"/>
              </a:ext>
            </a:extLst>
          </p:cNvPr>
          <p:cNvSpPr txBox="1">
            <a:spLocks/>
          </p:cNvSpPr>
          <p:nvPr/>
        </p:nvSpPr>
        <p:spPr bwMode="auto">
          <a:xfrm>
            <a:off x="5788199" y="4202980"/>
            <a:ext cx="2898601" cy="991416"/>
          </a:xfrm>
          <a:prstGeom prst="rect">
            <a:avLst/>
          </a:prstGeom>
          <a:solidFill>
            <a:srgbClr val="D6FB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posso calcolare l’area T?</a:t>
            </a:r>
          </a:p>
        </p:txBody>
      </p:sp>
    </p:spTree>
    <p:extLst>
      <p:ext uri="{BB962C8B-B14F-4D97-AF65-F5344CB8AC3E}">
        <p14:creationId xmlns:p14="http://schemas.microsoft.com/office/powerpoint/2010/main" val="24083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957D4BD-4DBE-0347-821E-AB333064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1FCF04-D7DF-2E4A-A37E-7E75E94F8649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90C0782C-98F3-6843-BD27-10550CA2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181183F3-ACC9-3346-8159-067F0F18B94C}"/>
              </a:ext>
            </a:extLst>
          </p:cNvPr>
          <p:cNvSpPr txBox="1">
            <a:spLocks/>
          </p:cNvSpPr>
          <p:nvPr/>
        </p:nvSpPr>
        <p:spPr bwMode="auto">
          <a:xfrm>
            <a:off x="611560" y="415303"/>
            <a:ext cx="79208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L’idea: approssimo l’area con rettangoli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itolo 1">
                <a:extLst>
                  <a:ext uri="{FF2B5EF4-FFF2-40B4-BE49-F238E27FC236}">
                    <a16:creationId xmlns:a16="http://schemas.microsoft.com/office/drawing/2014/main" id="{2E5A4A31-21ED-8C4D-8442-83414E4F33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19524" y="4245570"/>
                <a:ext cx="3672955" cy="1343670"/>
              </a:xfrm>
              <a:prstGeom prst="rect">
                <a:avLst/>
              </a:prstGeom>
              <a:solidFill>
                <a:srgbClr val="D6FB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 ho diviso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  <m:r>
                      <a:rPr lang="it-I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4 parti, quindi trovo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it-I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it-IT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it-IT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itolo 1">
                <a:extLst>
                  <a:ext uri="{FF2B5EF4-FFF2-40B4-BE49-F238E27FC236}">
                    <a16:creationId xmlns:a16="http://schemas.microsoft.com/office/drawing/2014/main" id="{2E5A4A31-21ED-8C4D-8442-83414E4F3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524" y="4245570"/>
                <a:ext cx="3672955" cy="1343670"/>
              </a:xfrm>
              <a:prstGeom prst="rect">
                <a:avLst/>
              </a:prstGeom>
              <a:blipFill>
                <a:blip r:embed="rId2"/>
                <a:stretch>
                  <a:fillRect l="-1375" t="-1852" r="-2062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itolo 1">
                <a:extLst>
                  <a:ext uri="{FF2B5EF4-FFF2-40B4-BE49-F238E27FC236}">
                    <a16:creationId xmlns:a16="http://schemas.microsoft.com/office/drawing/2014/main" id="{548D4CAE-735E-1F45-A6EB-6F13D11AD2A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5535" y="1313079"/>
                <a:ext cx="8496943" cy="11639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319088" indent="-309563" algn="l">
                  <a:buFont typeface="+mj-lt"/>
                  <a:buAutoNum type="arabicPeriod"/>
                </a:pPr>
                <a:r>
                  <a:rPr lang="it-IT" sz="2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Divido l’intervallo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it-IT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it-IT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it-IT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it-IT" sz="2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it-IT" sz="22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it-IT" sz="2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intervalli eguali, ognuno ampio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itolo 1">
                <a:extLst>
                  <a:ext uri="{FF2B5EF4-FFF2-40B4-BE49-F238E27FC236}">
                    <a16:creationId xmlns:a16="http://schemas.microsoft.com/office/drawing/2014/main" id="{548D4CAE-735E-1F45-A6EB-6F13D11AD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5" y="1313079"/>
                <a:ext cx="8496943" cy="1163944"/>
              </a:xfrm>
              <a:prstGeom prst="rect">
                <a:avLst/>
              </a:prstGeom>
              <a:blipFill>
                <a:blip r:embed="rId3"/>
                <a:stretch>
                  <a:fillRect l="-597" t="-215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3">
            <a:extLst>
              <a:ext uri="{FF2B5EF4-FFF2-40B4-BE49-F238E27FC236}">
                <a16:creationId xmlns:a16="http://schemas.microsoft.com/office/drawing/2014/main" id="{4F3763D6-569F-3B49-9897-480D7AF2D0E2}"/>
              </a:ext>
            </a:extLst>
          </p:cNvPr>
          <p:cNvGrpSpPr/>
          <p:nvPr/>
        </p:nvGrpSpPr>
        <p:grpSpPr>
          <a:xfrm>
            <a:off x="193360" y="2522993"/>
            <a:ext cx="4556812" cy="3969882"/>
            <a:chOff x="155207" y="2386468"/>
            <a:chExt cx="4556812" cy="3969882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E08050F-FDA6-A248-AEF9-5216B97E7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07" y="2386468"/>
              <a:ext cx="4556812" cy="3395272"/>
            </a:xfrm>
            <a:prstGeom prst="rect">
              <a:avLst/>
            </a:prstGeom>
          </p:spPr>
        </p:pic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A11FB5A-B6FB-F349-892D-12E7F38A9440}"/>
                </a:ext>
              </a:extLst>
            </p:cNvPr>
            <p:cNvGrpSpPr/>
            <p:nvPr/>
          </p:nvGrpSpPr>
          <p:grpSpPr>
            <a:xfrm>
              <a:off x="1691680" y="5328670"/>
              <a:ext cx="2124236" cy="1027680"/>
              <a:chOff x="2339752" y="5416821"/>
              <a:chExt cx="2124236" cy="1027680"/>
            </a:xfrm>
          </p:grpSpPr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8891E053-49F8-854B-BC56-6173FF5C16B4}"/>
                  </a:ext>
                </a:extLst>
              </p:cNvPr>
              <p:cNvGrpSpPr/>
              <p:nvPr/>
            </p:nvGrpSpPr>
            <p:grpSpPr>
              <a:xfrm>
                <a:off x="2339752" y="5416821"/>
                <a:ext cx="2124236" cy="627811"/>
                <a:chOff x="2339752" y="5416821"/>
                <a:chExt cx="2124236" cy="627811"/>
              </a:xfrm>
            </p:grpSpPr>
            <p:sp>
              <p:nvSpPr>
                <p:cNvPr id="22" name="Parentesi graffa aperta 21">
                  <a:extLst>
                    <a:ext uri="{FF2B5EF4-FFF2-40B4-BE49-F238E27FC236}">
                      <a16:creationId xmlns:a16="http://schemas.microsoft.com/office/drawing/2014/main" id="{35B6457C-FCE3-AA4C-BB89-E395B470F729}"/>
                    </a:ext>
                  </a:extLst>
                </p:cNvPr>
                <p:cNvSpPr/>
                <p:nvPr/>
              </p:nvSpPr>
              <p:spPr>
                <a:xfrm rot="16200000">
                  <a:off x="2757106" y="5504178"/>
                  <a:ext cx="276987" cy="803921"/>
                </a:xfrm>
                <a:prstGeom prst="leftBrac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0" name="Titolo 1">
                  <a:extLst>
                    <a:ext uri="{FF2B5EF4-FFF2-40B4-BE49-F238E27FC236}">
                      <a16:creationId xmlns:a16="http://schemas.microsoft.com/office/drawing/2014/main" id="{1CBD1894-D7A1-AF45-81DA-BB9A45136F81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339752" y="5416821"/>
                  <a:ext cx="2124236" cy="4974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ＭＳ Ｐゴシック" charset="-128"/>
                      <a:cs typeface="ＭＳ Ｐゴシック" charset="-128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/>
                  <a:r>
                    <a:rPr lang="it-IT" sz="23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         I         I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CasellaDiTesto 3">
                    <a:extLst>
                      <a:ext uri="{FF2B5EF4-FFF2-40B4-BE49-F238E27FC236}">
                        <a16:creationId xmlns:a16="http://schemas.microsoft.com/office/drawing/2014/main" id="{790CA298-B173-6148-99C2-184BD641871F}"/>
                      </a:ext>
                    </a:extLst>
                  </p:cNvPr>
                  <p:cNvSpPr txBox="1"/>
                  <p:nvPr/>
                </p:nvSpPr>
                <p:spPr>
                  <a:xfrm>
                    <a:off x="2491986" y="5982836"/>
                    <a:ext cx="80392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it-IT" dirty="0"/>
                  </a:p>
                </p:txBody>
              </p:sp>
            </mc:Choice>
            <mc:Fallback xmlns="">
              <p:sp>
                <p:nvSpPr>
                  <p:cNvPr id="4" name="CasellaDiTesto 3">
                    <a:extLst>
                      <a:ext uri="{FF2B5EF4-FFF2-40B4-BE49-F238E27FC236}">
                        <a16:creationId xmlns:a16="http://schemas.microsoft.com/office/drawing/2014/main" id="{790CA298-B173-6148-99C2-184BD64187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1986" y="5982836"/>
                    <a:ext cx="803921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37145A40-18EE-054A-B32E-3AACE3D8265E}"/>
              </a:ext>
            </a:extLst>
          </p:cNvPr>
          <p:cNvCxnSpPr>
            <a:cxnSpLocks/>
          </p:cNvCxnSpPr>
          <p:nvPr/>
        </p:nvCxnSpPr>
        <p:spPr>
          <a:xfrm flipH="1">
            <a:off x="4211961" y="4917405"/>
            <a:ext cx="1007563" cy="5722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6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olo 1">
                <a:extLst>
                  <a:ext uri="{FF2B5EF4-FFF2-40B4-BE49-F238E27FC236}">
                    <a16:creationId xmlns:a16="http://schemas.microsoft.com/office/drawing/2014/main" id="{0E48F8BB-CEA5-3040-BBEF-38EBF416A73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84168" y="4090114"/>
                <a:ext cx="2699320" cy="885508"/>
              </a:xfrm>
              <a:prstGeom prst="rect">
                <a:avLst/>
              </a:prstGeom>
              <a:solidFill>
                <a:srgbClr val="D6FB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 i punti scelti sono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it-IT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it-IT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</m:oMath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itolo 1">
                <a:extLst>
                  <a:ext uri="{FF2B5EF4-FFF2-40B4-BE49-F238E27FC236}">
                    <a16:creationId xmlns:a16="http://schemas.microsoft.com/office/drawing/2014/main" id="{0E48F8BB-CEA5-3040-BBEF-38EBF416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168" y="4090114"/>
                <a:ext cx="2699320" cy="885508"/>
              </a:xfrm>
              <a:prstGeom prst="rect">
                <a:avLst/>
              </a:prstGeom>
              <a:blipFill>
                <a:blip r:embed="rId2"/>
                <a:stretch>
                  <a:fillRect l="-3256" t="-4167" r="-465" b="-5556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olo 1">
            <a:extLst>
              <a:ext uri="{FF2B5EF4-FFF2-40B4-BE49-F238E27FC236}">
                <a16:creationId xmlns:a16="http://schemas.microsoft.com/office/drawing/2014/main" id="{31F65C75-459F-A044-AD96-E688B75E41A1}"/>
              </a:ext>
            </a:extLst>
          </p:cNvPr>
          <p:cNvSpPr txBox="1">
            <a:spLocks/>
          </p:cNvSpPr>
          <p:nvPr/>
        </p:nvSpPr>
        <p:spPr bwMode="auto">
          <a:xfrm>
            <a:off x="374126" y="1137674"/>
            <a:ext cx="6574138" cy="59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 ogni intervallo scelgo il punto centrale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EEEED876-B906-4A44-B7C5-239E70145E15}"/>
              </a:ext>
            </a:extLst>
          </p:cNvPr>
          <p:cNvSpPr txBox="1">
            <a:spLocks/>
          </p:cNvSpPr>
          <p:nvPr/>
        </p:nvSpPr>
        <p:spPr bwMode="auto">
          <a:xfrm>
            <a:off x="1331640" y="316348"/>
            <a:ext cx="6637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Approssimo l’area con rettangoli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688A6B-07C2-CB41-BE0E-0292E268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81920"/>
            <a:ext cx="5518122" cy="3974430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C2FE95D9-039C-0F4C-ACA9-359CCB060E6F}"/>
              </a:ext>
            </a:extLst>
          </p:cNvPr>
          <p:cNvCxnSpPr>
            <a:cxnSpLocks/>
          </p:cNvCxnSpPr>
          <p:nvPr/>
        </p:nvCxnSpPr>
        <p:spPr>
          <a:xfrm flipH="1">
            <a:off x="5220072" y="4656731"/>
            <a:ext cx="864097" cy="107652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764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710C5A7-1E89-AC4E-A592-B09BDEE32906}"/>
              </a:ext>
            </a:extLst>
          </p:cNvPr>
          <p:cNvSpPr txBox="1">
            <a:spLocks/>
          </p:cNvSpPr>
          <p:nvPr/>
        </p:nvSpPr>
        <p:spPr bwMode="auto">
          <a:xfrm>
            <a:off x="229031" y="1079030"/>
            <a:ext cx="8707299" cy="52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t-IT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ascissa trovo la corrispondente ordinata sulla curva</a:t>
            </a:r>
            <a:endParaRPr lang="it-IT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DA1A34C-0220-6441-9F8A-D9229465C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38" y="1874837"/>
            <a:ext cx="5550285" cy="4800600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B693865-91B1-054E-BA6A-0A50001E921D}"/>
              </a:ext>
            </a:extLst>
          </p:cNvPr>
          <p:cNvCxnSpPr>
            <a:cxnSpLocks/>
          </p:cNvCxnSpPr>
          <p:nvPr/>
        </p:nvCxnSpPr>
        <p:spPr>
          <a:xfrm flipV="1">
            <a:off x="2895600" y="3025848"/>
            <a:ext cx="1440160" cy="48984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79DFA79F-4386-A346-9F59-1050A6104DD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652" y="3270769"/>
                <a:ext cx="3323220" cy="899422"/>
              </a:xfrm>
              <a:prstGeom prst="rect">
                <a:avLst/>
              </a:prstGeom>
              <a:solidFill>
                <a:srgbClr val="D6FB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Qui le ordinate sono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it-IT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</m:t>
                      </m:r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2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it-IT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it-IT" sz="22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it-IT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),</m:t>
                      </m:r>
                      <m:r>
                        <a:rPr lang="it-IT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it-IT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it-IT" sz="2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79DFA79F-4386-A346-9F59-1050A6104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652" y="3270769"/>
                <a:ext cx="3323220" cy="899422"/>
              </a:xfrm>
              <a:prstGeom prst="rect">
                <a:avLst/>
              </a:prstGeom>
              <a:blipFill>
                <a:blip r:embed="rId3"/>
                <a:stretch>
                  <a:fillRect l="-2281" t="-4167" r="-38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olo 1">
            <a:extLst>
              <a:ext uri="{FF2B5EF4-FFF2-40B4-BE49-F238E27FC236}">
                <a16:creationId xmlns:a16="http://schemas.microsoft.com/office/drawing/2014/main" id="{E24AC996-CD99-834A-9726-84CB4E02C1D5}"/>
              </a:ext>
            </a:extLst>
          </p:cNvPr>
          <p:cNvSpPr txBox="1">
            <a:spLocks/>
          </p:cNvSpPr>
          <p:nvPr/>
        </p:nvSpPr>
        <p:spPr bwMode="auto">
          <a:xfrm>
            <a:off x="1263923" y="379998"/>
            <a:ext cx="6637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Approssimo l’area con rettangoli</a:t>
            </a:r>
          </a:p>
        </p:txBody>
      </p:sp>
    </p:spTree>
    <p:extLst>
      <p:ext uri="{BB962C8B-B14F-4D97-AF65-F5344CB8AC3E}">
        <p14:creationId xmlns:p14="http://schemas.microsoft.com/office/powerpoint/2010/main" val="231344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D53B866E-F684-3B49-9AC6-CFDE324A20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1257" y="805430"/>
                <a:ext cx="7920880" cy="773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457200" indent="-457200" algn="l">
                  <a:buFont typeface="+mj-lt"/>
                  <a:buAutoNum type="arabicPeriod" startAt="4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Traccio i rettangoli con base gli intervalli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 altezza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it-IT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it-IT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it-IT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D53B866E-F684-3B49-9AC6-CFDE324A2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257" y="805430"/>
                <a:ext cx="7920880" cy="773695"/>
              </a:xfrm>
              <a:prstGeom prst="rect">
                <a:avLst/>
              </a:prstGeom>
              <a:blipFill>
                <a:blip r:embed="rId2"/>
                <a:stretch>
                  <a:fillRect l="-1122" t="-4839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olo 1">
            <a:extLst>
              <a:ext uri="{FF2B5EF4-FFF2-40B4-BE49-F238E27FC236}">
                <a16:creationId xmlns:a16="http://schemas.microsoft.com/office/drawing/2014/main" id="{6AF32A6D-25C7-6749-8877-705EAFF5624B}"/>
              </a:ext>
            </a:extLst>
          </p:cNvPr>
          <p:cNvSpPr txBox="1">
            <a:spLocks/>
          </p:cNvSpPr>
          <p:nvPr/>
        </p:nvSpPr>
        <p:spPr bwMode="auto">
          <a:xfrm>
            <a:off x="1181234" y="191404"/>
            <a:ext cx="6637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Approssimo l’area con rettangoli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BCC621-407D-6B48-8CAD-ED310B3B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7" y="1772815"/>
            <a:ext cx="6057900" cy="4720059"/>
          </a:xfrm>
          <a:prstGeom prst="rect">
            <a:avLst/>
          </a:prstGeom>
        </p:spPr>
      </p:pic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31D544E8-98FA-5D42-9F59-D45C7336AE81}"/>
              </a:ext>
            </a:extLst>
          </p:cNvPr>
          <p:cNvCxnSpPr>
            <a:cxnSpLocks/>
          </p:cNvCxnSpPr>
          <p:nvPr/>
        </p:nvCxnSpPr>
        <p:spPr>
          <a:xfrm flipH="1">
            <a:off x="5152293" y="4328336"/>
            <a:ext cx="1280833" cy="85363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278BD6E6-01FA-4B4A-806A-7143A82506CF}"/>
              </a:ext>
            </a:extLst>
          </p:cNvPr>
          <p:cNvCxnSpPr>
            <a:cxnSpLocks/>
          </p:cNvCxnSpPr>
          <p:nvPr/>
        </p:nvCxnSpPr>
        <p:spPr>
          <a:xfrm flipH="1">
            <a:off x="5313570" y="5301208"/>
            <a:ext cx="1064898" cy="6480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D83986E8-6BD7-1145-AECC-2CC59544EBB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36233" y="4080659"/>
                <a:ext cx="2133600" cy="473348"/>
              </a:xfrm>
              <a:prstGeom prst="rect">
                <a:avLst/>
              </a:prstGeom>
              <a:solidFill>
                <a:srgbClr val="D6FB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Altezza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it-IT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olo 1">
                <a:extLst>
                  <a:ext uri="{FF2B5EF4-FFF2-40B4-BE49-F238E27FC236}">
                    <a16:creationId xmlns:a16="http://schemas.microsoft.com/office/drawing/2014/main" id="{D83986E8-6BD7-1145-AECC-2CC59544E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6233" y="4080659"/>
                <a:ext cx="2133600" cy="473348"/>
              </a:xfrm>
              <a:prstGeom prst="rect">
                <a:avLst/>
              </a:prstGeom>
              <a:blipFill>
                <a:blip r:embed="rId4"/>
                <a:stretch>
                  <a:fillRect l="-4118" t="-7500" b="-1750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olo 1">
                <a:extLst>
                  <a:ext uri="{FF2B5EF4-FFF2-40B4-BE49-F238E27FC236}">
                    <a16:creationId xmlns:a16="http://schemas.microsoft.com/office/drawing/2014/main" id="{09713A83-6151-0946-A2F1-C0192AEEE39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378468" y="4981830"/>
                <a:ext cx="1499023" cy="473348"/>
              </a:xfrm>
              <a:prstGeom prst="rect">
                <a:avLst/>
              </a:prstGeom>
              <a:solidFill>
                <a:srgbClr val="D6FB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Base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it-IT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itolo 1">
                <a:extLst>
                  <a:ext uri="{FF2B5EF4-FFF2-40B4-BE49-F238E27FC236}">
                    <a16:creationId xmlns:a16="http://schemas.microsoft.com/office/drawing/2014/main" id="{09713A83-6151-0946-A2F1-C0192AEEE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8468" y="4981830"/>
                <a:ext cx="1499023" cy="473348"/>
              </a:xfrm>
              <a:prstGeom prst="rect">
                <a:avLst/>
              </a:prstGeom>
              <a:blipFill>
                <a:blip r:embed="rId5"/>
                <a:stretch>
                  <a:fillRect l="-5833" t="-7500" b="-1750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2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48251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FAE79-C937-7348-A284-8EB47A8B0744}"/>
              </a:ext>
            </a:extLst>
          </p:cNvPr>
          <p:cNvSpPr txBox="1">
            <a:spLocks/>
          </p:cNvSpPr>
          <p:nvPr/>
        </p:nvSpPr>
        <p:spPr>
          <a:xfrm>
            <a:off x="6553200" y="6337126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37931725" indent="-3747452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8A4CF8-0EA5-504D-B637-E6035A338CBF}" type="slidenum">
              <a:rPr lang="it-IT" altLang="it-IT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A93EF126-2D84-C449-9543-E54F528A814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07612" y="4624082"/>
                <a:ext cx="7272791" cy="555915"/>
              </a:xfrm>
              <a:prstGeom prst="rect">
                <a:avLst/>
              </a:prstGeom>
              <a:solidFill>
                <a:srgbClr val="D6FB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∙∆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∙∆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∙∆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b>
                      </m:sSub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)∙∆</m:t>
                      </m:r>
                      <m:r>
                        <a:rPr lang="it-I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itolo 1">
                <a:extLst>
                  <a:ext uri="{FF2B5EF4-FFF2-40B4-BE49-F238E27FC236}">
                    <a16:creationId xmlns:a16="http://schemas.microsoft.com/office/drawing/2014/main" id="{A93EF126-2D84-C449-9543-E54F528A8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612" y="4624082"/>
                <a:ext cx="7272791" cy="555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7CD05923-58E1-944A-B09B-2E8FC42BB35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4473" y="673311"/>
                <a:ext cx="8689527" cy="8438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marL="457200" indent="-457200" algn="l">
                  <a:buFont typeface="+mj-lt"/>
                  <a:buAutoNum type="arabicPeriod" startAt="5"/>
                </a:pPr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Approssimo l’area </a:t>
                </a:r>
                <a14:m>
                  <m:oMath xmlns:m="http://schemas.openxmlformats.org/officeDocument/2006/math">
                    <m:r>
                      <a:rPr lang="it-IT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</m:oMath>
                </a14:m>
                <a:r>
                  <a: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del trapezoide con la somma delle aree dei rettangoli</a:t>
                </a:r>
                <a:endParaRPr lang="it-IT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itolo 1">
                <a:extLst>
                  <a:ext uri="{FF2B5EF4-FFF2-40B4-BE49-F238E27FC236}">
                    <a16:creationId xmlns:a16="http://schemas.microsoft.com/office/drawing/2014/main" id="{7CD05923-58E1-944A-B09B-2E8FC42BB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473" y="673311"/>
                <a:ext cx="8689527" cy="843849"/>
              </a:xfrm>
              <a:prstGeom prst="rect">
                <a:avLst/>
              </a:prstGeom>
              <a:blipFill>
                <a:blip r:embed="rId3"/>
                <a:stretch>
                  <a:fillRect l="-1023" t="-5970" r="-1023" b="-134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olo 1">
                <a:extLst>
                  <a:ext uri="{FF2B5EF4-FFF2-40B4-BE49-F238E27FC236}">
                    <a16:creationId xmlns:a16="http://schemas.microsoft.com/office/drawing/2014/main" id="{7750EB6A-AE71-1946-973F-5AE35443220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34725" y="5381260"/>
                <a:ext cx="2808295" cy="1032517"/>
              </a:xfrm>
              <a:prstGeom prst="rect">
                <a:avLst/>
              </a:prstGeom>
              <a:solidFill>
                <a:srgbClr val="FFFEE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ＭＳ Ｐゴシック" charset="-128"/>
                    <a:cs typeface="ＭＳ Ｐゴシック" charset="-128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  <a:ea typeface="ＭＳ Ｐゴシック" charset="-128"/>
                    <a:cs typeface="ＭＳ Ｐゴシック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lang="it-IT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nary>
                        <m:naryPr>
                          <m:chr m:val="∑"/>
                          <m:ctrl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𝒊</m:t>
                          </m:r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  <m:e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)∆</m:t>
                          </m:r>
                          <m:r>
                            <a:rPr lang="it-IT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lang="it-IT" sz="2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itolo 1">
                <a:extLst>
                  <a:ext uri="{FF2B5EF4-FFF2-40B4-BE49-F238E27FC236}">
                    <a16:creationId xmlns:a16="http://schemas.microsoft.com/office/drawing/2014/main" id="{7750EB6A-AE71-1946-973F-5AE354432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4725" y="5381260"/>
                <a:ext cx="2808295" cy="1032517"/>
              </a:xfrm>
              <a:prstGeom prst="rect">
                <a:avLst/>
              </a:prstGeom>
              <a:blipFill>
                <a:blip r:embed="rId4"/>
                <a:stretch>
                  <a:fillRect l="-2679" t="-97590" b="-156627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olo 1">
            <a:extLst>
              <a:ext uri="{FF2B5EF4-FFF2-40B4-BE49-F238E27FC236}">
                <a16:creationId xmlns:a16="http://schemas.microsoft.com/office/drawing/2014/main" id="{CD1E66E0-7F7C-CF48-A595-DF8E5856870F}"/>
              </a:ext>
            </a:extLst>
          </p:cNvPr>
          <p:cNvSpPr txBox="1">
            <a:spLocks/>
          </p:cNvSpPr>
          <p:nvPr/>
        </p:nvSpPr>
        <p:spPr bwMode="auto">
          <a:xfrm>
            <a:off x="1868840" y="5561670"/>
            <a:ext cx="2016224" cy="711247"/>
          </a:xfrm>
          <a:prstGeom prst="rect">
            <a:avLst/>
          </a:prstGeom>
          <a:solidFill>
            <a:srgbClr val="FFFE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simbolo</a:t>
            </a:r>
          </a:p>
          <a:p>
            <a:pPr algn="l"/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sommatoria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B9BB07-24E7-5A45-8BBA-801CFC67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4599-339C-CA42-AC2C-99AE650D8A92}" type="slidenum">
              <a:rPr lang="it-IT" altLang="it-IT" smtClean="0"/>
              <a:pPr/>
              <a:t>8</a:t>
            </a:fld>
            <a:endParaRPr lang="it-IT" altLang="it-IT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39F5A005-5A5C-4741-AFF5-FD0D4851DAEE}"/>
              </a:ext>
            </a:extLst>
          </p:cNvPr>
          <p:cNvSpPr txBox="1">
            <a:spLocks/>
          </p:cNvSpPr>
          <p:nvPr/>
        </p:nvSpPr>
        <p:spPr bwMode="auto">
          <a:xfrm>
            <a:off x="1181234" y="191404"/>
            <a:ext cx="6637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Approssimo l’area con rettangoli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DD8BCD0E-B561-E84F-A1EB-D9F157D7E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51" y="1523486"/>
            <a:ext cx="4448748" cy="30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1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6F977451-D5A3-7A41-9BA5-2197397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2BACEB-91AE-374D-A195-C7295F5FFC6B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E3AEF614-3226-BC4D-8B5D-6FB66B9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>
                <a:solidFill>
                  <a:srgbClr val="898989"/>
                </a:solidFill>
                <a:latin typeface="Calibri" panose="020F0502020204030204" pitchFamily="34" charset="0"/>
              </a:rPr>
              <a:t>Claudio Gori Giorgi e Daniela Valenti 2023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F115E72-C720-6542-8BE0-B31FB5A42305}"/>
              </a:ext>
            </a:extLst>
          </p:cNvPr>
          <p:cNvSpPr txBox="1">
            <a:spLocks/>
          </p:cNvSpPr>
          <p:nvPr/>
        </p:nvSpPr>
        <p:spPr bwMode="auto">
          <a:xfrm>
            <a:off x="406432" y="1215982"/>
            <a:ext cx="8352928" cy="49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Per migliorare l’approssimazione infittisco i rettangoli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B6A500D9-8A76-D240-BCF8-B32E3A8DAF27}"/>
              </a:ext>
            </a:extLst>
          </p:cNvPr>
          <p:cNvGrpSpPr/>
          <p:nvPr/>
        </p:nvGrpSpPr>
        <p:grpSpPr>
          <a:xfrm>
            <a:off x="345035" y="2276872"/>
            <a:ext cx="8414325" cy="3888432"/>
            <a:chOff x="395536" y="1887684"/>
            <a:chExt cx="8414325" cy="3888432"/>
          </a:xfrm>
        </p:grpSpPr>
        <p:sp>
          <p:nvSpPr>
            <p:cNvPr id="13" name="Titolo 1">
              <a:extLst>
                <a:ext uri="{FF2B5EF4-FFF2-40B4-BE49-F238E27FC236}">
                  <a16:creationId xmlns:a16="http://schemas.microsoft.com/office/drawing/2014/main" id="{D8CBF4C2-DB54-4A46-AA3D-C4387F95167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01039" y="3284984"/>
              <a:ext cx="3008822" cy="749228"/>
            </a:xfrm>
            <a:prstGeom prst="rect">
              <a:avLst/>
            </a:prstGeom>
            <a:solidFill>
              <a:srgbClr val="E5FEE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 i rettangoli sono 8 e la formula diventa</a:t>
              </a:r>
              <a:r>
                <a:rPr lang="it-IT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itolo 1">
                  <a:extLst>
                    <a:ext uri="{FF2B5EF4-FFF2-40B4-BE49-F238E27FC236}">
                      <a16:creationId xmlns:a16="http://schemas.microsoft.com/office/drawing/2014/main" id="{C4621DFD-4383-FA4B-B511-10C6C8B20D9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5801039" y="4029292"/>
                  <a:ext cx="3008822" cy="1217521"/>
                </a:xfrm>
                <a:prstGeom prst="rect">
                  <a:avLst/>
                </a:prstGeom>
                <a:solidFill>
                  <a:srgbClr val="E5FE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+mj-lt"/>
                      <a:ea typeface="ＭＳ Ｐゴシック" charset="-128"/>
                      <a:cs typeface="ＭＳ Ｐゴシック" charset="-128"/>
                    </a:defRPr>
                  </a:lvl1pPr>
                  <a:lvl2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2pPr>
                  <a:lvl3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3pPr>
                  <a:lvl4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4pPr>
                  <a:lvl5pPr algn="ctr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  <a:ea typeface="ＭＳ Ｐゴシック" charset="-128"/>
                      <a:cs typeface="ＭＳ Ｐゴシック" charset="-128"/>
                    </a:defRPr>
                  </a:lvl5pPr>
                  <a:lvl6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6pPr>
                  <a:lvl7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7pPr>
                  <a:lvl8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8pPr>
                  <a:lvl9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4400">
                      <a:solidFill>
                        <a:schemeClr val="tx2"/>
                      </a:solidFill>
                      <a:latin typeface="Arial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𝑻</m:t>
                        </m:r>
                        <m:r>
                          <a:rPr lang="it-IT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≅</m:t>
                        </m:r>
                        <m:nary>
                          <m:naryPr>
                            <m:chr m:val="∑"/>
                            <m:ctrl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𝟖</m:t>
                            </m:r>
                          </m:sup>
                          <m:e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𝒇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it-IT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)∆</m:t>
                            </m:r>
                            <m: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</m:nary>
                      </m:oMath>
                    </m:oMathPara>
                  </a14:m>
                  <a:endParaRPr lang="it-IT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itolo 1">
                  <a:extLst>
                    <a:ext uri="{FF2B5EF4-FFF2-40B4-BE49-F238E27FC236}">
                      <a16:creationId xmlns:a16="http://schemas.microsoft.com/office/drawing/2014/main" id="{C4621DFD-4383-FA4B-B511-10C6C8B20D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01039" y="4029292"/>
                  <a:ext cx="3008822" cy="1217521"/>
                </a:xfrm>
                <a:prstGeom prst="rect">
                  <a:avLst/>
                </a:prstGeom>
                <a:blipFill>
                  <a:blip r:embed="rId2"/>
                  <a:stretch>
                    <a:fillRect l="-4202" t="-94792" b="-14062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BDC2C3A-6FA2-A342-81F8-E30B01F1DE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6550" r="5757" b="3615"/>
            <a:stretch/>
          </p:blipFill>
          <p:spPr>
            <a:xfrm>
              <a:off x="395536" y="1887684"/>
              <a:ext cx="5299570" cy="3888432"/>
            </a:xfrm>
            <a:prstGeom prst="rect">
              <a:avLst/>
            </a:prstGeom>
          </p:spPr>
        </p:pic>
      </p:grpSp>
      <p:sp>
        <p:nvSpPr>
          <p:cNvPr id="35" name="Titolo 1">
            <a:extLst>
              <a:ext uri="{FF2B5EF4-FFF2-40B4-BE49-F238E27FC236}">
                <a16:creationId xmlns:a16="http://schemas.microsoft.com/office/drawing/2014/main" id="{6AB56711-4986-D84B-ADFB-7273E476D825}"/>
              </a:ext>
            </a:extLst>
          </p:cNvPr>
          <p:cNvSpPr txBox="1">
            <a:spLocks/>
          </p:cNvSpPr>
          <p:nvPr/>
        </p:nvSpPr>
        <p:spPr bwMode="auto">
          <a:xfrm>
            <a:off x="1760833" y="501294"/>
            <a:ext cx="5544617" cy="64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Miglioro l’approssimazione</a:t>
            </a:r>
          </a:p>
        </p:txBody>
      </p:sp>
    </p:spTree>
    <p:extLst>
      <p:ext uri="{BB962C8B-B14F-4D97-AF65-F5344CB8AC3E}">
        <p14:creationId xmlns:p14="http://schemas.microsoft.com/office/powerpoint/2010/main" val="2557798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16633</TotalTime>
  <Words>781</Words>
  <Application>Microsoft Macintosh PowerPoint</Application>
  <PresentationFormat>Presentazione su schermo (4:3)</PresentationFormat>
  <Paragraphs>138</Paragraphs>
  <Slides>19</Slides>
  <Notes>4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Cambria Math</vt:lpstr>
      <vt:lpstr>Times New Roman</vt:lpstr>
      <vt:lpstr>Tema di Office</vt:lpstr>
      <vt:lpstr>Dalle aree agli integrali</vt:lpstr>
      <vt:lpstr>Uno sguardo alla storia</vt:lpstr>
      <vt:lpstr>L’area sotto una curva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ricerca della tangente</dc:title>
  <dc:subject/>
  <dc:creator>Enrico Pietropoli</dc:creator>
  <cp:keywords/>
  <dc:description/>
  <cp:lastModifiedBy>Microsoft Office User</cp:lastModifiedBy>
  <cp:revision>239</cp:revision>
  <cp:lastPrinted>2020-04-14T12:01:02Z</cp:lastPrinted>
  <dcterms:created xsi:type="dcterms:W3CDTF">2014-11-06T11:58:51Z</dcterms:created>
  <dcterms:modified xsi:type="dcterms:W3CDTF">2023-05-02T07:14:29Z</dcterms:modified>
  <cp:category/>
</cp:coreProperties>
</file>