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6" r:id="rId3"/>
    <p:sldId id="327" r:id="rId4"/>
    <p:sldId id="328" r:id="rId5"/>
    <p:sldId id="329" r:id="rId6"/>
    <p:sldId id="259" r:id="rId7"/>
    <p:sldId id="260" r:id="rId8"/>
    <p:sldId id="261" r:id="rId9"/>
    <p:sldId id="262" r:id="rId10"/>
    <p:sldId id="264" r:id="rId11"/>
    <p:sldId id="263" r:id="rId12"/>
    <p:sldId id="267" r:id="rId13"/>
    <p:sldId id="310" r:id="rId14"/>
    <p:sldId id="311" r:id="rId15"/>
    <p:sldId id="312" r:id="rId16"/>
    <p:sldId id="314" r:id="rId17"/>
    <p:sldId id="316" r:id="rId18"/>
    <p:sldId id="315" r:id="rId19"/>
    <p:sldId id="318" r:id="rId20"/>
    <p:sldId id="319" r:id="rId21"/>
    <p:sldId id="320" r:id="rId22"/>
    <p:sldId id="321" r:id="rId23"/>
    <p:sldId id="322" r:id="rId24"/>
    <p:sldId id="324" r:id="rId25"/>
    <p:sldId id="323" r:id="rId26"/>
    <p:sldId id="276" r:id="rId27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FD8"/>
    <a:srgbClr val="FFFBEF"/>
    <a:srgbClr val="CDFFFF"/>
    <a:srgbClr val="FF40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/>
    <p:restoredTop sz="86404"/>
  </p:normalViewPr>
  <p:slideViewPr>
    <p:cSldViewPr snapToGrid="0" snapToObjects="1">
      <p:cViewPr varScale="1">
        <p:scale>
          <a:sx n="159" d="100"/>
          <a:sy n="159" d="100"/>
        </p:scale>
        <p:origin x="600" y="176"/>
      </p:cViewPr>
      <p:guideLst/>
    </p:cSldViewPr>
  </p:slideViewPr>
  <p:outlineViewPr>
    <p:cViewPr>
      <p:scale>
        <a:sx n="33" d="100"/>
        <a:sy n="33" d="100"/>
      </p:scale>
      <p:origin x="0" y="-1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9E7A2B3-CC96-5A41-A20E-30A654CD99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2CB078F-506F-D24D-A436-DF356A3524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68D7-AC38-984C-83E4-2F1F47F6095A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BE7AD9-6009-9A45-90F0-C1A067E2B9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E78A75-8AF0-684B-9210-F28D7F36D9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98D71-7406-F446-BD63-509027D18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1573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3AF87-8389-B840-B38F-5D8B44B8B3FD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Bruna Cavallaro 2020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EF5B5-29FE-5643-A02D-4670734CC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1729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472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160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223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21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255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326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171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755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274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338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31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320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05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80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73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23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407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852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F5B5-29FE-5643-A02D-4670734CCBB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75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1" y="226080"/>
            <a:ext cx="9071642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2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1" y="1326600"/>
            <a:ext cx="9071642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1" y="3044160"/>
            <a:ext cx="9071642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1" y="226080"/>
            <a:ext cx="9071642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2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3" y="1326600"/>
            <a:ext cx="4426919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3" y="1326600"/>
            <a:ext cx="4426919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3" y="3044160"/>
            <a:ext cx="4426919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3" y="3044160"/>
            <a:ext cx="4426919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1" y="226080"/>
            <a:ext cx="9071642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2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5" y="1326600"/>
            <a:ext cx="2920678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4" y="1326600"/>
            <a:ext cx="2920678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2" y="1326600"/>
            <a:ext cx="2920678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5" y="3044160"/>
            <a:ext cx="2920678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4" y="3044160"/>
            <a:ext cx="2920678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2" y="3044160"/>
            <a:ext cx="2920678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26F17B-0118-6B40-9CD2-F8028A613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2E2BD3-DF8C-5041-9B41-8C3FFBB7E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Bruna Cavallaro,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A0E9D1-8DE4-FE4F-85DA-0DF09EFC50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19128-370C-424B-A559-9564A904517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431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1" y="226080"/>
            <a:ext cx="9071642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2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1" y="1326600"/>
            <a:ext cx="9071642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1" y="226080"/>
            <a:ext cx="9071642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2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1" y="1326600"/>
            <a:ext cx="9071642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1" y="226080"/>
            <a:ext cx="9071642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2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3" y="1326600"/>
            <a:ext cx="4426919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3" y="1326600"/>
            <a:ext cx="4426919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1" y="226080"/>
            <a:ext cx="9071642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1" y="226080"/>
            <a:ext cx="9071642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1" y="226080"/>
            <a:ext cx="9071642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2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3" y="1326600"/>
            <a:ext cx="4426919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3" y="1326600"/>
            <a:ext cx="4426919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3" y="3044160"/>
            <a:ext cx="4426919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1" y="226080"/>
            <a:ext cx="9071642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2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3" y="1326600"/>
            <a:ext cx="4426919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3" y="1326600"/>
            <a:ext cx="4426919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3" y="3044160"/>
            <a:ext cx="4426919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1" y="226080"/>
            <a:ext cx="9071642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2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3" y="1326600"/>
            <a:ext cx="4426919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3" y="1326600"/>
            <a:ext cx="4426919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1" y="3044160"/>
            <a:ext cx="9071642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1" y="226080"/>
            <a:ext cx="9071642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2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1" y="1326600"/>
            <a:ext cx="9071642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2">
                <a:latin typeface="Arial"/>
              </a:rPr>
              <a:t>Click to edit the outline text format</a:t>
            </a:r>
          </a:p>
          <a:p>
            <a:pPr marL="863925" lvl="1" indent="-323972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2">
                <a:latin typeface="Arial"/>
              </a:rPr>
              <a:t>Second Outline Level</a:t>
            </a:r>
          </a:p>
          <a:p>
            <a:pPr marL="1295886" lvl="2" indent="-287975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2">
                <a:latin typeface="Arial"/>
              </a:rPr>
              <a:t>Third Outline Level</a:t>
            </a:r>
          </a:p>
          <a:p>
            <a:pPr marL="1727850" lvl="3" indent="-21598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2">
                <a:latin typeface="Arial"/>
              </a:rPr>
              <a:t>Fourth Outline Level</a:t>
            </a:r>
          </a:p>
          <a:p>
            <a:pPr marL="2159811" lvl="4" indent="-2159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2">
                <a:latin typeface="Arial"/>
              </a:rPr>
              <a:t>Fifth Outline Level</a:t>
            </a:r>
          </a:p>
          <a:p>
            <a:pPr marL="2591773" lvl="5" indent="-2159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2">
                <a:latin typeface="Arial"/>
              </a:rPr>
              <a:t>Sixth Outline Level</a:t>
            </a:r>
          </a:p>
          <a:p>
            <a:pPr marL="3023736" lvl="6" indent="-2159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2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401" b="0" strike="noStrike" spc="-2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2" y="5165280"/>
            <a:ext cx="3194999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it-IT" sz="1401" b="0" strike="noStrike" spc="-2">
                <a:latin typeface="Times New Roman"/>
              </a:rPr>
              <a:t>Bruna Cavallaro, 2020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38DADB9-43CA-46E7-9EBC-6B44EF3115A6}" type="slidenum">
              <a:rPr lang="it-IT" sz="1401" b="0" strike="noStrike" spc="-2">
                <a:latin typeface="Times New Roman"/>
              </a:rPr>
              <a:t>‹N›</a:t>
            </a:fld>
            <a:endParaRPr lang="it-IT" sz="1401" b="0" strike="noStrike" spc="-2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32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7966" indent="-575975" algn="l" defTabSz="914321" rtl="0" eaLnBrk="1" latinLnBrk="0" hangingPunct="1">
        <a:lnSpc>
          <a:spcPct val="90000"/>
        </a:lnSpc>
        <a:spcBef>
          <a:spcPts val="2519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1" indent="-228580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9" indent="-228580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0" indent="-228580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0" indent="-228580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1" indent="-228580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9" indent="-228580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0" indent="-228580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0" indent="-228580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9143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0" algn="l" defTabSz="9143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0" algn="l" defTabSz="9143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1" algn="l" defTabSz="9143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0" algn="l" defTabSz="9143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0" algn="l" defTabSz="9143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226082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4400" spc="-2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2" y="1508943"/>
            <a:ext cx="9291353" cy="14346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000" b="1" spc="-2" dirty="0">
                <a:solidFill>
                  <a:srgbClr val="FF0000"/>
                </a:solidFill>
                <a:latin typeface="Arial"/>
              </a:rPr>
              <a:t>Dalla realtà alla geometria analitica</a:t>
            </a:r>
            <a:endParaRPr lang="it-IT" sz="4000" spc="-2" dirty="0">
              <a:latin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A37D83-8140-4848-B1A5-626452873D96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144000"/>
            <a:ext cx="907164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3200" b="1" spc="-2" dirty="0">
                <a:solidFill>
                  <a:srgbClr val="FF0000"/>
                </a:solidFill>
                <a:latin typeface="Arial"/>
              </a:rPr>
              <a:t>Attenzione alla lettura di </a:t>
            </a:r>
            <a:r>
              <a:rPr lang="it-IT" sz="3200" b="1" spc="-2" dirty="0" err="1">
                <a:solidFill>
                  <a:srgbClr val="FF0000"/>
                </a:solidFill>
                <a:latin typeface="Arial"/>
              </a:rPr>
              <a:t>P</a:t>
            </a:r>
            <a:r>
              <a:rPr lang="it-IT" sz="3200" b="1" spc="-2" dirty="0">
                <a:solidFill>
                  <a:srgbClr val="FF0000"/>
                </a:solidFill>
                <a:latin typeface="Arial"/>
              </a:rPr>
              <a:t>(-3, 2)</a:t>
            </a:r>
            <a:endParaRPr lang="it-IT" sz="3200" spc="-2" dirty="0">
              <a:latin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5BB6537-C78A-F840-AC28-ADB975CCF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30" y="864002"/>
            <a:ext cx="4912326" cy="460090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F5BDBE-B48F-424D-962A-DC9170CFBA1D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1317401" y="139455"/>
            <a:ext cx="9071640" cy="56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2800" b="1" spc="-2" dirty="0">
                <a:solidFill>
                  <a:srgbClr val="FF0000"/>
                </a:solidFill>
                <a:latin typeface="Arial"/>
              </a:rPr>
              <a:t>Dalle coordinate (4, -2) al punto </a:t>
            </a:r>
            <a:r>
              <a:rPr lang="it-IT" sz="2800" b="1" spc="-2" dirty="0" err="1">
                <a:solidFill>
                  <a:srgbClr val="FF0000"/>
                </a:solidFill>
                <a:latin typeface="Arial"/>
              </a:rPr>
              <a:t>Q</a:t>
            </a:r>
            <a:endParaRPr lang="it-IT" sz="2800" spc="-2" dirty="0">
              <a:latin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912A1C-4704-C146-B306-5FD263F88AF4}"/>
              </a:ext>
            </a:extLst>
          </p:cNvPr>
          <p:cNvSpPr txBox="1"/>
          <p:nvPr/>
        </p:nvSpPr>
        <p:spPr>
          <a:xfrm>
            <a:off x="111420" y="5321396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DDEB5D-520F-1149-8FF2-88863C49142E}"/>
              </a:ext>
            </a:extLst>
          </p:cNvPr>
          <p:cNvSpPr txBox="1"/>
          <p:nvPr/>
        </p:nvSpPr>
        <p:spPr>
          <a:xfrm>
            <a:off x="194451" y="2338086"/>
            <a:ext cx="2803392" cy="584775"/>
          </a:xfrm>
          <a:prstGeom prst="rect">
            <a:avLst/>
          </a:prstGeom>
          <a:solidFill>
            <a:srgbClr val="FEFF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Video</a:t>
            </a:r>
          </a:p>
          <a:p>
            <a:r>
              <a:rPr lang="it-IT" sz="1600" b="1" dirty="0"/>
              <a:t>1b.Da-coordinate-a-punto</a:t>
            </a:r>
          </a:p>
        </p:txBody>
      </p:sp>
      <p:pic>
        <p:nvPicPr>
          <p:cNvPr id="2" name="GeAnA1Video2.mp4">
            <a:hlinkClick r:id="" action="ppaction://media"/>
            <a:extLst>
              <a:ext uri="{FF2B5EF4-FFF2-40B4-BE49-F238E27FC236}">
                <a16:creationId xmlns:a16="http://schemas.microsoft.com/office/drawing/2014/main" id="{8C1A6DF8-705E-7540-A289-54A4399DE8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97843" y="694977"/>
            <a:ext cx="6336870" cy="4455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26082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4400" spc="-2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364332" y="1359258"/>
            <a:ext cx="6887041" cy="1264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/>
          </a:bodyPr>
          <a:lstStyle/>
          <a:p>
            <a:pPr marL="107992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latin typeface="Arial"/>
              </a:rPr>
              <a:t>Completa ora la scheda di lavoro per riflettere sul riferimento cartesiano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0AB5C1-3BDD-E44E-B71C-F852E5298629}"/>
              </a:ext>
            </a:extLst>
          </p:cNvPr>
          <p:cNvSpPr txBox="1"/>
          <p:nvPr/>
        </p:nvSpPr>
        <p:spPr>
          <a:xfrm>
            <a:off x="555172" y="5260361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26082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4400" spc="-2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364332" y="1359258"/>
            <a:ext cx="6887041" cy="1264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92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latin typeface="Arial"/>
              </a:rPr>
              <a:t>Che cosa hai trovato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8B4494-55CA-5D4B-BDDA-F839C15DEB44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215680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26082"/>
            <a:ext cx="9071640" cy="4861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4400" spc="-2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239548" y="226082"/>
            <a:ext cx="6887041" cy="632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92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latin typeface="Arial"/>
              </a:rPr>
              <a:t>Dai punti alle coordinate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3AAED3-7115-7945-A339-655A3EFB9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60" y="1366812"/>
            <a:ext cx="3988712" cy="415710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471BC4-B72C-5F4C-B007-69A76DA197BD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95FBEC-B2CA-DB4A-A64C-DC60A3F8E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16" y="776398"/>
            <a:ext cx="6908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8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26082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4400" spc="-2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201047" y="540421"/>
            <a:ext cx="6887041" cy="3739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pPr marL="107992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solidFill>
                  <a:srgbClr val="FF0000"/>
                </a:solidFill>
                <a:latin typeface="Arial"/>
              </a:rPr>
              <a:t>L’ordine delle coordinate è importante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7E86C4-1880-1947-8CBA-65C5711D45DC}"/>
              </a:ext>
            </a:extLst>
          </p:cNvPr>
          <p:cNvSpPr txBox="1"/>
          <p:nvPr/>
        </p:nvSpPr>
        <p:spPr>
          <a:xfrm>
            <a:off x="661835" y="1929129"/>
            <a:ext cx="3077281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1" b="1" dirty="0"/>
              <a:t>Scambio le coordinate di A(⎼3, 2) e ottengo un altro punto: E(2, ⎼3)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4FDCAC-4762-4144-A1A4-0F96331153B4}"/>
              </a:ext>
            </a:extLst>
          </p:cNvPr>
          <p:cNvSpPr txBox="1"/>
          <p:nvPr/>
        </p:nvSpPr>
        <p:spPr>
          <a:xfrm>
            <a:off x="674914" y="2852843"/>
            <a:ext cx="2859541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1" b="1" dirty="0"/>
              <a:t>Può succedere che scambio le coordinate e il punto non cambia?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FC9804D-FB78-2547-9CB8-64E28FC04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78" y="1596689"/>
            <a:ext cx="3706359" cy="3788724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48DC1C-9E56-2945-8BC2-86AA7E73FD13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8F4AF8E-DA20-0143-9E91-C062579E82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9" b="15172"/>
          <a:stretch/>
        </p:blipFill>
        <p:spPr>
          <a:xfrm>
            <a:off x="555172" y="1005415"/>
            <a:ext cx="8382000" cy="3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7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18939" y="149882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4400" spc="-2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181796" y="448337"/>
            <a:ext cx="6887041" cy="3854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pPr marL="107992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solidFill>
                  <a:srgbClr val="FF0000"/>
                </a:solidFill>
                <a:latin typeface="Arial"/>
              </a:rPr>
              <a:t>I punti con le coordinate uguali fra loro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7E86C4-1880-1947-8CBA-65C5711D45DC}"/>
              </a:ext>
            </a:extLst>
          </p:cNvPr>
          <p:cNvSpPr txBox="1"/>
          <p:nvPr/>
        </p:nvSpPr>
        <p:spPr>
          <a:xfrm>
            <a:off x="715018" y="1885686"/>
            <a:ext cx="3820887" cy="230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1" b="1" dirty="0"/>
              <a:t>Il punto D(2, 2) ha le coordinate uguali fra loro: non mi accorgo se ne cambio l’ordine.</a:t>
            </a:r>
          </a:p>
          <a:p>
            <a:r>
              <a:rPr lang="it-IT" sz="1801" b="1" dirty="0"/>
              <a:t>Penso anche a </a:t>
            </a:r>
            <a:r>
              <a:rPr lang="it-IT" sz="1801" b="1" dirty="0" err="1"/>
              <a:t>F</a:t>
            </a:r>
            <a:r>
              <a:rPr lang="it-IT" sz="1801" b="1" dirty="0"/>
              <a:t>(⎼ 1, ⎼ 1) e a tutti i punti con le coordinate uguali fra loro: tutti questi punti rimangono inalterati se cambio l’ordine delle coordinate.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86D4E25-B0AB-704D-B7DE-0C80C4C84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/>
          <a:stretch/>
        </p:blipFill>
        <p:spPr>
          <a:xfrm>
            <a:off x="5416503" y="1497334"/>
            <a:ext cx="3701143" cy="3888079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E91B1F-AAD3-0548-BA6A-3FA564BAB96F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A9AFDE8-691B-BE48-9371-9D7620BE7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9" y="862354"/>
            <a:ext cx="8280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6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318943" y="53249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4400" spc="-2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152921" y="210418"/>
            <a:ext cx="6887041" cy="632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92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latin typeface="Arial"/>
              </a:rPr>
              <a:t>Dai punti alle coordinate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DAAC565-94DC-2447-B080-882DFBE63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"/>
          <a:stretch/>
        </p:blipFill>
        <p:spPr>
          <a:xfrm>
            <a:off x="2530663" y="1077686"/>
            <a:ext cx="4648200" cy="44559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99CB5C-4658-9246-908B-B8211BEB6BB5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146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2"/>
          <p:cNvSpPr txBox="1"/>
          <p:nvPr/>
        </p:nvSpPr>
        <p:spPr>
          <a:xfrm>
            <a:off x="1306925" y="226082"/>
            <a:ext cx="6887041" cy="3899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pPr marL="107992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solidFill>
                  <a:srgbClr val="FF0000"/>
                </a:solidFill>
                <a:latin typeface="Arial"/>
              </a:rPr>
              <a:t>Il segno delle coordinate è importante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060888C-E2CB-9B44-A027-7BD8FA543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14" y="1172521"/>
            <a:ext cx="4512018" cy="4137025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C27AF8-659F-2E43-9730-77B043E1A78D}"/>
              </a:ext>
            </a:extLst>
          </p:cNvPr>
          <p:cNvSpPr txBox="1"/>
          <p:nvPr/>
        </p:nvSpPr>
        <p:spPr>
          <a:xfrm>
            <a:off x="215900" y="1620574"/>
            <a:ext cx="4641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Cambio il segno alle coordinate di M(⎼ 2, ⎼ 1); ottengo un altro punto: </a:t>
            </a:r>
            <a:r>
              <a:rPr lang="it-IT" sz="2400" b="1" dirty="0" err="1"/>
              <a:t>R</a:t>
            </a:r>
            <a:r>
              <a:rPr lang="it-IT" sz="2400" b="1" dirty="0"/>
              <a:t>(2, 1).</a:t>
            </a:r>
          </a:p>
          <a:p>
            <a:r>
              <a:rPr lang="it-IT" sz="2400" b="1" dirty="0"/>
              <a:t>C’è un solo punto che rimane inalterato se cambio segno alle sue coordinate: è O(0, 0)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3F9B04-859B-884E-BFD9-1B8CDA2F0A62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4B01474-6AD2-9647-85EF-6DE76DA9CF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8"/>
          <a:stretch/>
        </p:blipFill>
        <p:spPr>
          <a:xfrm>
            <a:off x="801364" y="724469"/>
            <a:ext cx="8470900" cy="3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38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26079"/>
            <a:ext cx="9071640" cy="473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4400" spc="-2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188347" y="226080"/>
            <a:ext cx="6887041" cy="632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92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latin typeface="Arial"/>
              </a:rPr>
              <a:t>Dalle coordinate ai punti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2EEA84C-F54D-F541-BC5B-6311C4517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"/>
          <a:stretch/>
        </p:blipFill>
        <p:spPr>
          <a:xfrm>
            <a:off x="-493" y="699300"/>
            <a:ext cx="10080625" cy="8739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17BDF31-2E69-1544-A91E-F0D9BC153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0" y="1705697"/>
            <a:ext cx="3680778" cy="4410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CE70427-7896-094B-BAA0-05BA24387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95" y="1501047"/>
            <a:ext cx="3471832" cy="99195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ADD4523-FF18-4C4E-AA29-EEA902196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0" y="2279204"/>
            <a:ext cx="3221558" cy="291763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E818181-4262-8941-B8F4-020639E5E8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84" y="2555686"/>
            <a:ext cx="2954857" cy="296540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EEB18EF-DBE6-1147-AD0C-9F52F7337010}"/>
              </a:ext>
            </a:extLst>
          </p:cNvPr>
          <p:cNvSpPr txBox="1"/>
          <p:nvPr/>
        </p:nvSpPr>
        <p:spPr>
          <a:xfrm>
            <a:off x="2014071" y="2768526"/>
            <a:ext cx="1976350" cy="646587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1" b="1" dirty="0"/>
              <a:t>Unità di misura: 4 quadretti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E89CC2C-8363-0C4F-B613-886A85FAB5C4}"/>
              </a:ext>
            </a:extLst>
          </p:cNvPr>
          <p:cNvSpPr txBox="1"/>
          <p:nvPr/>
        </p:nvSpPr>
        <p:spPr>
          <a:xfrm>
            <a:off x="6099038" y="3091692"/>
            <a:ext cx="1976350" cy="646587"/>
          </a:xfrm>
          <a:prstGeom prst="rect">
            <a:avLst/>
          </a:prstGeom>
          <a:solidFill>
            <a:srgbClr val="FFFBEF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1" b="1" dirty="0"/>
              <a:t>Unità di misura: 6 quadretti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24BCCF2-A2F5-1A43-AEA7-D74051B73655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192384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226082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3600" b="1" spc="-2" dirty="0">
                <a:solidFill>
                  <a:srgbClr val="FF0000"/>
                </a:solidFill>
                <a:latin typeface="Arial"/>
              </a:rPr>
              <a:t>Antiche mappe</a:t>
            </a:r>
            <a:endParaRPr lang="it-IT" sz="3600" spc="-2" dirty="0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620310" y="967184"/>
            <a:ext cx="8839019" cy="7225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25000" lnSpcReduction="20000"/>
          </a:bodyPr>
          <a:lstStyle/>
          <a:p>
            <a:r>
              <a:rPr lang="it-IT" sz="3200" spc="-2" dirty="0">
                <a:latin typeface="Arial"/>
                <a:ea typeface="Microsoft YaHei"/>
              </a:rPr>
              <a:t>                        </a:t>
            </a:r>
            <a:endParaRPr lang="it-IT" sz="3200" spc="-2" dirty="0">
              <a:latin typeface="Arial"/>
            </a:endParaRPr>
          </a:p>
          <a:p>
            <a:r>
              <a:rPr lang="it-IT" sz="9600" b="1" spc="-2" dirty="0">
                <a:latin typeface="Arial"/>
              </a:rPr>
              <a:t>Già dai tempi degli antichi Greci troviamo mappe con un reticolato  per identificare la posizione di un luogo </a:t>
            </a:r>
            <a:r>
              <a:rPr lang="it-IT" sz="9600" b="1" spc="-2" dirty="0" err="1">
                <a:solidFill>
                  <a:srgbClr val="008700"/>
                </a:solidFill>
                <a:latin typeface="Arial"/>
              </a:rPr>
              <a:t>P</a:t>
            </a:r>
            <a:endParaRPr lang="it-IT" sz="9600" b="1" spc="-2" dirty="0">
              <a:solidFill>
                <a:srgbClr val="008700"/>
              </a:solidFill>
              <a:latin typeface="Arial"/>
            </a:endParaRPr>
          </a:p>
          <a:p>
            <a:endParaRPr lang="it-IT" sz="11198" b="1" spc="-2" dirty="0">
              <a:latin typeface="Arial"/>
            </a:endParaRPr>
          </a:p>
          <a:p>
            <a:endParaRPr lang="it-IT" sz="3200" spc="-2" dirty="0">
              <a:latin typeface="Arial"/>
            </a:endParaRPr>
          </a:p>
          <a:p>
            <a:endParaRPr lang="it-IT" sz="3200" spc="-2" dirty="0">
              <a:latin typeface="Arial"/>
            </a:endParaRPr>
          </a:p>
          <a:p>
            <a:endParaRPr lang="it-IT" sz="3200" spc="-2" dirty="0">
              <a:latin typeface="Arial"/>
            </a:endParaRPr>
          </a:p>
          <a:p>
            <a:pPr algn="ctr">
              <a:spcBef>
                <a:spcPts val="1417"/>
              </a:spcBef>
            </a:pPr>
            <a:r>
              <a:rPr lang="it-IT" sz="3200" spc="-2" dirty="0">
                <a:latin typeface="Arial"/>
                <a:ea typeface="Microsoft YaHei"/>
              </a:rPr>
              <a:t>    </a:t>
            </a:r>
            <a:endParaRPr lang="it-IT" sz="3200" spc="-2" dirty="0">
              <a:latin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56E612-F610-8041-888B-591AE107C7CF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49365AE-8D5D-D24A-B14B-CDF6F369B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/>
          <a:stretch/>
        </p:blipFill>
        <p:spPr>
          <a:xfrm>
            <a:off x="1655696" y="1701032"/>
            <a:ext cx="6768245" cy="3545882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7F087F2A-7C77-AA4F-808C-591010B621CC}"/>
              </a:ext>
            </a:extLst>
          </p:cNvPr>
          <p:cNvSpPr/>
          <p:nvPr/>
        </p:nvSpPr>
        <p:spPr>
          <a:xfrm>
            <a:off x="5265582" y="2655651"/>
            <a:ext cx="113814" cy="116732"/>
          </a:xfrm>
          <a:prstGeom prst="ellipse">
            <a:avLst/>
          </a:prstGeom>
          <a:solidFill>
            <a:srgbClr val="00C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D8E0835-F4E0-AA44-BB0E-11AD0EE4B841}"/>
              </a:ext>
            </a:extLst>
          </p:cNvPr>
          <p:cNvSpPr/>
          <p:nvPr/>
        </p:nvSpPr>
        <p:spPr>
          <a:xfrm>
            <a:off x="5210247" y="2280666"/>
            <a:ext cx="33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spc="-2" dirty="0" err="1">
                <a:solidFill>
                  <a:srgbClr val="00C200"/>
                </a:solidFill>
              </a:rPr>
              <a:t>P</a:t>
            </a:r>
            <a:endParaRPr lang="it-IT" dirty="0">
              <a:solidFill>
                <a:srgbClr val="00C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5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26079"/>
            <a:ext cx="9071640" cy="473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4400" spc="-2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188347" y="226080"/>
            <a:ext cx="6887041" cy="632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92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latin typeface="Arial"/>
              </a:rPr>
              <a:t>Dalle coordinate ai punti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2EEA84C-F54D-F541-BC5B-6311C4517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"/>
          <a:stretch/>
        </p:blipFill>
        <p:spPr>
          <a:xfrm>
            <a:off x="-493" y="699300"/>
            <a:ext cx="10080625" cy="8739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17BDF31-2E69-1544-A91E-F0D9BC153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40" y="1573243"/>
            <a:ext cx="3680778" cy="44105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ACB79BE-C0D3-E04D-B04D-F3FFD828A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70" y="2110833"/>
            <a:ext cx="3886518" cy="3285208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C0F726-4CF8-AF45-A0DD-0F2CB10BDA21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2399304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26079"/>
            <a:ext cx="9071640" cy="473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4400" spc="-2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174492" y="216494"/>
            <a:ext cx="6887041" cy="632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92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latin typeface="Arial"/>
              </a:rPr>
              <a:t>Dalle coordinate ai punti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2EEA84C-F54D-F541-BC5B-6311C4517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"/>
          <a:stretch/>
        </p:blipFill>
        <p:spPr>
          <a:xfrm>
            <a:off x="-492" y="816548"/>
            <a:ext cx="9576132" cy="8302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7F7DC97-F734-AB4E-9972-DD9D3859E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20" y="1824481"/>
            <a:ext cx="4139773" cy="3603915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65642AC-44B2-8C48-9B18-D66FC1EB0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8" y="1644371"/>
            <a:ext cx="4621755" cy="13205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EAABC6-BC0F-2948-9B48-35C3D96C1AA4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3324738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26079"/>
            <a:ext cx="9071640" cy="473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4400" spc="-2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174492" y="216494"/>
            <a:ext cx="6887041" cy="632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92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latin typeface="Arial"/>
              </a:rPr>
              <a:t>Dalle coordinate ai punti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2A4AB99-8409-2940-B734-47F312E1F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9" y="858180"/>
            <a:ext cx="8368495" cy="5381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813F8F-09F1-4447-9D22-DDC08380314F}"/>
              </a:ext>
            </a:extLst>
          </p:cNvPr>
          <p:cNvSpPr txBox="1"/>
          <p:nvPr/>
        </p:nvSpPr>
        <p:spPr>
          <a:xfrm>
            <a:off x="1030146" y="1405890"/>
            <a:ext cx="405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Per rispondere riprendo una figura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748AF18-4DBF-544E-812A-C4142AFCF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78" y="1784807"/>
            <a:ext cx="6097668" cy="323667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2403BC-EA02-FE42-8CB8-6D9E762539CE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2279369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26079"/>
            <a:ext cx="9071640" cy="473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4400" spc="-2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174492" y="216494"/>
            <a:ext cx="6887041" cy="632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92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latin typeface="Arial"/>
              </a:rPr>
              <a:t>Dalle coordinate ai punti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813F8F-09F1-4447-9D22-DDC08380314F}"/>
              </a:ext>
            </a:extLst>
          </p:cNvPr>
          <p:cNvSpPr txBox="1"/>
          <p:nvPr/>
        </p:nvSpPr>
        <p:spPr>
          <a:xfrm>
            <a:off x="1354688" y="699300"/>
            <a:ext cx="680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L’asse delle y divide il piano in due semipiani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7BBA6C1-50D8-5041-8819-6D5CFD6B2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97" y="1138350"/>
            <a:ext cx="5424427" cy="301453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D5E635-7219-334F-911A-81CF8298A31D}"/>
              </a:ext>
            </a:extLst>
          </p:cNvPr>
          <p:cNvSpPr txBox="1"/>
          <p:nvPr/>
        </p:nvSpPr>
        <p:spPr>
          <a:xfrm>
            <a:off x="242861" y="4239008"/>
            <a:ext cx="875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Per dire se un punto è a destra dell’asse y basta guardare il segno dell’ascissa:              ha ascissa positiva, perciò è a destra dell’asse y.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E9B0C22-5F70-2041-BB1E-A515C808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03" y="4610530"/>
            <a:ext cx="1103615" cy="55180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05D7AB-D3D6-0946-AEFF-F7164E4A8D1C}"/>
              </a:ext>
            </a:extLst>
          </p:cNvPr>
          <p:cNvSpPr txBox="1"/>
          <p:nvPr/>
        </p:nvSpPr>
        <p:spPr>
          <a:xfrm>
            <a:off x="4105196" y="5394266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317614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26079"/>
            <a:ext cx="9071640" cy="473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4400" spc="-2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174492" y="216494"/>
            <a:ext cx="6887041" cy="632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92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latin typeface="Arial"/>
              </a:rPr>
              <a:t>Dalle coordinate ai punti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813F8F-09F1-4447-9D22-DDC08380314F}"/>
              </a:ext>
            </a:extLst>
          </p:cNvPr>
          <p:cNvSpPr txBox="1"/>
          <p:nvPr/>
        </p:nvSpPr>
        <p:spPr>
          <a:xfrm>
            <a:off x="788939" y="1091955"/>
            <a:ext cx="7618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00FF"/>
                </a:solidFill>
              </a:rPr>
              <a:t>Anche l’asse delle x divide il piano in due semipiani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BBC4AD8-ADD9-194E-9212-EB9981B3F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9" y="699300"/>
            <a:ext cx="8718377" cy="4777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5C6EC2A-83AD-264F-BC58-F95C58F58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25" y="1482440"/>
            <a:ext cx="4645744" cy="384475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41793D9-4B8B-DD4B-940E-7E3606AD2259}"/>
              </a:ext>
            </a:extLst>
          </p:cNvPr>
          <p:cNvSpPr/>
          <p:nvPr/>
        </p:nvSpPr>
        <p:spPr>
          <a:xfrm>
            <a:off x="190500" y="1645571"/>
            <a:ext cx="5038725" cy="1881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/>
              <a:t>Per dire se un punto è sotto l’asse delle x basta guardare il segno dell’ordinata:</a:t>
            </a:r>
          </a:p>
          <a:p>
            <a:pPr>
              <a:lnSpc>
                <a:spcPct val="150000"/>
              </a:lnSpc>
            </a:pPr>
            <a:r>
              <a:rPr lang="it-IT" sz="2000" b="1" dirty="0"/>
              <a:t>                 ha ordinata negativa, perciò è</a:t>
            </a:r>
          </a:p>
          <a:p>
            <a:pPr>
              <a:lnSpc>
                <a:spcPct val="150000"/>
              </a:lnSpc>
            </a:pPr>
            <a:r>
              <a:rPr lang="it-IT" sz="2000" b="1" dirty="0"/>
              <a:t> sotto l’asse delle x.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7C7D0C4-0E20-1747-BEDB-75F64334F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2" y="2586566"/>
            <a:ext cx="1103615" cy="55180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9BB5A9-3E5A-7349-A0FE-4A8283873EC0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1415445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26079"/>
            <a:ext cx="9071640" cy="473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4400" spc="-2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174492" y="216494"/>
            <a:ext cx="6887041" cy="632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pPr marL="107992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latin typeface="Arial"/>
              </a:rPr>
              <a:t>Quattro quadranti del piano cartesiano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813F8F-09F1-4447-9D22-DDC08380314F}"/>
              </a:ext>
            </a:extLst>
          </p:cNvPr>
          <p:cNvSpPr txBox="1"/>
          <p:nvPr/>
        </p:nvSpPr>
        <p:spPr>
          <a:xfrm>
            <a:off x="647258" y="584744"/>
            <a:ext cx="8928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Tutti e due gli assi cartesiani dividono il piano nei quattro quadranti illustrati qui sotto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E3B7C2-86DD-4242-BEFD-E4E16E5C6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53" y="1494457"/>
            <a:ext cx="5656547" cy="38864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D44BCC-517F-9D4A-8B0B-771EF14612DA}"/>
              </a:ext>
            </a:extLst>
          </p:cNvPr>
          <p:cNvSpPr txBox="1"/>
          <p:nvPr/>
        </p:nvSpPr>
        <p:spPr>
          <a:xfrm>
            <a:off x="245889" y="5242361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1097380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04000" y="226080"/>
            <a:ext cx="9071640" cy="6379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2800" b="1" spc="-2">
                <a:solidFill>
                  <a:srgbClr val="FF0000"/>
                </a:solidFill>
                <a:latin typeface="Arial"/>
                <a:ea typeface="Microsoft YaHei"/>
              </a:rPr>
              <a:t>Non si chiamano sempre x e y</a:t>
            </a:r>
            <a:endParaRPr lang="it-IT" sz="2800" spc="-2"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351760" y="864001"/>
            <a:ext cx="9071640" cy="812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799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2400" b="1" spc="-2" dirty="0">
                <a:latin typeface="Arial"/>
              </a:rPr>
              <a:t>Trovi un riferimento cartesiano in molti campi della scienza, anche se le coordinate hanno diversi nomi. Ecco due esempi.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DEF6D15-22CF-CA43-9C3A-2737087FC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2212975"/>
            <a:ext cx="3833528" cy="23209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E47831-870C-3F49-AA45-A7815AB12F52}"/>
              </a:ext>
            </a:extLst>
          </p:cNvPr>
          <p:cNvSpPr txBox="1"/>
          <p:nvPr/>
        </p:nvSpPr>
        <p:spPr>
          <a:xfrm>
            <a:off x="1413992" y="1760021"/>
            <a:ext cx="1262301" cy="369332"/>
          </a:xfrm>
          <a:prstGeom prst="rect">
            <a:avLst/>
          </a:prstGeom>
          <a:solidFill>
            <a:srgbClr val="FEFFD8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IN FISICA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B28885-F1B4-3B4E-AFCE-1C754CDB338E}"/>
              </a:ext>
            </a:extLst>
          </p:cNvPr>
          <p:cNvSpPr txBox="1"/>
          <p:nvPr/>
        </p:nvSpPr>
        <p:spPr>
          <a:xfrm>
            <a:off x="191574" y="4617522"/>
            <a:ext cx="3967905" cy="646331"/>
          </a:xfrm>
          <a:prstGeom prst="rect">
            <a:avLst/>
          </a:prstGeom>
          <a:solidFill>
            <a:srgbClr val="FEFFD8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Sull’asse delle ascisse:  tempo </a:t>
            </a:r>
            <a:r>
              <a:rPr lang="it-IT" b="1" i="1" dirty="0"/>
              <a:t>t</a:t>
            </a:r>
          </a:p>
          <a:p>
            <a:r>
              <a:rPr lang="it-IT" b="1" dirty="0"/>
              <a:t>Sull’asse delle ordinate: velocità </a:t>
            </a:r>
            <a:r>
              <a:rPr lang="it-IT" b="1" i="1" dirty="0"/>
              <a:t>v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EE74FC-D855-7D40-BCAF-0D6426ADE2FF}"/>
              </a:ext>
            </a:extLst>
          </p:cNvPr>
          <p:cNvSpPr txBox="1"/>
          <p:nvPr/>
        </p:nvSpPr>
        <p:spPr>
          <a:xfrm>
            <a:off x="6378421" y="1734471"/>
            <a:ext cx="1908328" cy="369332"/>
          </a:xfrm>
          <a:prstGeom prst="rect">
            <a:avLst/>
          </a:prstGeom>
          <a:solidFill>
            <a:srgbClr val="FEFFD8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IN STATISTICA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0C93E0-157C-9741-8CE9-B0A4CFDD00FD}"/>
              </a:ext>
            </a:extLst>
          </p:cNvPr>
          <p:cNvSpPr txBox="1"/>
          <p:nvPr/>
        </p:nvSpPr>
        <p:spPr>
          <a:xfrm>
            <a:off x="5158212" y="4643072"/>
            <a:ext cx="4348745" cy="923330"/>
          </a:xfrm>
          <a:prstGeom prst="rect">
            <a:avLst/>
          </a:prstGeom>
          <a:solidFill>
            <a:srgbClr val="FEFFD8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Sull’asse delle ascisse:  tempo t</a:t>
            </a:r>
            <a:endParaRPr lang="it-IT" b="1" i="1" dirty="0"/>
          </a:p>
          <a:p>
            <a:r>
              <a:rPr lang="it-IT" b="1" dirty="0"/>
              <a:t>Sull’asse delle ordinate: numero </a:t>
            </a:r>
            <a:r>
              <a:rPr lang="it-IT" b="1" dirty="0" err="1"/>
              <a:t>P</a:t>
            </a:r>
            <a:r>
              <a:rPr lang="it-IT" b="1" dirty="0"/>
              <a:t> di residenti in Italia</a:t>
            </a:r>
            <a:endParaRPr lang="it-IT" b="1" i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29DBA8A-5200-9044-8457-48C9179B7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85" y="2161875"/>
            <a:ext cx="4082800" cy="2423125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82FA9A9-DA56-1D4B-BF3D-A3B12DCD975B}"/>
              </a:ext>
            </a:extLst>
          </p:cNvPr>
          <p:cNvSpPr txBox="1"/>
          <p:nvPr/>
        </p:nvSpPr>
        <p:spPr>
          <a:xfrm>
            <a:off x="258763" y="5322350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226082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3600" b="1" spc="-2" dirty="0">
                <a:solidFill>
                  <a:srgbClr val="FF0000"/>
                </a:solidFill>
                <a:latin typeface="Arial"/>
              </a:rPr>
              <a:t>Coordinate geografiche sulle mappe</a:t>
            </a:r>
            <a:endParaRPr lang="it-IT" sz="3600" spc="-2" dirty="0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62514" y="983521"/>
            <a:ext cx="9013126" cy="7225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25000" lnSpcReduction="20000"/>
          </a:bodyPr>
          <a:lstStyle/>
          <a:p>
            <a:r>
              <a:rPr lang="it-IT" sz="3200" spc="-2" dirty="0">
                <a:latin typeface="Arial"/>
                <a:ea typeface="Microsoft YaHei"/>
              </a:rPr>
              <a:t>                        </a:t>
            </a:r>
            <a:endParaRPr lang="it-IT" sz="3200" spc="-2" dirty="0">
              <a:latin typeface="Arial"/>
            </a:endParaRPr>
          </a:p>
          <a:p>
            <a:r>
              <a:rPr lang="it-IT" sz="9600" b="1" spc="-2" dirty="0">
                <a:latin typeface="Arial"/>
              </a:rPr>
              <a:t>Anche oggi sulle mappe piloti, marinai e viaggiatori possono trovare due numeri per identificare la posizione di un luogo </a:t>
            </a:r>
            <a:r>
              <a:rPr lang="it-IT" sz="9600" b="1" spc="-2" dirty="0">
                <a:solidFill>
                  <a:srgbClr val="008700"/>
                </a:solidFill>
                <a:latin typeface="Arial"/>
              </a:rPr>
              <a:t>P</a:t>
            </a:r>
            <a:r>
              <a:rPr lang="it-IT" sz="9600" b="1" spc="-2" dirty="0">
                <a:latin typeface="Arial"/>
              </a:rPr>
              <a:t>.</a:t>
            </a:r>
          </a:p>
          <a:p>
            <a:endParaRPr lang="it-IT" sz="11198" b="1" spc="-2" dirty="0">
              <a:latin typeface="Arial"/>
            </a:endParaRPr>
          </a:p>
          <a:p>
            <a:endParaRPr lang="it-IT" sz="3200" spc="-2" dirty="0">
              <a:latin typeface="Arial"/>
            </a:endParaRPr>
          </a:p>
          <a:p>
            <a:endParaRPr lang="it-IT" sz="3200" spc="-2" dirty="0">
              <a:latin typeface="Arial"/>
            </a:endParaRPr>
          </a:p>
          <a:p>
            <a:endParaRPr lang="it-IT" sz="3200" spc="-2" dirty="0">
              <a:latin typeface="Arial"/>
            </a:endParaRPr>
          </a:p>
          <a:p>
            <a:pPr algn="ctr">
              <a:spcBef>
                <a:spcPts val="1417"/>
              </a:spcBef>
            </a:pPr>
            <a:r>
              <a:rPr lang="it-IT" sz="3200" spc="-2" dirty="0">
                <a:latin typeface="Arial"/>
                <a:ea typeface="Microsoft YaHei"/>
              </a:rPr>
              <a:t>    </a:t>
            </a:r>
            <a:endParaRPr lang="it-IT" sz="3200" spc="-2" dirty="0">
              <a:latin typeface="Arial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DBDBB39-9FA6-054E-A7B6-38DD07100F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9882"/>
          <a:stretch/>
        </p:blipFill>
        <p:spPr>
          <a:xfrm>
            <a:off x="112385" y="2006519"/>
            <a:ext cx="4731657" cy="311152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4E3209-CB4D-4C45-B70C-3FF4304BB904}"/>
              </a:ext>
            </a:extLst>
          </p:cNvPr>
          <p:cNvSpPr txBox="1"/>
          <p:nvPr/>
        </p:nvSpPr>
        <p:spPr>
          <a:xfrm>
            <a:off x="4951680" y="1761790"/>
            <a:ext cx="5128944" cy="3600986"/>
          </a:xfrm>
          <a:prstGeom prst="rect">
            <a:avLst/>
          </a:prstGeom>
          <a:solidFill>
            <a:srgbClr val="FEFF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8700"/>
                </a:solidFill>
              </a:rPr>
              <a:t>Da </a:t>
            </a:r>
            <a:r>
              <a:rPr lang="it-IT" sz="2000" b="1" dirty="0" err="1">
                <a:solidFill>
                  <a:srgbClr val="008700"/>
                </a:solidFill>
              </a:rPr>
              <a:t>P</a:t>
            </a:r>
            <a:endParaRPr lang="it-IT" sz="2000" b="1" dirty="0">
              <a:solidFill>
                <a:srgbClr val="008700"/>
              </a:solidFill>
            </a:endParaRPr>
          </a:p>
          <a:p>
            <a:pPr marL="180959" indent="-168259">
              <a:buFont typeface="Arial" panose="020B0604020202020204" pitchFamily="34" charset="0"/>
              <a:buChar char="•"/>
            </a:pPr>
            <a:r>
              <a:rPr lang="it-IT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Percorro </a:t>
            </a:r>
            <a:r>
              <a:rPr lang="it-IT" sz="2000" b="1" dirty="0">
                <a:solidFill>
                  <a:srgbClr val="FF4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il meridiano </a:t>
            </a:r>
            <a:r>
              <a:rPr lang="it-IT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fino a leggere, sull’equatore la longitudine: 60 Est.</a:t>
            </a:r>
          </a:p>
          <a:p>
            <a:pPr marL="187309"/>
            <a:r>
              <a:rPr lang="it-IT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E’ importante aggiungere ‘Est’, altrimenti resta l’indecisione fra due luoghi, uno a Est e l’altro a Ovest del meridiano di Greenwich.</a:t>
            </a:r>
          </a:p>
          <a:p>
            <a:pPr marL="187309"/>
            <a:endParaRPr lang="it-IT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80959" indent="-168259">
              <a:buFont typeface="Arial" panose="020B0604020202020204" pitchFamily="34" charset="0"/>
              <a:buChar char="•"/>
            </a:pPr>
            <a:r>
              <a:rPr lang="it-IT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Percorro </a:t>
            </a:r>
            <a:r>
              <a:rPr lang="it-IT" sz="20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il parallelo </a:t>
            </a:r>
            <a:r>
              <a:rPr lang="it-IT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fino a leggere, sul meridiano di Greenwich la latitudine: 40 Nord.</a:t>
            </a:r>
          </a:p>
          <a:p>
            <a:pPr marL="185722"/>
            <a:r>
              <a:rPr lang="it-IT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E’ importante aggiungere Nord’, altrimenti resta l’indecisione fra due luoghi, uno a Nord e l’altro a Sud dell’Equatore.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9A8A4C-8933-0046-A74D-662A8C5AE42B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4601835-491D-CE4B-A585-6DC20D400147}"/>
              </a:ext>
            </a:extLst>
          </p:cNvPr>
          <p:cNvSpPr/>
          <p:nvPr/>
        </p:nvSpPr>
        <p:spPr>
          <a:xfrm>
            <a:off x="3415626" y="2791838"/>
            <a:ext cx="113814" cy="116732"/>
          </a:xfrm>
          <a:prstGeom prst="ellipse">
            <a:avLst/>
          </a:prstGeom>
          <a:solidFill>
            <a:srgbClr val="00C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4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226082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2800" b="1" spc="-2" dirty="0">
                <a:solidFill>
                  <a:srgbClr val="FF0000"/>
                </a:solidFill>
                <a:latin typeface="Arial"/>
              </a:rPr>
              <a:t>Coordinate geografiche sulla Terra</a:t>
            </a:r>
            <a:endParaRPr lang="it-IT" sz="2800" spc="-2" dirty="0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04000" y="1063731"/>
            <a:ext cx="9071640" cy="4001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r>
              <a:rPr lang="it-IT" sz="3200" spc="-2" dirty="0">
                <a:latin typeface="Arial"/>
                <a:ea typeface="Microsoft YaHei"/>
              </a:rPr>
              <a:t>                        </a:t>
            </a:r>
            <a:endParaRPr lang="it-IT" sz="3200" spc="-2" dirty="0">
              <a:latin typeface="Arial"/>
            </a:endParaRPr>
          </a:p>
          <a:p>
            <a:endParaRPr lang="it-IT" sz="3200" spc="-2" dirty="0">
              <a:latin typeface="Arial"/>
            </a:endParaRPr>
          </a:p>
          <a:p>
            <a:endParaRPr lang="it-IT" sz="3200" spc="-2" dirty="0">
              <a:latin typeface="Arial"/>
            </a:endParaRPr>
          </a:p>
          <a:p>
            <a:endParaRPr lang="it-IT" sz="3200" spc="-2" dirty="0">
              <a:latin typeface="Arial"/>
            </a:endParaRPr>
          </a:p>
          <a:p>
            <a:endParaRPr lang="it-IT" sz="3200" spc="-2" dirty="0">
              <a:latin typeface="Arial"/>
            </a:endParaRPr>
          </a:p>
          <a:p>
            <a:pPr algn="ctr">
              <a:spcBef>
                <a:spcPts val="1417"/>
              </a:spcBef>
            </a:pPr>
            <a:r>
              <a:rPr lang="it-IT" sz="3200" spc="-2" dirty="0">
                <a:latin typeface="Arial"/>
                <a:ea typeface="Microsoft YaHei"/>
              </a:rPr>
              <a:t>    </a:t>
            </a:r>
            <a:r>
              <a:rPr lang="it-IT" sz="3200" b="1" spc="-2" dirty="0">
                <a:solidFill>
                  <a:srgbClr val="FF0000"/>
                </a:solidFill>
                <a:latin typeface="Arial"/>
                <a:ea typeface="Microsoft YaHei"/>
              </a:rPr>
              <a:t>Longitudine e latitudine sono coordinate geografiche sulla Terra.</a:t>
            </a:r>
            <a:endParaRPr lang="it-IT" sz="3200" spc="-2" dirty="0">
              <a:latin typeface="Arial"/>
            </a:endParaRPr>
          </a:p>
        </p:txBody>
      </p:sp>
      <p:pic>
        <p:nvPicPr>
          <p:cNvPr id="49" name="Immagine 48"/>
          <p:cNvPicPr/>
          <p:nvPr/>
        </p:nvPicPr>
        <p:blipFill>
          <a:blip r:embed="rId2"/>
          <a:stretch/>
        </p:blipFill>
        <p:spPr>
          <a:xfrm>
            <a:off x="504000" y="1003320"/>
            <a:ext cx="2769121" cy="2624401"/>
          </a:xfrm>
          <a:prstGeom prst="rect">
            <a:avLst/>
          </a:prstGeom>
          <a:ln>
            <a:noFill/>
          </a:ln>
        </p:spPr>
      </p:pic>
      <p:graphicFrame>
        <p:nvGraphicFramePr>
          <p:cNvPr id="50" name="Table 3"/>
          <p:cNvGraphicFramePr/>
          <p:nvPr>
            <p:extLst/>
          </p:nvPr>
        </p:nvGraphicFramePr>
        <p:xfrm>
          <a:off x="3745440" y="1172519"/>
          <a:ext cx="5080508" cy="2011746"/>
        </p:xfrm>
        <a:graphic>
          <a:graphicData uri="http://schemas.openxmlformats.org/drawingml/2006/table">
            <a:tbl>
              <a:tblPr/>
              <a:tblGrid>
                <a:gridCol w="5080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1746">
                <a:tc>
                  <a:txBody>
                    <a:bodyPr/>
                    <a:lstStyle/>
                    <a:p>
                      <a:r>
                        <a:rPr lang="it-IT" sz="1800" b="1" strike="noStrike" spc="-1" dirty="0">
                          <a:latin typeface="Arial"/>
                          <a:ea typeface="Microsoft YaHei"/>
                        </a:rPr>
                        <a:t>Oggi con i </a:t>
                      </a:r>
                      <a:r>
                        <a:rPr lang="it-IT" sz="1800" b="1" i="1" strike="noStrike" spc="-1" dirty="0">
                          <a:latin typeface="Arial"/>
                          <a:ea typeface="Microsoft YaHei"/>
                        </a:rPr>
                        <a:t>GPS </a:t>
                      </a:r>
                      <a:r>
                        <a:rPr lang="it-IT" sz="1800" b="1" strike="noStrike" spc="-1" dirty="0">
                          <a:latin typeface="Arial"/>
                          <a:ea typeface="Microsoft YaHei"/>
                        </a:rPr>
                        <a:t>( Global </a:t>
                      </a:r>
                      <a:r>
                        <a:rPr lang="it-IT" sz="1800" b="1" strike="noStrike" spc="-1" dirty="0" err="1">
                          <a:latin typeface="Arial"/>
                          <a:ea typeface="Microsoft YaHei"/>
                        </a:rPr>
                        <a:t>Positioning</a:t>
                      </a:r>
                      <a:r>
                        <a:rPr lang="it-IT" sz="1800" b="1" strike="noStrike" spc="-1" dirty="0">
                          <a:latin typeface="Arial"/>
                          <a:ea typeface="Microsoft YaHei"/>
                        </a:rPr>
                        <a:t> System), presenti anche nei nostri cellulari, è facile individuare longitudine e latitudine di un luogo sulla Terra. </a:t>
                      </a:r>
                    </a:p>
                    <a:p>
                      <a:r>
                        <a:rPr lang="it-IT" sz="1800" b="1" strike="noStrike" spc="-1" dirty="0">
                          <a:latin typeface="Arial"/>
                          <a:ea typeface="Microsoft YaHei"/>
                        </a:rPr>
                        <a:t>E ci sono applicazioni per trovare, viceversa, dove si trova un luogo di cui conosciamo longitudine e latitudine</a:t>
                      </a:r>
                      <a:endParaRPr lang="it-IT" sz="1800" b="1" strike="noStrike" spc="-1" dirty="0">
                        <a:latin typeface="Arial"/>
                      </a:endParaRPr>
                    </a:p>
                  </a:txBody>
                  <a:tcPr marL="90000" marR="90000" marT="45719" marB="45719">
                    <a:lnL w="14400">
                      <a:solidFill>
                        <a:srgbClr val="FF0000"/>
                      </a:solidFill>
                    </a:lnL>
                    <a:lnR w="14400">
                      <a:solidFill>
                        <a:srgbClr val="FF0000"/>
                      </a:solidFill>
                    </a:lnR>
                    <a:lnT w="14400">
                      <a:solidFill>
                        <a:srgbClr val="FF0000"/>
                      </a:solidFill>
                    </a:lnT>
                    <a:lnB w="14400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5CDA2B20-C754-5948-9D56-ADB29D575740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16104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7C9241-5D4E-184A-A22D-2497AD968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516" y="126014"/>
            <a:ext cx="9356944" cy="762636"/>
          </a:xfrm>
        </p:spPr>
        <p:txBody>
          <a:bodyPr/>
          <a:lstStyle/>
          <a:p>
            <a:pPr algn="l" eaLnBrk="1" hangingPunct="1"/>
            <a:r>
              <a:rPr lang="it-IT" altLang="it-IT" sz="2645" b="1" dirty="0">
                <a:solidFill>
                  <a:srgbClr val="D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Cartesio e </a:t>
            </a:r>
            <a:r>
              <a:rPr lang="it-IT" altLang="it-IT" sz="2645" b="1" dirty="0" err="1">
                <a:solidFill>
                  <a:srgbClr val="D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Fermat</a:t>
            </a:r>
            <a:r>
              <a:rPr lang="it-IT" altLang="it-IT" sz="2645" b="1" dirty="0">
                <a:solidFill>
                  <a:srgbClr val="D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alle origini del riferimento cartesiano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0D73E6F7-2C65-9B4E-902C-990B1A758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019" y="4909580"/>
            <a:ext cx="1658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600" b="1" dirty="0">
                <a:solidFill>
                  <a:srgbClr val="6600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Pierre de </a:t>
            </a:r>
            <a:r>
              <a:rPr lang="it-IT" altLang="it-IT" sz="1600" b="1" dirty="0" err="1">
                <a:solidFill>
                  <a:srgbClr val="6600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Fermat</a:t>
            </a:r>
            <a:r>
              <a:rPr lang="it-IT" altLang="it-IT" sz="1600" b="1" dirty="0">
                <a:solidFill>
                  <a:srgbClr val="6600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algn="ctr" eaLnBrk="1" hangingPunct="1"/>
            <a:r>
              <a:rPr lang="it-IT" altLang="it-IT" sz="1600" b="1" dirty="0">
                <a:solidFill>
                  <a:srgbClr val="6600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(1601 - 1665)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CF289A00-657A-9C44-ABA4-526180C0D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81" y="888650"/>
            <a:ext cx="7291110" cy="377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112" indent="0" eaLnBrk="1" hangingPunct="1"/>
            <a:r>
              <a:rPr lang="it-IT" altLang="it-IT" sz="2315" b="1" dirty="0">
                <a:cs typeface="Arial" panose="020B0604020202020204" pitchFamily="34" charset="0"/>
              </a:rPr>
              <a:t>Cartesio (Descartes), filosofo e scienziato, ha molto viaggiato in Europa. </a:t>
            </a:r>
          </a:p>
          <a:p>
            <a:pPr marL="11112" indent="0" eaLnBrk="1" hangingPunct="1"/>
            <a:r>
              <a:rPr lang="it-IT" altLang="it-IT" sz="2315" b="1" dirty="0">
                <a:cs typeface="Arial" panose="020B0604020202020204" pitchFamily="34" charset="0"/>
              </a:rPr>
              <a:t>Forse, proprio le mappe consultate durante i suoi viaggi hanno fatto nascere un’idea:</a:t>
            </a:r>
          </a:p>
          <a:p>
            <a:pPr marL="11112" indent="0" eaLnBrk="1" hangingPunct="1"/>
            <a:r>
              <a:rPr lang="it-IT" altLang="it-IT" sz="2315" b="1" i="1" dirty="0">
                <a:cs typeface="Arial" panose="020B0604020202020204" pitchFamily="34" charset="0"/>
              </a:rPr>
              <a:t>fissare due rette sul piano per ‘localizzare’ la posizione di punti, figure geometriche e curve.</a:t>
            </a:r>
          </a:p>
          <a:p>
            <a:pPr marL="11112" indent="0" eaLnBrk="1" hangingPunct="1"/>
            <a:endParaRPr lang="it-IT" altLang="it-IT" sz="800" b="1" dirty="0">
              <a:cs typeface="Arial" panose="020B0604020202020204" pitchFamily="34" charset="0"/>
            </a:endParaRPr>
          </a:p>
          <a:p>
            <a:pPr marL="11112" indent="0" eaLnBrk="1" hangingPunct="1"/>
            <a:r>
              <a:rPr lang="it-IT" altLang="it-IT" sz="2315" b="1" dirty="0">
                <a:cs typeface="Arial" panose="020B0604020202020204" pitchFamily="34" charset="0"/>
              </a:rPr>
              <a:t>Anche </a:t>
            </a:r>
            <a:r>
              <a:rPr lang="it-IT" altLang="it-IT" sz="2315" b="1" dirty="0" err="1">
                <a:cs typeface="Arial" panose="020B0604020202020204" pitchFamily="34" charset="0"/>
              </a:rPr>
              <a:t>Fermat</a:t>
            </a:r>
            <a:r>
              <a:rPr lang="it-IT" altLang="it-IT" sz="2315" b="1" dirty="0">
                <a:cs typeface="Arial" panose="020B0604020202020204" pitchFamily="34" charset="0"/>
              </a:rPr>
              <a:t> aveva avuto la stessa idea, indipendentemente da Descartes, che però ha pubblicato per primo un libro con le sue idee.</a:t>
            </a:r>
          </a:p>
          <a:p>
            <a:pPr marL="11112" indent="0" eaLnBrk="1" hangingPunct="1"/>
            <a:r>
              <a:rPr lang="it-IT" altLang="it-IT" sz="2315" b="1" dirty="0">
                <a:cs typeface="Arial" panose="020B0604020202020204" pitchFamily="34" charset="0"/>
              </a:rPr>
              <a:t>Così, da allora, si parla di ‘</a:t>
            </a:r>
            <a:r>
              <a:rPr lang="it-IT" altLang="it-IT" sz="2315" b="1" i="1" dirty="0">
                <a:solidFill>
                  <a:srgbClr val="0000FF"/>
                </a:solidFill>
                <a:cs typeface="Arial" panose="020B0604020202020204" pitchFamily="34" charset="0"/>
              </a:rPr>
              <a:t>Riferimento cartesiano</a:t>
            </a:r>
            <a:r>
              <a:rPr lang="it-IT" altLang="it-IT" sz="2315" b="1" dirty="0">
                <a:cs typeface="Arial" panose="020B0604020202020204" pitchFamily="34" charset="0"/>
              </a:rPr>
              <a:t>’.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985B6158-724C-354B-8239-68EC04650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341" y="2595784"/>
            <a:ext cx="15507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600" b="1" dirty="0">
                <a:solidFill>
                  <a:srgbClr val="6600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René Descartes </a:t>
            </a:r>
          </a:p>
          <a:p>
            <a:pPr algn="ctr" eaLnBrk="1" hangingPunct="1"/>
            <a:r>
              <a:rPr lang="it-IT" altLang="it-IT" sz="1600" b="1" dirty="0">
                <a:solidFill>
                  <a:srgbClr val="6600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(1596 - 1650)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F9BC4B0-DB83-CC4C-AF67-09019426C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54" y="3137105"/>
            <a:ext cx="1537744" cy="18159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75B44A-2773-E047-BB9A-E512E16611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17990"/>
          <a:stretch/>
        </p:blipFill>
        <p:spPr>
          <a:xfrm>
            <a:off x="7592291" y="848801"/>
            <a:ext cx="2114850" cy="176495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49F2846-68D8-074A-A54D-2EF96480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299055"/>
            <a:ext cx="3194999" cy="390600"/>
          </a:xfrm>
        </p:spPr>
        <p:txBody>
          <a:bodyPr/>
          <a:lstStyle/>
          <a:p>
            <a:r>
              <a:rPr lang="it-IT" altLang="it-IT" dirty="0"/>
              <a:t>Bruna Cavallaro, 2020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B61176-7A6D-C146-90B5-63FFCE70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9128-370C-424B-A559-9564A9045171}" type="slidenum">
              <a:rPr lang="it-IT" altLang="it-IT" smtClean="0"/>
              <a:pPr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800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331721" y="58389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3600" b="1" spc="-2" dirty="0">
                <a:solidFill>
                  <a:srgbClr val="FF0000"/>
                </a:solidFill>
                <a:latin typeface="Arial"/>
              </a:rPr>
              <a:t>I numeri reali sulla retta</a:t>
            </a:r>
            <a:endParaRPr lang="it-IT" sz="3600" spc="-2" dirty="0"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1331671" y="2440612"/>
            <a:ext cx="7567403" cy="9455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spcBef>
                <a:spcPts val="1417"/>
              </a:spcBef>
            </a:pPr>
            <a:r>
              <a:rPr lang="it-IT" sz="2800" b="1" spc="-2" dirty="0">
                <a:latin typeface="Arial"/>
                <a:ea typeface="Microsoft YaHei"/>
              </a:rPr>
              <a:t>Il riferimento cartesiano si basa su un’idea: rappresentare i numeri su una retta.  </a:t>
            </a:r>
            <a:endParaRPr lang="it-IT" sz="2800" b="1" spc="-2" dirty="0">
              <a:latin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6AD10F-CF65-8841-8673-E978B489CD98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72001"/>
            <a:ext cx="907164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2800" b="1" spc="-2" dirty="0">
                <a:solidFill>
                  <a:srgbClr val="FF0000"/>
                </a:solidFill>
                <a:latin typeface="Arial"/>
              </a:rPr>
              <a:t>I numeri reali sulla retta</a:t>
            </a:r>
            <a:endParaRPr lang="it-IT" sz="2800" spc="-2" dirty="0"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180405" y="648002"/>
            <a:ext cx="9900221" cy="15034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algn="ctr">
              <a:spcBef>
                <a:spcPts val="1417"/>
              </a:spcBef>
            </a:pPr>
            <a:r>
              <a:rPr lang="it-IT" sz="2400" spc="-2" dirty="0">
                <a:latin typeface="Arial"/>
                <a:ea typeface="Microsoft YaHei"/>
              </a:rPr>
              <a:t> </a:t>
            </a:r>
            <a:r>
              <a:rPr lang="it-IT" sz="2400" b="1" spc="-2" dirty="0">
                <a:latin typeface="Arial"/>
                <a:ea typeface="Microsoft YaHei"/>
              </a:rPr>
              <a:t>Sulla retta ogni numero reale è rappresentato da un punto </a:t>
            </a:r>
            <a:r>
              <a:rPr lang="it-IT" sz="2400" b="1" spc="-2" dirty="0">
                <a:solidFill>
                  <a:srgbClr val="FF0000"/>
                </a:solidFill>
                <a:ea typeface="Microsoft YaHei"/>
              </a:rPr>
              <a:t>A </a:t>
            </a:r>
            <a:r>
              <a:rPr lang="it-IT" sz="2400" b="1" spc="-2" dirty="0">
                <a:latin typeface="Arial"/>
                <a:ea typeface="Microsoft YaHei"/>
              </a:rPr>
              <a:t>e, viceversa, a ogni punto </a:t>
            </a:r>
            <a:r>
              <a:rPr lang="it-IT" sz="2400" b="1" spc="-2" dirty="0">
                <a:solidFill>
                  <a:srgbClr val="FF0000"/>
                </a:solidFill>
                <a:ea typeface="Microsoft YaHei"/>
              </a:rPr>
              <a:t>A </a:t>
            </a:r>
            <a:r>
              <a:rPr lang="it-IT" sz="2400" b="1" spc="-2" dirty="0">
                <a:latin typeface="Arial"/>
                <a:ea typeface="Microsoft YaHei"/>
              </a:rPr>
              <a:t>posso associare un numero reale</a:t>
            </a:r>
            <a:endParaRPr lang="it-IT" sz="2400" b="1" spc="-2" dirty="0">
              <a:latin typeface="Arial"/>
            </a:endParaRPr>
          </a:p>
          <a:p>
            <a:r>
              <a:rPr lang="it-IT" sz="2400" spc="-2" dirty="0">
                <a:latin typeface="Arial"/>
                <a:ea typeface="Microsoft YaHei"/>
              </a:rPr>
              <a:t>                                        </a:t>
            </a:r>
            <a:r>
              <a:rPr lang="it-IT" sz="2400" b="1" spc="-2" dirty="0">
                <a:latin typeface="Arial"/>
                <a:ea typeface="Microsoft YaHei"/>
              </a:rPr>
              <a:t>A</a:t>
            </a:r>
            <a:r>
              <a:rPr lang="it-IT" sz="2400" spc="-2" dirty="0">
                <a:latin typeface="Arial"/>
                <a:ea typeface="Microsoft YaHei"/>
              </a:rPr>
              <a:t>             </a:t>
            </a:r>
            <a:r>
              <a:rPr lang="it-IT" sz="2400" b="1" spc="-2" dirty="0">
                <a:solidFill>
                  <a:srgbClr val="FF0000"/>
                </a:solidFill>
                <a:latin typeface="Arial"/>
                <a:ea typeface="Microsoft YaHei"/>
              </a:rPr>
              <a:t>3</a:t>
            </a:r>
            <a:endParaRPr lang="it-IT" sz="2400" b="1" spc="-2" dirty="0">
              <a:latin typeface="Arial"/>
            </a:endParaRPr>
          </a:p>
          <a:p>
            <a:r>
              <a:rPr lang="it-IT" sz="2400" spc="-2" dirty="0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lang="it-IT" sz="2400" b="1" spc="-2" dirty="0">
                <a:solidFill>
                  <a:srgbClr val="FF0000"/>
                </a:solidFill>
                <a:latin typeface="Arial"/>
                <a:ea typeface="Microsoft YaHei"/>
              </a:rPr>
              <a:t>C’è corrispondenza biunivoca tra i punti sulla retta e i numeri reali.</a:t>
            </a:r>
            <a:endParaRPr lang="it-IT" sz="2400" spc="-2" dirty="0">
              <a:latin typeface="Arial"/>
            </a:endParaRPr>
          </a:p>
        </p:txBody>
      </p:sp>
      <p:sp>
        <p:nvSpPr>
          <p:cNvPr id="57" name="Line 4"/>
          <p:cNvSpPr/>
          <p:nvPr/>
        </p:nvSpPr>
        <p:spPr>
          <a:xfrm flipV="1">
            <a:off x="3927482" y="1585733"/>
            <a:ext cx="876012" cy="9397"/>
          </a:xfrm>
          <a:prstGeom prst="line">
            <a:avLst/>
          </a:prstGeom>
          <a:ln w="28575">
            <a:solidFill>
              <a:srgbClr val="3465A4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sz="180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27BE01D-42AA-344E-B96D-6CBCE0C18C65}"/>
              </a:ext>
            </a:extLst>
          </p:cNvPr>
          <p:cNvSpPr/>
          <p:nvPr/>
        </p:nvSpPr>
        <p:spPr>
          <a:xfrm>
            <a:off x="440610" y="4086238"/>
            <a:ext cx="9379810" cy="1323439"/>
          </a:xfrm>
          <a:prstGeom prst="rect">
            <a:avLst/>
          </a:prstGeom>
          <a:solidFill>
            <a:srgbClr val="CDFFFF"/>
          </a:solidFill>
        </p:spPr>
        <p:txBody>
          <a:bodyPr wrap="square">
            <a:spAutoFit/>
          </a:bodyPr>
          <a:lstStyle/>
          <a:p>
            <a:pPr marL="342870" indent="-342870">
              <a:buFont typeface="Arial" panose="020B0604020202020204" pitchFamily="34" charset="0"/>
              <a:buChar char="•"/>
            </a:pPr>
            <a:r>
              <a:rPr lang="it-IT" sz="2000" b="1" spc="-2" dirty="0"/>
              <a:t>O è l’origine e corrisponde al numero 0.</a:t>
            </a:r>
          </a:p>
          <a:p>
            <a:pPr marL="342870" indent="-342870">
              <a:buFont typeface="Arial" panose="020B0604020202020204" pitchFamily="34" charset="0"/>
              <a:buChar char="•"/>
            </a:pPr>
            <a:r>
              <a:rPr lang="it-IT" sz="2000" b="1" spc="-2" dirty="0"/>
              <a:t>La freccia indica il verso di percorrenza della retta: dopo O i numeri sono positivi e prima di O sono negativi.</a:t>
            </a:r>
          </a:p>
          <a:p>
            <a:pPr marL="342870" indent="-342870">
              <a:buFont typeface="Arial" panose="020B0604020202020204" pitchFamily="34" charset="0"/>
              <a:buChar char="•"/>
            </a:pPr>
            <a:r>
              <a:rPr lang="it-IT" sz="2000" b="1" spc="-2" dirty="0"/>
              <a:t>OU è l’unità di misura delle lunghezze e U corrisponde al numero 1.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FF6C71-5429-C84A-A001-FD63CD91B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73" y="2178481"/>
            <a:ext cx="6751703" cy="18806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8718C6-7117-4246-96F0-4012BC5A71B2}"/>
              </a:ext>
            </a:extLst>
          </p:cNvPr>
          <p:cNvSpPr txBox="1"/>
          <p:nvPr/>
        </p:nvSpPr>
        <p:spPr>
          <a:xfrm>
            <a:off x="0" y="5393551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430919" y="102241"/>
            <a:ext cx="9071640" cy="7749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3200" b="1" spc="-2" dirty="0">
                <a:solidFill>
                  <a:srgbClr val="FF0000"/>
                </a:solidFill>
                <a:latin typeface="Arial"/>
                <a:ea typeface="Microsoft YaHei"/>
              </a:rPr>
              <a:t>Il riferimento cartesiano</a:t>
            </a:r>
            <a:endParaRPr lang="it-IT" sz="3200" spc="-2" dirty="0">
              <a:latin typeface="Arial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214920" y="877230"/>
            <a:ext cx="9287639" cy="6940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20000"/>
          </a:bodyPr>
          <a:lstStyle/>
          <a:p>
            <a:r>
              <a:rPr lang="it-IT" sz="3100" b="1" spc="-2" dirty="0">
                <a:latin typeface="Arial"/>
                <a:ea typeface="Microsoft YaHei"/>
              </a:rPr>
              <a:t>Sul piano, le rette con i numeri sono due.</a:t>
            </a:r>
          </a:p>
          <a:p>
            <a:r>
              <a:rPr lang="it-IT" sz="3100" b="1" spc="-2" dirty="0">
                <a:latin typeface="Arial"/>
                <a:ea typeface="Microsoft YaHei"/>
              </a:rPr>
              <a:t>Sono perpendicolari e si incontrano nel punto O</a:t>
            </a:r>
            <a:r>
              <a:rPr lang="it-IT" sz="3100" spc="-2" dirty="0">
                <a:latin typeface="Arial"/>
                <a:ea typeface="Microsoft YaHei"/>
              </a:rPr>
              <a:t>.</a:t>
            </a:r>
            <a:endParaRPr lang="it-IT" sz="3100" spc="-2" dirty="0">
              <a:latin typeface="Arial"/>
            </a:endParaRPr>
          </a:p>
          <a:p>
            <a:endParaRPr lang="it-IT" sz="2400" spc="-2" dirty="0">
              <a:latin typeface="Arial"/>
            </a:endParaRPr>
          </a:p>
          <a:p>
            <a:endParaRPr lang="it-IT" sz="2400" spc="-2" dirty="0">
              <a:latin typeface="Arial"/>
            </a:endParaRPr>
          </a:p>
          <a:p>
            <a:endParaRPr lang="it-IT" sz="2400" spc="-2" dirty="0">
              <a:latin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1F8D6A7-DC60-5141-9719-E678CA8C5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63" y="1652219"/>
            <a:ext cx="4616452" cy="37993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71FC26-6B14-A545-8CB0-5017084E3AC4}"/>
              </a:ext>
            </a:extLst>
          </p:cNvPr>
          <p:cNvSpPr txBox="1"/>
          <p:nvPr/>
        </p:nvSpPr>
        <p:spPr>
          <a:xfrm>
            <a:off x="-1871663" y="-2586038"/>
            <a:ext cx="248786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1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8862D3-13D8-8C43-814A-AFACF9174A42}"/>
              </a:ext>
            </a:extLst>
          </p:cNvPr>
          <p:cNvSpPr txBox="1"/>
          <p:nvPr/>
        </p:nvSpPr>
        <p:spPr>
          <a:xfrm>
            <a:off x="214920" y="5313099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Shape 1">
            <a:extLst>
              <a:ext uri="{FF2B5EF4-FFF2-40B4-BE49-F238E27FC236}">
                <a16:creationId xmlns:a16="http://schemas.microsoft.com/office/drawing/2014/main" id="{80A0868F-7DA7-1A44-B03C-7DDFEE8E43AB}"/>
              </a:ext>
            </a:extLst>
          </p:cNvPr>
          <p:cNvSpPr txBox="1"/>
          <p:nvPr/>
        </p:nvSpPr>
        <p:spPr>
          <a:xfrm>
            <a:off x="1105989" y="0"/>
            <a:ext cx="9071640" cy="7749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3200" b="1" spc="-2" dirty="0">
                <a:solidFill>
                  <a:srgbClr val="FF0000"/>
                </a:solidFill>
                <a:latin typeface="Arial"/>
                <a:ea typeface="Microsoft YaHei"/>
              </a:rPr>
              <a:t>Dal punto </a:t>
            </a:r>
            <a:r>
              <a:rPr lang="it-IT" sz="3200" b="1" spc="-2" dirty="0" err="1">
                <a:solidFill>
                  <a:srgbClr val="FF0000"/>
                </a:solidFill>
                <a:latin typeface="Arial"/>
                <a:ea typeface="Microsoft YaHei"/>
              </a:rPr>
              <a:t>P</a:t>
            </a:r>
            <a:r>
              <a:rPr lang="it-IT" sz="3200" b="1" spc="-2" dirty="0">
                <a:solidFill>
                  <a:srgbClr val="FF0000"/>
                </a:solidFill>
                <a:latin typeface="Arial"/>
                <a:ea typeface="Microsoft YaHei"/>
              </a:rPr>
              <a:t> alle sue coordinate</a:t>
            </a:r>
            <a:endParaRPr lang="it-IT" sz="3200" spc="-2" dirty="0">
              <a:latin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847509-F0EE-4E42-9DCD-887A1B4876F1}"/>
              </a:ext>
            </a:extLst>
          </p:cNvPr>
          <p:cNvSpPr txBox="1"/>
          <p:nvPr/>
        </p:nvSpPr>
        <p:spPr>
          <a:xfrm>
            <a:off x="555172" y="5246914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Bruna Cavallaro 2020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C281D7-5CA0-8B4E-B68B-A17BF9343413}"/>
              </a:ext>
            </a:extLst>
          </p:cNvPr>
          <p:cNvSpPr txBox="1"/>
          <p:nvPr/>
        </p:nvSpPr>
        <p:spPr>
          <a:xfrm>
            <a:off x="194451" y="2338086"/>
            <a:ext cx="2814967" cy="584775"/>
          </a:xfrm>
          <a:prstGeom prst="rect">
            <a:avLst/>
          </a:prstGeom>
          <a:solidFill>
            <a:srgbClr val="FEFF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Video</a:t>
            </a:r>
          </a:p>
          <a:p>
            <a:r>
              <a:rPr lang="it-IT" sz="1600" b="1" dirty="0"/>
              <a:t>1a.Da_punto-a-coordinate</a:t>
            </a:r>
          </a:p>
        </p:txBody>
      </p:sp>
      <p:pic>
        <p:nvPicPr>
          <p:cNvPr id="5" name="GeAnA1Video1.mp4">
            <a:hlinkClick r:id="" action="ppaction://media"/>
            <a:extLst>
              <a:ext uri="{FF2B5EF4-FFF2-40B4-BE49-F238E27FC236}">
                <a16:creationId xmlns:a16="http://schemas.microsoft.com/office/drawing/2014/main" id="{B4BD5B9C-A93B-AB47-AE82-1957CD9EE8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9613" y="774990"/>
            <a:ext cx="6434614" cy="4387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23316</TotalTime>
  <Words>1020</Words>
  <Application>Microsoft Macintosh PowerPoint</Application>
  <PresentationFormat>Personalizzato</PresentationFormat>
  <Paragraphs>170</Paragraphs>
  <Slides>26</Slides>
  <Notes>20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Microsoft YaHei</vt:lpstr>
      <vt:lpstr>ＭＳ Ｐゴシック</vt:lpstr>
      <vt:lpstr>Arial</vt:lpstr>
      <vt:lpstr>Arial Narrow</vt:lpstr>
      <vt:lpstr>Calibri</vt:lpstr>
      <vt:lpstr>DejaVu Sans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Cartesio e Fermat alle origini del riferimento cartesiano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dc:description/>
  <cp:lastModifiedBy>Microsoft Office User</cp:lastModifiedBy>
  <cp:revision>151</cp:revision>
  <dcterms:created xsi:type="dcterms:W3CDTF">2020-05-04T10:25:45Z</dcterms:created>
  <dcterms:modified xsi:type="dcterms:W3CDTF">2023-09-13T13:55:23Z</dcterms:modified>
  <dc:language>en-US</dc:language>
</cp:coreProperties>
</file>