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1" r:id="rId2"/>
    <p:sldId id="400" r:id="rId3"/>
    <p:sldId id="440" r:id="rId4"/>
    <p:sldId id="441" r:id="rId5"/>
    <p:sldId id="403" r:id="rId6"/>
    <p:sldId id="421" r:id="rId7"/>
    <p:sldId id="418" r:id="rId8"/>
    <p:sldId id="419" r:id="rId9"/>
    <p:sldId id="423" r:id="rId10"/>
    <p:sldId id="424" r:id="rId11"/>
    <p:sldId id="425" r:id="rId12"/>
    <p:sldId id="428" r:id="rId13"/>
    <p:sldId id="427" r:id="rId14"/>
    <p:sldId id="429" r:id="rId15"/>
    <p:sldId id="430" r:id="rId16"/>
    <p:sldId id="433" r:id="rId17"/>
    <p:sldId id="397" r:id="rId18"/>
    <p:sldId id="392" r:id="rId19"/>
    <p:sldId id="437" r:id="rId20"/>
    <p:sldId id="436" r:id="rId21"/>
    <p:sldId id="438" r:id="rId22"/>
    <p:sldId id="409" r:id="rId23"/>
    <p:sldId id="410" r:id="rId24"/>
    <p:sldId id="413" r:id="rId25"/>
    <p:sldId id="411" r:id="rId26"/>
    <p:sldId id="412" r:id="rId27"/>
    <p:sldId id="414" r:id="rId28"/>
    <p:sldId id="434" r:id="rId29"/>
    <p:sldId id="435" r:id="rId30"/>
    <p:sldId id="439" r:id="rId31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48BA"/>
    <a:srgbClr val="107768"/>
    <a:srgbClr val="FFFEE8"/>
    <a:srgbClr val="942092"/>
    <a:srgbClr val="0057DD"/>
    <a:srgbClr val="F7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740"/>
  </p:normalViewPr>
  <p:slideViewPr>
    <p:cSldViewPr>
      <p:cViewPr varScale="1">
        <p:scale>
          <a:sx n="104" d="100"/>
          <a:sy n="104" d="100"/>
        </p:scale>
        <p:origin x="21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B9F216-9238-8448-B64F-F810B06721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4E271-7DFC-814F-8396-36074B14C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4408EB-E5F3-DA45-BEB9-1C3D38532ED5}" type="datetime1">
              <a:rPr lang="it-IT" altLang="it-IT"/>
              <a:pPr>
                <a:defRPr/>
              </a:pPr>
              <a:t>10/10/23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A5C1B-FE6C-6247-8E3E-6B3A488F8A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355DA-9946-E947-B200-CF2F9D522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B123910-BAFC-8F45-80EC-DEEB665EAC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ED401B-58E5-FB4B-880D-9B74BA82D9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156E6-B9F0-3C4F-B3A0-5D7E685382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721C6E-750B-EA4D-9B61-70B8D86CA055}" type="datetime1">
              <a:rPr lang="it-IT" altLang="it-IT"/>
              <a:pPr>
                <a:defRPr/>
              </a:pPr>
              <a:t>10/10/23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109EB4-DDC6-8A49-841B-92C94F9D6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47DCD0-2A77-174D-AA39-CCCDC2BCD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9156D-6982-ED4E-B217-3E603B84A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4AB4F-312A-3D47-811E-54CF850F6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15DA85-8DE2-4D4A-B531-9F339C7A5F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57B82F1-ECA7-6A4E-ABD5-B4E9DAAC0F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291FFC15-AF48-174F-9F27-190C5A3C48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4BD1759E-EBCB-3540-A4F7-7F24F82DE6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9940" name="Rectangle 7">
            <a:extLst>
              <a:ext uri="{FF2B5EF4-FFF2-40B4-BE49-F238E27FC236}">
                <a16:creationId xmlns:a16="http://schemas.microsoft.com/office/drawing/2014/main" id="{308FD000-CFE9-084E-BD96-218791FD5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B4C2FD-6749-4342-A813-83520C7F7D57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81431FFB-CAD2-6341-BBAB-77C1EF9CA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30400C5C-CC94-2148-AA70-D96579A25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07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635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93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69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504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11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C8CA71BD-5A3A-9549-8F1D-038813C79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FF40956A-D67E-D24A-A00B-E8D0455E1F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6905FE05-B1B0-954F-85C9-1A9D32F379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02FE6382-B41A-CC4C-80E8-18366FF20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D4D89E-8263-804E-9418-6522B381CC2B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99E4C9B1-EDB1-8B4B-8475-2E5703330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8" name="Rectangle 3">
            <a:extLst>
              <a:ext uri="{FF2B5EF4-FFF2-40B4-BE49-F238E27FC236}">
                <a16:creationId xmlns:a16="http://schemas.microsoft.com/office/drawing/2014/main" id="{B92FD208-EC87-3B43-A2F6-014602205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944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694B987-2EFE-5A4B-8907-2E8C0C8EF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49BA10D6-E59B-0148-A773-21788A3CDE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7ED738B6-B9AE-7940-800E-12A98CF311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309A148C-67EA-874C-BAFF-E8A56FA61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573CF4-8CDA-4A41-A8A4-FFD90304B6CD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84B44263-120C-5544-88B6-850495093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879CF383-546B-6448-9EB8-1C51530DD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639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694B987-2EFE-5A4B-8907-2E8C0C8EF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49BA10D6-E59B-0148-A773-21788A3CDE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7ED738B6-B9AE-7940-800E-12A98CF311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309A148C-67EA-874C-BAFF-E8A56FA61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573CF4-8CDA-4A41-A8A4-FFD90304B6CD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84B44263-120C-5544-88B6-850495093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879CF383-546B-6448-9EB8-1C51530DD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767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694B987-2EFE-5A4B-8907-2E8C0C8EF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49BA10D6-E59B-0148-A773-21788A3CDE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7ED738B6-B9AE-7940-800E-12A98CF311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309A148C-67EA-874C-BAFF-E8A56FA61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573CF4-8CDA-4A41-A8A4-FFD90304B6CD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84B44263-120C-5544-88B6-850495093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879CF383-546B-6448-9EB8-1C51530DD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187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694B987-2EFE-5A4B-8907-2E8C0C8EF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49BA10D6-E59B-0148-A773-21788A3CDE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7ED738B6-B9AE-7940-800E-12A98CF311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309A148C-67EA-874C-BAFF-E8A56FA61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573CF4-8CDA-4A41-A8A4-FFD90304B6CD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84B44263-120C-5544-88B6-850495093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879CF383-546B-6448-9EB8-1C51530DD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21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4CCBAFD-A5CA-8A41-BDC2-10FFB02AB5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4D88CE24-E437-EC48-B1F1-3CF865DC76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0FF9F243-9B17-154F-9A5C-47444D7A2D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D7825C53-EFD5-D54C-8C1A-4B3F99A90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A8F016-10F4-534A-9F3F-E91B7A7441E4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D613603C-FE9F-FA47-921C-5894B545D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573FB796-C3F9-784D-8D96-55E2842F3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27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4CCBAFD-A5CA-8A41-BDC2-10FFB02AB5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4D88CE24-E437-EC48-B1F1-3CF865DC76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0FF9F243-9B17-154F-9A5C-47444D7A2D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D7825C53-EFD5-D54C-8C1A-4B3F99A90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A8F016-10F4-534A-9F3F-E91B7A7441E4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D613603C-FE9F-FA47-921C-5894B545D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573FB796-C3F9-784D-8D96-55E2842F3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35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6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35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58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28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45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0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65794E-9D04-0545-9078-2A72CCCCC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7F8E8-29F0-C84A-94FF-8293BE8D9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77B373-CDA1-3C46-BA7B-A9FA9948F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7EB2-5E91-084C-9EA3-91FA42A030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489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80292-F4E5-2145-93DB-5587A4E59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16B7B7-095B-4D4A-83DD-9AEECFACB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72D30-4D18-0545-81D5-81BA00B55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4C36-8674-9F44-8523-1A28136652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19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42CFDA-54BA-4D47-B2DE-ADC149550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0CC943-75B4-404E-B91F-93DBDAC12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6BB2E-F5E6-994D-B4DA-6F7774460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695F-606A-474D-AB55-C176ED887F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8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4B08B-7138-FD46-ACDA-E8C487929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4EC6E3-5D4B-8449-AF5D-874F9EB63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BE4B71-2861-3D4E-91E2-EFD3F446E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16B7-6215-FE46-9475-21C0F13A4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73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549412-E352-934D-8819-463141C2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9AEC28-3ABC-E14D-90FD-BBCEE673D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6A934CE-6CA3-2344-ABA1-4A282E858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5512-B708-D64B-8C5F-5201A1AA80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1374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15FA05-EEF1-3C4C-A36F-12347ACCA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20D43F-302F-1D48-8581-5E5CAC583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7DF263-24D6-AB4C-83EA-DE33BA699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A2E2-0B0E-8C46-BEFF-C8DCB8E899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87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68970-3AD8-3244-9331-915A0E8FC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34388B-ABD9-004D-9329-53407C733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0CF30-81F3-074B-BEE8-54BAEC2BB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52222-610E-9643-B73D-96264A5B61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37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7FD38-3AB6-5A48-A866-0AFD3629E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2037A-8982-3147-B00A-199B36619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53CD05-7262-994D-B4A0-E114495C5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FAAB-11F5-3041-8AFC-2B921DF23A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30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3E5F9-A4DE-4B43-BE79-81D113685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2B5E2-1B7C-6347-BCB5-C330038B2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76BB9-5A47-6148-AAE0-2A7157011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57EE-C5D7-F745-BEC8-411D86CF2E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28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EF7A0D-00AB-1741-A35D-D974064C0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DE438A-9D26-FE4C-9BB9-D719805AE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53F824-E848-0243-A822-1D32B8F54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F68C-7246-2143-9506-45041C3A94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130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8490AB-2CB7-A543-9D5A-755F83462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7C7C2E-1F9A-5343-B659-551CA081F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AE1926-1AEC-C942-8FE3-03E2A0885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407B-EDF0-9B49-951B-4262D7557E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788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7A9B69-DF35-8447-90F0-7ACEFAEB2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E1CEFB-9A2C-3A48-858A-0EA5B724E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1AFE17-6D08-DF45-B2B5-3C3D8A1CB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15D8-46EE-A542-A557-C7DD3622FE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687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6FCD1-FD1F-7A42-9386-3A1DA2044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84D-593F-3D48-9A3A-BDC60AEB0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4C6EA-DCAC-1F48-B718-F9B1390DC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19B74-D755-5342-ABE1-A8A64318C4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86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A0BD2-66CE-A74D-A1ED-C7CA7E1FA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66B3B-016A-A74B-8D9F-0CF4F10BE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B6B4F-B3B4-BC47-900A-4053CF8EA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AD4B-1E28-B343-A137-9904819F04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365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D7DAA6-FE3C-B54F-ABCE-42926662F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07A471-112B-7F4F-9450-234AA3B45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1CFF15-0A68-3E4F-B15E-14B48545DC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1C2FA3-1D4C-9749-BB28-AD6CC77ABE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FC0EB9-1D86-654D-98FB-FA3EEC31D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3717B2B-6E33-124F-90CB-23A794C3F4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3">
            <a:extLst>
              <a:ext uri="{FF2B5EF4-FFF2-40B4-BE49-F238E27FC236}">
                <a16:creationId xmlns:a16="http://schemas.microsoft.com/office/drawing/2014/main" id="{D454C532-EB18-EB45-BCF1-FA9B20CB4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759" y="404664"/>
            <a:ext cx="8369300" cy="72008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Calcoli con numeri reali</a:t>
            </a:r>
          </a:p>
        </p:txBody>
      </p:sp>
      <p:sp>
        <p:nvSpPr>
          <p:cNvPr id="32770" name="Slide Number Placeholder 10">
            <a:extLst>
              <a:ext uri="{FF2B5EF4-FFF2-40B4-BE49-F238E27FC236}">
                <a16:creationId xmlns:a16="http://schemas.microsoft.com/office/drawing/2014/main" id="{ADC9158C-32C6-9140-B4D3-707D3143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39D2D8-89C8-5546-98F4-8B49663266F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32771" name="Footer Placeholder 11">
            <a:extLst>
              <a:ext uri="{FF2B5EF4-FFF2-40B4-BE49-F238E27FC236}">
                <a16:creationId xmlns:a16="http://schemas.microsoft.com/office/drawing/2014/main" id="{3AAE6E6F-53CA-954A-9697-4F28A1F5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4A706D3-B3AC-0C46-AD64-79DB430DA5D0}"/>
              </a:ext>
            </a:extLst>
          </p:cNvPr>
          <p:cNvGrpSpPr/>
          <p:nvPr/>
        </p:nvGrpSpPr>
        <p:grpSpPr>
          <a:xfrm>
            <a:off x="602748" y="1700808"/>
            <a:ext cx="7779322" cy="2828145"/>
            <a:chOff x="537159" y="2170145"/>
            <a:chExt cx="7779322" cy="28281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55ED97-4F29-E84E-8EC6-322F18972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70" y="2648039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8F76DA8-16C4-F549-9CC2-67236678E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831"/>
            <a:stretch/>
          </p:blipFill>
          <p:spPr>
            <a:xfrm>
              <a:off x="700143" y="2464693"/>
              <a:ext cx="1134465" cy="2111973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66BF877-9B64-264C-9AC8-59B3939C5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8629" y="2882106"/>
              <a:ext cx="1775756" cy="1685156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994D925-1DED-4B4F-BC65-F35F558B3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0707" y="2902498"/>
              <a:ext cx="1709412" cy="1633438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9DA748C-95C8-354A-BFAE-BE7542F69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4140" y="2170145"/>
              <a:ext cx="1872341" cy="2386631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65A8246-14C5-A249-A97D-F4E59CCD190B}"/>
                </a:ext>
              </a:extLst>
            </p:cNvPr>
            <p:cNvSpPr txBox="1"/>
            <p:nvPr/>
          </p:nvSpPr>
          <p:spPr>
            <a:xfrm>
              <a:off x="537159" y="4610612"/>
              <a:ext cx="1297449" cy="369332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Lucida Calligraphy" panose="03010101010101010101" pitchFamily="66" charset="77"/>
                </a:rPr>
                <a:t>Naturali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FA8DA79-7786-3840-AAED-F958CE7B7ACD}"/>
                </a:ext>
              </a:extLst>
            </p:cNvPr>
            <p:cNvSpPr txBox="1"/>
            <p:nvPr/>
          </p:nvSpPr>
          <p:spPr>
            <a:xfrm>
              <a:off x="2434697" y="4604635"/>
              <a:ext cx="1403619" cy="369332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Lucida Calligraphy" panose="03010101010101010101" pitchFamily="66" charset="77"/>
                </a:rPr>
                <a:t>Razionali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E91AC49-789B-1245-A5EE-36224D4EB817}"/>
                </a:ext>
              </a:extLst>
            </p:cNvPr>
            <p:cNvSpPr txBox="1"/>
            <p:nvPr/>
          </p:nvSpPr>
          <p:spPr>
            <a:xfrm>
              <a:off x="4281844" y="4609833"/>
              <a:ext cx="1600668" cy="369332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Lucida Calligraphy" panose="03010101010101010101" pitchFamily="66" charset="77"/>
                </a:rPr>
                <a:t>Irrazionali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13ED07A-9055-5346-B178-F52443100F24}"/>
                </a:ext>
              </a:extLst>
            </p:cNvPr>
            <p:cNvSpPr txBox="1"/>
            <p:nvPr/>
          </p:nvSpPr>
          <p:spPr>
            <a:xfrm>
              <a:off x="6617544" y="4628958"/>
              <a:ext cx="1297449" cy="369332"/>
            </a:xfrm>
            <a:prstGeom prst="rect">
              <a:avLst/>
            </a:prstGeom>
            <a:solidFill>
              <a:srgbClr val="FFFEE8"/>
            </a:solidFill>
            <a:ln>
              <a:solidFill>
                <a:srgbClr val="FFFEE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Lucida Calligraphy" panose="03010101010101010101" pitchFamily="66" charset="77"/>
                </a:rPr>
                <a:t>Negativi</a:t>
              </a: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56" y="369485"/>
            <a:ext cx="8237640" cy="626042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Radici cubiche anche di numeri negativi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5B7CD2-344C-D44C-B366-0652D3EF0726}"/>
              </a:ext>
            </a:extLst>
          </p:cNvPr>
          <p:cNvSpPr txBox="1"/>
          <p:nvPr/>
        </p:nvSpPr>
        <p:spPr>
          <a:xfrm>
            <a:off x="1396113" y="4741378"/>
            <a:ext cx="6258911" cy="954107"/>
          </a:xfrm>
          <a:prstGeom prst="rect">
            <a:avLst/>
          </a:prstGeom>
          <a:solidFill>
            <a:srgbClr val="F7FFF4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Trovo sulla retta dei numeri reali le radici cubiche di tutti i numeri reali.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82653E-1443-2B40-97C4-5DC3D0092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7" y="1474668"/>
            <a:ext cx="8953099" cy="27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73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4" y="476672"/>
            <a:ext cx="7085512" cy="626042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Un risultato più generale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5B7CD2-344C-D44C-B366-0652D3EF0726}"/>
              </a:ext>
            </a:extLst>
          </p:cNvPr>
          <p:cNvSpPr txBox="1"/>
          <p:nvPr/>
        </p:nvSpPr>
        <p:spPr>
          <a:xfrm>
            <a:off x="971600" y="1628800"/>
            <a:ext cx="7560840" cy="954107"/>
          </a:xfrm>
          <a:prstGeom prst="rect">
            <a:avLst/>
          </a:prstGeom>
          <a:solidFill>
            <a:srgbClr val="F7FFF4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Non</a:t>
            </a:r>
            <a:r>
              <a:rPr lang="it-IT" sz="2800" b="1" dirty="0">
                <a:solidFill>
                  <a:schemeClr val="accent4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trovo</a:t>
            </a:r>
            <a:r>
              <a:rPr lang="it-IT" sz="2800" b="1" dirty="0">
                <a:solidFill>
                  <a:schemeClr val="accent4"/>
                </a:solidFill>
              </a:rPr>
              <a:t> sulla retta dei numeri reali </a:t>
            </a:r>
            <a:r>
              <a:rPr lang="it-IT" sz="2800" b="1" dirty="0">
                <a:solidFill>
                  <a:srgbClr val="FF0000"/>
                </a:solidFill>
              </a:rPr>
              <a:t>solo</a:t>
            </a:r>
            <a:r>
              <a:rPr lang="it-IT" sz="2800" b="1" dirty="0">
                <a:solidFill>
                  <a:schemeClr val="accent4"/>
                </a:solidFill>
              </a:rPr>
              <a:t> le radici con indice pari di numeri negativi 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0FF8E1-819E-714B-96EB-EDCD3DCF00B4}"/>
              </a:ext>
            </a:extLst>
          </p:cNvPr>
          <p:cNvSpPr txBox="1"/>
          <p:nvPr/>
        </p:nvSpPr>
        <p:spPr>
          <a:xfrm>
            <a:off x="3419872" y="2996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</a:rPr>
              <a:t>Esempi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05702F-FE3C-8C4B-94C6-09538A55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74968"/>
            <a:ext cx="8892480" cy="24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97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1" y="350402"/>
            <a:ext cx="7812869" cy="1296144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Estendo le proprietà dei radicali ad espressioni con numeri negativi?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3C523B-AD06-9F44-B6E7-1C7DA2354E30}"/>
              </a:ext>
            </a:extLst>
          </p:cNvPr>
          <p:cNvSpPr txBox="1"/>
          <p:nvPr/>
        </p:nvSpPr>
        <p:spPr>
          <a:xfrm>
            <a:off x="803121" y="465313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</a:rPr>
              <a:t>Ragioniamo su qualche caso significativo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C07051-8819-2E44-B757-89F6EE32F4CE}"/>
              </a:ext>
            </a:extLst>
          </p:cNvPr>
          <p:cNvSpPr txBox="1"/>
          <p:nvPr/>
        </p:nvSpPr>
        <p:spPr>
          <a:xfrm>
            <a:off x="772401" y="1949512"/>
            <a:ext cx="78848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proprietà dei radicali erano importanti per i calcoli con carta e penna, soprattutto quando si lavorava solo con numeri positivi.</a:t>
            </a:r>
          </a:p>
          <a:p>
            <a:endParaRPr lang="it-IT" sz="1000" b="1" dirty="0"/>
          </a:p>
          <a:p>
            <a:r>
              <a:rPr lang="it-IT" sz="2800" b="1" dirty="0"/>
              <a:t>Perciò richiedono particolare attenzione in espressioni con numeri negativi.</a:t>
            </a:r>
          </a:p>
        </p:txBody>
      </p:sp>
    </p:spTree>
    <p:extLst>
      <p:ext uri="{BB962C8B-B14F-4D97-AF65-F5344CB8AC3E}">
        <p14:creationId xmlns:p14="http://schemas.microsoft.com/office/powerpoint/2010/main" val="22608649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98" y="476672"/>
            <a:ext cx="8182272" cy="626042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Prodotto di radicali con lo stesso indice pari</a:t>
            </a:r>
            <a:endParaRPr lang="it-IT" sz="36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F169C0-5959-F34E-8727-B861EA97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06" y="1415462"/>
            <a:ext cx="6984776" cy="15541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CD5508-B467-064E-AE57-0745375C2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51" y="3130508"/>
            <a:ext cx="7974886" cy="151304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167E6B-8ABA-5046-942F-FD15D4474731}"/>
              </a:ext>
            </a:extLst>
          </p:cNvPr>
          <p:cNvSpPr txBox="1"/>
          <p:nvPr/>
        </p:nvSpPr>
        <p:spPr>
          <a:xfrm>
            <a:off x="498801" y="4956298"/>
            <a:ext cx="8416299" cy="1200329"/>
          </a:xfrm>
          <a:prstGeom prst="rect">
            <a:avLst/>
          </a:prstGeom>
          <a:solidFill>
            <a:srgbClr val="F7FFF4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Analoghe conclusioni per il quoziente di radicali con lo stesso indice pari, dato che la divisione diventa moltiplicazione per il reciproco.</a:t>
            </a:r>
          </a:p>
          <a:p>
            <a:r>
              <a:rPr lang="it-IT" sz="2400" b="1" dirty="0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Rimane impossibile la divisione per 0.</a:t>
            </a:r>
          </a:p>
        </p:txBody>
      </p:sp>
    </p:spTree>
    <p:extLst>
      <p:ext uri="{BB962C8B-B14F-4D97-AF65-F5344CB8AC3E}">
        <p14:creationId xmlns:p14="http://schemas.microsoft.com/office/powerpoint/2010/main" val="934208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626042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Potenze di radicali con indice pari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6B9927-FE26-5E4E-B167-A004A107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28800"/>
            <a:ext cx="4968552" cy="18783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015E244-07A6-344B-8706-48C66B053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17032"/>
            <a:ext cx="8348290" cy="17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551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97" y="524128"/>
            <a:ext cx="8352928" cy="626042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Proprietà dei radicali estese a numeri negativi</a:t>
            </a:r>
            <a:endParaRPr lang="it-IT" sz="360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64F6E8E-A783-2A46-8C66-A4B6A8E4DE62}"/>
              </a:ext>
            </a:extLst>
          </p:cNvPr>
          <p:cNvGrpSpPr/>
          <p:nvPr/>
        </p:nvGrpSpPr>
        <p:grpSpPr>
          <a:xfrm>
            <a:off x="603197" y="2924944"/>
            <a:ext cx="8136904" cy="2593240"/>
            <a:chOff x="287524" y="1844824"/>
            <a:chExt cx="8136904" cy="2593240"/>
          </a:xfrm>
        </p:grpSpPr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E74933C1-7512-2743-8A30-BDF2C2BDB198}"/>
                </a:ext>
              </a:extLst>
            </p:cNvPr>
            <p:cNvCxnSpPr/>
            <p:nvPr/>
          </p:nvCxnSpPr>
          <p:spPr>
            <a:xfrm flipH="1">
              <a:off x="2123728" y="1844824"/>
              <a:ext cx="2520280" cy="936104"/>
            </a:xfrm>
            <a:prstGeom prst="line">
              <a:avLst/>
            </a:prstGeom>
            <a:ln>
              <a:solidFill>
                <a:srgbClr val="10776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489F0E73-9EBD-B242-BF26-3C649EB2C23C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844824"/>
              <a:ext cx="2088232" cy="10081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539DBCC-A92B-B44B-B889-3F1D884F3789}"/>
                </a:ext>
              </a:extLst>
            </p:cNvPr>
            <p:cNvSpPr txBox="1"/>
            <p:nvPr/>
          </p:nvSpPr>
          <p:spPr>
            <a:xfrm>
              <a:off x="287524" y="2868404"/>
              <a:ext cx="367240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107768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Indice </a:t>
              </a:r>
              <a:r>
                <a:rPr lang="it-IT" sz="2400" b="1" i="1" dirty="0" err="1">
                  <a:solidFill>
                    <a:srgbClr val="10776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sz="2400" b="1" dirty="0">
                  <a:solidFill>
                    <a:srgbClr val="107768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dei radicali dispari</a:t>
              </a:r>
            </a:p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Tutte le proprietà sono valide anche se al posto di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inserisco numeri negativi. 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779FA94-1D25-9A4E-8C25-9AEBF9F555A1}"/>
                </a:ext>
              </a:extLst>
            </p:cNvPr>
            <p:cNvSpPr txBox="1"/>
            <p:nvPr/>
          </p:nvSpPr>
          <p:spPr>
            <a:xfrm>
              <a:off x="4752020" y="2868404"/>
              <a:ext cx="3672408" cy="1569660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Indice </a:t>
              </a:r>
              <a:r>
                <a:rPr lang="it-IT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dei radicali pari</a:t>
              </a:r>
            </a:p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Le proprietà 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non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sono valide se al posto di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inserisco numeri negativi.</a:t>
              </a:r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E5CF3B10-3D23-834F-978A-8E012840E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65245"/>
            <a:ext cx="2387600" cy="762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C57FAC4-71F4-A849-BAC6-60987B8ED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899" y="1461089"/>
            <a:ext cx="1587500" cy="11430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833CF0D-BCFA-F544-AFE9-B323B4932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591478"/>
            <a:ext cx="1968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48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3">
            <a:extLst>
              <a:ext uri="{FF2B5EF4-FFF2-40B4-BE49-F238E27FC236}">
                <a16:creationId xmlns:a16="http://schemas.microsoft.com/office/drawing/2014/main" id="{D454C532-EB18-EB45-BCF1-FA9B20CB4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863740"/>
            <a:ext cx="8369300" cy="12700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Attività. Calcoli con numeri reali</a:t>
            </a:r>
            <a:endParaRPr lang="it-IT" altLang="it-IT" sz="32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0" name="Slide Number Placeholder 10">
            <a:extLst>
              <a:ext uri="{FF2B5EF4-FFF2-40B4-BE49-F238E27FC236}">
                <a16:creationId xmlns:a16="http://schemas.microsoft.com/office/drawing/2014/main" id="{ADC9158C-32C6-9140-B4D3-707D3143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39D2D8-89C8-5546-98F4-8B49663266F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32771" name="Footer Placeholder 11">
            <a:extLst>
              <a:ext uri="{FF2B5EF4-FFF2-40B4-BE49-F238E27FC236}">
                <a16:creationId xmlns:a16="http://schemas.microsoft.com/office/drawing/2014/main" id="{3AAE6E6F-53CA-954A-9697-4F28A1F5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79243DF2-FC5C-7240-9234-76B45549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731462"/>
            <a:ext cx="63937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</a:rPr>
              <a:t>Completa l’attività per consolidare quello che hai imparato.</a:t>
            </a:r>
          </a:p>
        </p:txBody>
      </p:sp>
    </p:spTree>
    <p:extLst>
      <p:ext uri="{BB962C8B-B14F-4D97-AF65-F5344CB8AC3E}">
        <p14:creationId xmlns:p14="http://schemas.microsoft.com/office/powerpoint/2010/main" val="12874609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8">
            <a:extLst>
              <a:ext uri="{FF2B5EF4-FFF2-40B4-BE49-F238E27FC236}">
                <a16:creationId xmlns:a16="http://schemas.microsoft.com/office/drawing/2014/main" id="{4F6F7332-E0D4-6541-9E31-4227B36C5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62" y="284960"/>
            <a:ext cx="6413500" cy="590550"/>
          </a:xfrm>
        </p:spPr>
        <p:txBody>
          <a:bodyPr/>
          <a:lstStyle/>
          <a:p>
            <a:pPr marL="1612900" indent="-1612900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l’uso della calcolatrice</a:t>
            </a:r>
          </a:p>
        </p:txBody>
      </p:sp>
      <p:sp>
        <p:nvSpPr>
          <p:cNvPr id="34818" name="Rectangle 1032">
            <a:extLst>
              <a:ext uri="{FF2B5EF4-FFF2-40B4-BE49-F238E27FC236}">
                <a16:creationId xmlns:a16="http://schemas.microsoft.com/office/drawing/2014/main" id="{198DBB19-215C-A344-9FF6-A4B51710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19" name="Rectangle 1034">
            <a:extLst>
              <a:ext uri="{FF2B5EF4-FFF2-40B4-BE49-F238E27FC236}">
                <a16:creationId xmlns:a16="http://schemas.microsoft.com/office/drawing/2014/main" id="{3BC19175-7C61-D44F-87AE-93DD6FD7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20" name="Footer Placeholder 6">
            <a:extLst>
              <a:ext uri="{FF2B5EF4-FFF2-40B4-BE49-F238E27FC236}">
                <a16:creationId xmlns:a16="http://schemas.microsoft.com/office/drawing/2014/main" id="{B4DB5284-D0D9-B748-8CBC-BDB29BE6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4821" name="Slide Number Placeholder 9">
            <a:extLst>
              <a:ext uri="{FF2B5EF4-FFF2-40B4-BE49-F238E27FC236}">
                <a16:creationId xmlns:a16="http://schemas.microsoft.com/office/drawing/2014/main" id="{A3CD60FA-0415-DB40-9161-7AE5F903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BFB1A-A165-E742-AC64-0462B9C4259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AA8E7B7-59A4-3A47-B160-3E402A9D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35" y="1045750"/>
            <a:ext cx="7872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4"/>
                </a:solidFill>
                <a:cs typeface="Arial Narrow" panose="020B0604020202020204" pitchFamily="34" charset="0"/>
              </a:rPr>
              <a:t>Ricordo i due  tipi più comuni di calcolatrice scientifica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E3433B5-69C2-5A46-AF92-5BD5EB4F5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53938"/>
            <a:ext cx="2488031" cy="32075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C511686-2A5D-7041-8113-2972A5E9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2" y="1848474"/>
            <a:ext cx="3058676" cy="8110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20D477-CD1F-3342-B71F-B0D1CAFC9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27" y="1844495"/>
            <a:ext cx="2954346" cy="8149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6173E5F-66DB-DF4B-B552-624D822A1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558" y="2749883"/>
            <a:ext cx="3710313" cy="23734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8">
            <a:extLst>
              <a:ext uri="{FF2B5EF4-FFF2-40B4-BE49-F238E27FC236}">
                <a16:creationId xmlns:a16="http://schemas.microsoft.com/office/drawing/2014/main" id="{514737AC-70FA-074F-B119-66466F0C7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787" y="2132856"/>
            <a:ext cx="6413500" cy="819150"/>
          </a:xfrm>
        </p:spPr>
        <p:txBody>
          <a:bodyPr/>
          <a:lstStyle/>
          <a:p>
            <a:pPr marL="1612900" indent="-1612900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</a:t>
            </a:r>
          </a:p>
        </p:txBody>
      </p:sp>
      <p:sp>
        <p:nvSpPr>
          <p:cNvPr id="33794" name="Rectangle 1032">
            <a:extLst>
              <a:ext uri="{FF2B5EF4-FFF2-40B4-BE49-F238E27FC236}">
                <a16:creationId xmlns:a16="http://schemas.microsoft.com/office/drawing/2014/main" id="{1C5532E4-5C16-BD45-9BD8-F7DD0D832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5" name="Rectangle 1034">
            <a:extLst>
              <a:ext uri="{FF2B5EF4-FFF2-40B4-BE49-F238E27FC236}">
                <a16:creationId xmlns:a16="http://schemas.microsoft.com/office/drawing/2014/main" id="{DF28F51B-3887-0044-8766-5FFF2B5E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6" name="Footer Placeholder 6">
            <a:extLst>
              <a:ext uri="{FF2B5EF4-FFF2-40B4-BE49-F238E27FC236}">
                <a16:creationId xmlns:a16="http://schemas.microsoft.com/office/drawing/2014/main" id="{B63D7416-CFA8-6741-A72B-F1D8D119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3797" name="Slide Number Placeholder 9">
            <a:extLst>
              <a:ext uri="{FF2B5EF4-FFF2-40B4-BE49-F238E27FC236}">
                <a16:creationId xmlns:a16="http://schemas.microsoft.com/office/drawing/2014/main" id="{F10904CC-980F-5C48-B9C1-D7E00226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589E52-3939-8648-A563-AEB2867F9F7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2">
            <a:extLst>
              <a:ext uri="{FF2B5EF4-FFF2-40B4-BE49-F238E27FC236}">
                <a16:creationId xmlns:a16="http://schemas.microsoft.com/office/drawing/2014/main" id="{1C5532E4-5C16-BD45-9BD8-F7DD0D832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5" name="Rectangle 1034">
            <a:extLst>
              <a:ext uri="{FF2B5EF4-FFF2-40B4-BE49-F238E27FC236}">
                <a16:creationId xmlns:a16="http://schemas.microsoft.com/office/drawing/2014/main" id="{DF28F51B-3887-0044-8766-5FFF2B5E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6" name="Footer Placeholder 6">
            <a:extLst>
              <a:ext uri="{FF2B5EF4-FFF2-40B4-BE49-F238E27FC236}">
                <a16:creationId xmlns:a16="http://schemas.microsoft.com/office/drawing/2014/main" id="{B63D7416-CFA8-6741-A72B-F1D8D119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3797" name="Slide Number Placeholder 9">
            <a:extLst>
              <a:ext uri="{FF2B5EF4-FFF2-40B4-BE49-F238E27FC236}">
                <a16:creationId xmlns:a16="http://schemas.microsoft.com/office/drawing/2014/main" id="{F10904CC-980F-5C48-B9C1-D7E00226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589E52-3939-8648-A563-AEB2867F9F7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A3A0B27-3B30-024E-B436-E46E9BD0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6" y="188640"/>
            <a:ext cx="8229600" cy="720080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Quesito 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6BFAD-E58B-2D46-A9F6-7C9C75FB8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32" y="1113526"/>
            <a:ext cx="8430410" cy="20994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4561D02-0147-0E4A-8EE3-37D3ED11E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17032"/>
            <a:ext cx="7369567" cy="16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D4118524-9A6E-734C-8080-D907BD07B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091" y="255904"/>
            <a:ext cx="8568952" cy="6223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Operazioni con numeri reali</a:t>
            </a:r>
          </a:p>
        </p:txBody>
      </p:sp>
      <p:sp>
        <p:nvSpPr>
          <p:cNvPr id="38914" name="Rectangle 4">
            <a:extLst>
              <a:ext uri="{FF2B5EF4-FFF2-40B4-BE49-F238E27FC236}">
                <a16:creationId xmlns:a16="http://schemas.microsoft.com/office/drawing/2014/main" id="{851FFEA1-4C62-B64E-BAD6-A5825CFB0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855CE00C-FFEE-564E-A829-5D9AB172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16" name="Footer Placeholder 11">
            <a:extLst>
              <a:ext uri="{FF2B5EF4-FFF2-40B4-BE49-F238E27FC236}">
                <a16:creationId xmlns:a16="http://schemas.microsoft.com/office/drawing/2014/main" id="{5BCAC501-918E-7E4A-98B8-04EADF5E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8917" name="Slide Number Placeholder 12">
            <a:extLst>
              <a:ext uri="{FF2B5EF4-FFF2-40B4-BE49-F238E27FC236}">
                <a16:creationId xmlns:a16="http://schemas.microsoft.com/office/drawing/2014/main" id="{95DC472D-16A7-1D49-B412-8DE9D24A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FEA513-C2D7-7E4A-8D5C-06CB60240BD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7F8E25-E3D9-A54B-8328-FE3A3200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18304"/>
            <a:ext cx="8465482" cy="42272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428F995-FE67-DF47-BD0F-37F29DD453D0}"/>
              </a:ext>
            </a:extLst>
          </p:cNvPr>
          <p:cNvSpPr/>
          <p:nvPr/>
        </p:nvSpPr>
        <p:spPr>
          <a:xfrm>
            <a:off x="1299804" y="1165250"/>
            <a:ext cx="6835526" cy="523220"/>
          </a:xfrm>
          <a:prstGeom prst="rect">
            <a:avLst/>
          </a:prstGeom>
          <a:solidFill>
            <a:srgbClr val="F7FFF4"/>
          </a:solidFill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Arrivo a considerare solo 3 operazioni:</a:t>
            </a:r>
          </a:p>
        </p:txBody>
      </p:sp>
    </p:spTree>
    <p:extLst>
      <p:ext uri="{BB962C8B-B14F-4D97-AF65-F5344CB8AC3E}">
        <p14:creationId xmlns:p14="http://schemas.microsoft.com/office/powerpoint/2010/main" val="30546259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2">
            <a:extLst>
              <a:ext uri="{FF2B5EF4-FFF2-40B4-BE49-F238E27FC236}">
                <a16:creationId xmlns:a16="http://schemas.microsoft.com/office/drawing/2014/main" id="{1C5532E4-5C16-BD45-9BD8-F7DD0D832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5" name="Rectangle 1034">
            <a:extLst>
              <a:ext uri="{FF2B5EF4-FFF2-40B4-BE49-F238E27FC236}">
                <a16:creationId xmlns:a16="http://schemas.microsoft.com/office/drawing/2014/main" id="{DF28F51B-3887-0044-8766-5FFF2B5E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6" name="Footer Placeholder 6">
            <a:extLst>
              <a:ext uri="{FF2B5EF4-FFF2-40B4-BE49-F238E27FC236}">
                <a16:creationId xmlns:a16="http://schemas.microsoft.com/office/drawing/2014/main" id="{B63D7416-CFA8-6741-A72B-F1D8D119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3797" name="Slide Number Placeholder 9">
            <a:extLst>
              <a:ext uri="{FF2B5EF4-FFF2-40B4-BE49-F238E27FC236}">
                <a16:creationId xmlns:a16="http://schemas.microsoft.com/office/drawing/2014/main" id="{F10904CC-980F-5C48-B9C1-D7E00226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589E52-3939-8648-A563-AEB2867F9F7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A3A0B27-3B30-024E-B436-E46E9BD0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6" y="188640"/>
            <a:ext cx="8229600" cy="1143000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Quesito 2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166A5E-EC9C-1F47-8203-F56A51AB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9" y="1268760"/>
            <a:ext cx="7983252" cy="12241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B45D619-82CB-0643-8BBB-303BA101A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30" y="2924944"/>
            <a:ext cx="8379678" cy="23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2">
            <a:extLst>
              <a:ext uri="{FF2B5EF4-FFF2-40B4-BE49-F238E27FC236}">
                <a16:creationId xmlns:a16="http://schemas.microsoft.com/office/drawing/2014/main" id="{1C5532E4-5C16-BD45-9BD8-F7DD0D832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5" name="Rectangle 1034">
            <a:extLst>
              <a:ext uri="{FF2B5EF4-FFF2-40B4-BE49-F238E27FC236}">
                <a16:creationId xmlns:a16="http://schemas.microsoft.com/office/drawing/2014/main" id="{DF28F51B-3887-0044-8766-5FFF2B5E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6" name="Footer Placeholder 6">
            <a:extLst>
              <a:ext uri="{FF2B5EF4-FFF2-40B4-BE49-F238E27FC236}">
                <a16:creationId xmlns:a16="http://schemas.microsoft.com/office/drawing/2014/main" id="{B63D7416-CFA8-6741-A72B-F1D8D119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3797" name="Slide Number Placeholder 9">
            <a:extLst>
              <a:ext uri="{FF2B5EF4-FFF2-40B4-BE49-F238E27FC236}">
                <a16:creationId xmlns:a16="http://schemas.microsoft.com/office/drawing/2014/main" id="{F10904CC-980F-5C48-B9C1-D7E00226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589E52-3939-8648-A563-AEB2867F9F7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A3A0B27-3B30-024E-B436-E46E9BD0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6" y="188640"/>
            <a:ext cx="8229600" cy="1143000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Quesito 3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53BA3C06-BDCF-8546-83B0-861035F2D464}"/>
              </a:ext>
            </a:extLst>
          </p:cNvPr>
          <p:cNvGrpSpPr/>
          <p:nvPr/>
        </p:nvGrpSpPr>
        <p:grpSpPr>
          <a:xfrm>
            <a:off x="181332" y="1379107"/>
            <a:ext cx="8838360" cy="4784725"/>
            <a:chOff x="181332" y="1379107"/>
            <a:chExt cx="8838360" cy="478472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63B9ACC-8334-3C41-B86A-A71B82706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379107"/>
              <a:ext cx="8640960" cy="13002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7A0F7834-DD82-5C46-9105-40A571B45D54}"/>
                    </a:ext>
                  </a:extLst>
                </p:cNvPr>
                <p:cNvSpPr txBox="1"/>
                <p:nvPr/>
              </p:nvSpPr>
              <p:spPr>
                <a:xfrm>
                  <a:off x="181332" y="3151845"/>
                  <a:ext cx="2014404" cy="1600310"/>
                </a:xfrm>
                <a:prstGeom prst="rect">
                  <a:avLst/>
                </a:prstGeom>
                <a:solidFill>
                  <a:srgbClr val="FFFEE8"/>
                </a:solidFill>
                <a:ln w="317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it-IT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sz="2400" dirty="0"/>
                </a:p>
                <a:p>
                  <a:r>
                    <a:rPr lang="it-IT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Falsa</a:t>
                  </a:r>
                  <a:r>
                    <a:rPr lang="it-IT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perché è </a:t>
                  </a:r>
                  <a:r>
                    <a:rPr lang="it-IT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falsa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it-IT" sz="2000" b="1" i="1" smtClean="0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 smtClean="0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7A0F7834-DD82-5C46-9105-40A571B45D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32" y="3151845"/>
                  <a:ext cx="2014404" cy="1600310"/>
                </a:xfrm>
                <a:prstGeom prst="rect">
                  <a:avLst/>
                </a:prstGeom>
                <a:blipFill>
                  <a:blip r:embed="rId3"/>
                  <a:stretch>
                    <a:fillRect l="-1227"/>
                  </a:stretch>
                </a:blipFill>
                <a:ln w="317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D1D8C761-4015-7347-AB5D-7B4AB67B9E20}"/>
                    </a:ext>
                  </a:extLst>
                </p:cNvPr>
                <p:cNvSpPr txBox="1"/>
                <p:nvPr/>
              </p:nvSpPr>
              <p:spPr>
                <a:xfrm>
                  <a:off x="2339752" y="3156388"/>
                  <a:ext cx="2027853" cy="1531188"/>
                </a:xfrm>
                <a:prstGeom prst="rect">
                  <a:avLst/>
                </a:prstGeom>
                <a:solidFill>
                  <a:srgbClr val="FFFEE8"/>
                </a:solidFill>
                <a:ln w="317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it-IT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</m:oMathPara>
                  </a14:m>
                  <a:endParaRPr lang="it-IT" sz="2400" dirty="0"/>
                </a:p>
                <a:p>
                  <a:r>
                    <a:rPr lang="it-IT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Falsa</a:t>
                  </a:r>
                  <a:r>
                    <a:rPr lang="it-IT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perché è </a:t>
                  </a:r>
                  <a:r>
                    <a:rPr lang="it-IT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falsa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∙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</m:oMath>
                    </m:oMathPara>
                  </a14:m>
                  <a:endPara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D1D8C761-4015-7347-AB5D-7B4AB67B9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3156388"/>
                  <a:ext cx="2027853" cy="1531188"/>
                </a:xfrm>
                <a:prstGeom prst="rect">
                  <a:avLst/>
                </a:prstGeom>
                <a:blipFill>
                  <a:blip r:embed="rId4"/>
                  <a:stretch>
                    <a:fillRect l="-1220"/>
                  </a:stretch>
                </a:blipFill>
                <a:ln w="317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538CEB1C-D309-3F40-BF08-2BBF200E7E8F}"/>
                    </a:ext>
                  </a:extLst>
                </p:cNvPr>
                <p:cNvSpPr txBox="1"/>
                <p:nvPr/>
              </p:nvSpPr>
              <p:spPr>
                <a:xfrm>
                  <a:off x="1740042" y="4978828"/>
                  <a:ext cx="5663916" cy="118500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rgbClr val="0048BA"/>
                      </a:solidFill>
                    </a:rPr>
                    <a:t>Prova della divisione. Esempio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400" b="1" i="1" smtClean="0">
                            <a:solidFill>
                              <a:srgbClr val="107768"/>
                            </a:solidFill>
                            <a:latin typeface="Cambria Math" panose="02040503050406030204" pitchFamily="18" charset="0"/>
                          </a:rPr>
                          <m:t>𝒗𝒆𝒓𝒐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𝒑𝒆𝒓𝒄𝒉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è 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è </m:t>
                        </m:r>
                        <m:r>
                          <a:rPr lang="it-IT" sz="2400" b="1" i="1" smtClean="0">
                            <a:solidFill>
                              <a:srgbClr val="1077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𝒗𝒆𝒓𝒂</m:t>
                        </m:r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538CEB1C-D309-3F40-BF08-2BBF200E7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42" y="4978828"/>
                  <a:ext cx="5663916" cy="1185004"/>
                </a:xfrm>
                <a:prstGeom prst="rect">
                  <a:avLst/>
                </a:prstGeom>
                <a:blipFill>
                  <a:blip r:embed="rId5"/>
                  <a:stretch>
                    <a:fillRect t="-2083"/>
                  </a:stretch>
                </a:blip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77BDB502-7D3E-B541-910C-44CB9CE221F1}"/>
                    </a:ext>
                  </a:extLst>
                </p:cNvPr>
                <p:cNvSpPr txBox="1"/>
                <p:nvPr/>
              </p:nvSpPr>
              <p:spPr>
                <a:xfrm>
                  <a:off x="6893060" y="3151845"/>
                  <a:ext cx="2126632" cy="1513428"/>
                </a:xfrm>
                <a:prstGeom prst="rect">
                  <a:avLst/>
                </a:prstGeom>
                <a:solidFill>
                  <a:srgbClr val="FFFEE8"/>
                </a:solidFill>
                <a:ln w="31750">
                  <a:solidFill>
                    <a:srgbClr val="107768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</m:oMathPara>
                  </a14:m>
                  <a:endParaRPr lang="it-IT" sz="2400" dirty="0"/>
                </a:p>
                <a:p>
                  <a:r>
                    <a:rPr lang="it-IT" b="1" dirty="0">
                      <a:solidFill>
                        <a:srgbClr val="107768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VERA </a:t>
                  </a:r>
                  <a:r>
                    <a:rPr lang="it-IT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perché è </a:t>
                  </a:r>
                  <a:r>
                    <a:rPr lang="it-IT" b="1" dirty="0">
                      <a:solidFill>
                        <a:srgbClr val="107768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VERA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𝟎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77BDB502-7D3E-B541-910C-44CB9CE22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060" y="3151845"/>
                  <a:ext cx="2126632" cy="1513428"/>
                </a:xfrm>
                <a:prstGeom prst="rect">
                  <a:avLst/>
                </a:prstGeom>
                <a:blipFill>
                  <a:blip r:embed="rId6"/>
                  <a:stretch>
                    <a:fillRect l="-1754"/>
                  </a:stretch>
                </a:blipFill>
                <a:ln w="31750">
                  <a:solidFill>
                    <a:srgbClr val="107768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47BDA512-56F9-E64F-8BD5-9F1671B747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56376" y="2461810"/>
              <a:ext cx="864096" cy="684886"/>
            </a:xfrm>
            <a:prstGeom prst="straightConnector1">
              <a:avLst/>
            </a:prstGeom>
            <a:ln w="31750">
              <a:solidFill>
                <a:srgbClr val="10776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6B87DFC1-2E30-914E-A264-29B089FE6B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0573" y="2496819"/>
              <a:ext cx="791211" cy="65502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299F284E-873D-3840-A436-4DCFE46CA38C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855804" y="2496819"/>
              <a:ext cx="332730" cy="65502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CC40F6E3-4659-C34B-B0E9-9A04E2F21A1B}"/>
                    </a:ext>
                  </a:extLst>
                </p:cNvPr>
                <p:cNvSpPr txBox="1"/>
                <p:nvPr/>
              </p:nvSpPr>
              <p:spPr>
                <a:xfrm>
                  <a:off x="4545687" y="3156388"/>
                  <a:ext cx="2027853" cy="1569532"/>
                </a:xfrm>
                <a:prstGeom prst="rect">
                  <a:avLst/>
                </a:prstGeom>
                <a:solidFill>
                  <a:srgbClr val="FFFEE8"/>
                </a:solidFill>
                <a:ln w="317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it-IT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it-IT" sz="2400" dirty="0"/>
                </a:p>
                <a:p>
                  <a:r>
                    <a:rPr lang="it-IT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Falsa</a:t>
                  </a:r>
                  <a:r>
                    <a:rPr lang="it-IT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perché è </a:t>
                  </a:r>
                  <a:r>
                    <a:rPr lang="it-IT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falsa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it-IT" sz="2000" b="1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𝟏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CC40F6E3-4659-C34B-B0E9-9A04E2F21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687" y="3156388"/>
                  <a:ext cx="2027853" cy="1569532"/>
                </a:xfrm>
                <a:prstGeom prst="rect">
                  <a:avLst/>
                </a:prstGeom>
                <a:blipFill>
                  <a:blip r:embed="rId7"/>
                  <a:stretch>
                    <a:fillRect l="-1829"/>
                  </a:stretch>
                </a:blipFill>
                <a:ln w="317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31FC2652-E263-5846-A2C7-FA3181422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6096" y="2445792"/>
              <a:ext cx="1237054" cy="70090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2595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8">
            <a:extLst>
              <a:ext uri="{FF2B5EF4-FFF2-40B4-BE49-F238E27FC236}">
                <a16:creationId xmlns:a16="http://schemas.microsoft.com/office/drawing/2014/main" id="{514737AC-70FA-074F-B119-66466F0C7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13500" cy="819150"/>
          </a:xfrm>
        </p:spPr>
        <p:txBody>
          <a:bodyPr/>
          <a:lstStyle/>
          <a:p>
            <a:pPr marL="1612900" indent="-1612900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4</a:t>
            </a:r>
          </a:p>
        </p:txBody>
      </p:sp>
      <p:sp>
        <p:nvSpPr>
          <p:cNvPr id="33794" name="Rectangle 1032">
            <a:extLst>
              <a:ext uri="{FF2B5EF4-FFF2-40B4-BE49-F238E27FC236}">
                <a16:creationId xmlns:a16="http://schemas.microsoft.com/office/drawing/2014/main" id="{1C5532E4-5C16-BD45-9BD8-F7DD0D832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5" name="Rectangle 1034">
            <a:extLst>
              <a:ext uri="{FF2B5EF4-FFF2-40B4-BE49-F238E27FC236}">
                <a16:creationId xmlns:a16="http://schemas.microsoft.com/office/drawing/2014/main" id="{DF28F51B-3887-0044-8766-5FFF2B5E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6" name="Footer Placeholder 6">
            <a:extLst>
              <a:ext uri="{FF2B5EF4-FFF2-40B4-BE49-F238E27FC236}">
                <a16:creationId xmlns:a16="http://schemas.microsoft.com/office/drawing/2014/main" id="{B63D7416-CFA8-6741-A72B-F1D8D119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359892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3797" name="Slide Number Placeholder 9">
            <a:extLst>
              <a:ext uri="{FF2B5EF4-FFF2-40B4-BE49-F238E27FC236}">
                <a16:creationId xmlns:a16="http://schemas.microsoft.com/office/drawing/2014/main" id="{F10904CC-980F-5C48-B9C1-D7E00226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589E52-3939-8648-A563-AEB2867F9F7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33798" name="TextBox 4">
            <a:extLst>
              <a:ext uri="{FF2B5EF4-FFF2-40B4-BE49-F238E27FC236}">
                <a16:creationId xmlns:a16="http://schemas.microsoft.com/office/drawing/2014/main" id="{C8AC8D0D-5D22-1646-A338-766307BAB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0" indent="-857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i="1" dirty="0">
              <a:solidFill>
                <a:srgbClr val="0000FF"/>
              </a:solidFill>
            </a:endParaRPr>
          </a:p>
        </p:txBody>
      </p:sp>
      <p:sp>
        <p:nvSpPr>
          <p:cNvPr id="33800" name="TextBox 9">
            <a:extLst>
              <a:ext uri="{FF2B5EF4-FFF2-40B4-BE49-F238E27FC236}">
                <a16:creationId xmlns:a16="http://schemas.microsoft.com/office/drawing/2014/main" id="{8F6A941F-09D4-0B40-8B23-55ACF2EBB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49" y="4677737"/>
            <a:ext cx="756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Trovo analoghe convenzioni di scrittura nel calcolo letterale: </a:t>
            </a:r>
          </a:p>
        </p:txBody>
      </p:sp>
      <p:pic>
        <p:nvPicPr>
          <p:cNvPr id="33801" name="Picture 10" descr="Immagine 4.png">
            <a:extLst>
              <a:ext uri="{FF2B5EF4-FFF2-40B4-BE49-F238E27FC236}">
                <a16:creationId xmlns:a16="http://schemas.microsoft.com/office/drawing/2014/main" id="{E174B67A-A13F-2740-B2B1-5C6B71C47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" y="5170174"/>
            <a:ext cx="7326313" cy="982663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0ACBE70-97A6-E641-9AD6-C955C0E45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"/>
          <a:stretch/>
        </p:blipFill>
        <p:spPr>
          <a:xfrm>
            <a:off x="328278" y="826347"/>
            <a:ext cx="8487443" cy="36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0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8">
            <a:extLst>
              <a:ext uri="{FF2B5EF4-FFF2-40B4-BE49-F238E27FC236}">
                <a16:creationId xmlns:a16="http://schemas.microsoft.com/office/drawing/2014/main" id="{4F6F7332-E0D4-6541-9E31-4227B36C5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65189"/>
            <a:ext cx="3221484" cy="590550"/>
          </a:xfrm>
        </p:spPr>
        <p:txBody>
          <a:bodyPr/>
          <a:lstStyle/>
          <a:p>
            <a:pPr marL="1612900" indent="-1612900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6</a:t>
            </a:r>
          </a:p>
        </p:txBody>
      </p:sp>
      <p:sp>
        <p:nvSpPr>
          <p:cNvPr id="34818" name="Rectangle 1032">
            <a:extLst>
              <a:ext uri="{FF2B5EF4-FFF2-40B4-BE49-F238E27FC236}">
                <a16:creationId xmlns:a16="http://schemas.microsoft.com/office/drawing/2014/main" id="{198DBB19-215C-A344-9FF6-A4B51710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19" name="Rectangle 1034">
            <a:extLst>
              <a:ext uri="{FF2B5EF4-FFF2-40B4-BE49-F238E27FC236}">
                <a16:creationId xmlns:a16="http://schemas.microsoft.com/office/drawing/2014/main" id="{3BC19175-7C61-D44F-87AE-93DD6FD7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20" name="Footer Placeholder 6">
            <a:extLst>
              <a:ext uri="{FF2B5EF4-FFF2-40B4-BE49-F238E27FC236}">
                <a16:creationId xmlns:a16="http://schemas.microsoft.com/office/drawing/2014/main" id="{B4DB5284-D0D9-B748-8CBC-BDB29BE6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4821" name="Slide Number Placeholder 9">
            <a:extLst>
              <a:ext uri="{FF2B5EF4-FFF2-40B4-BE49-F238E27FC236}">
                <a16:creationId xmlns:a16="http://schemas.microsoft.com/office/drawing/2014/main" id="{A3CD60FA-0415-DB40-9161-7AE5F903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BFB1A-A165-E742-AC64-0462B9C4259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DD7FCF6-4655-2B4A-B6E3-57C108E74F36}"/>
              </a:ext>
            </a:extLst>
          </p:cNvPr>
          <p:cNvGrpSpPr/>
          <p:nvPr/>
        </p:nvGrpSpPr>
        <p:grpSpPr>
          <a:xfrm>
            <a:off x="235615" y="763725"/>
            <a:ext cx="8407886" cy="5538080"/>
            <a:chOff x="235615" y="763725"/>
            <a:chExt cx="8407886" cy="553808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24335D8-65BD-8643-972E-61462658A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72"/>
            <a:stretch/>
          </p:blipFill>
          <p:spPr>
            <a:xfrm>
              <a:off x="290609" y="1132701"/>
              <a:ext cx="8352892" cy="2386187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0B7A7DA-2FA3-CF4E-B06C-C0A2D5E2A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47"/>
            <a:stretch/>
          </p:blipFill>
          <p:spPr>
            <a:xfrm>
              <a:off x="249510" y="3995850"/>
              <a:ext cx="8147248" cy="2305955"/>
            </a:xfrm>
            <a:prstGeom prst="rect">
              <a:avLst/>
            </a:prstGeom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8C9CA4BE-ADF1-414C-BEFB-200001523E6D}"/>
                </a:ext>
              </a:extLst>
            </p:cNvPr>
            <p:cNvGrpSpPr/>
            <p:nvPr/>
          </p:nvGrpSpPr>
          <p:grpSpPr>
            <a:xfrm>
              <a:off x="235615" y="763725"/>
              <a:ext cx="2919519" cy="3363516"/>
              <a:chOff x="235615" y="763725"/>
              <a:chExt cx="2919519" cy="3363516"/>
            </a:xfrm>
          </p:grpSpPr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32DB43B-071D-0B4D-B619-918BDEC9C75B}"/>
                  </a:ext>
                </a:extLst>
              </p:cNvPr>
              <p:cNvSpPr txBox="1"/>
              <p:nvPr/>
            </p:nvSpPr>
            <p:spPr>
              <a:xfrm>
                <a:off x="274814" y="763725"/>
                <a:ext cx="28803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57DD"/>
                    </a:solidFill>
                  </a:rPr>
                  <a:t>Con la calcolatrice A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3ADC2A3-F8A4-674C-8B31-BA02A457E636}"/>
                  </a:ext>
                </a:extLst>
              </p:cNvPr>
              <p:cNvSpPr txBox="1"/>
              <p:nvPr/>
            </p:nvSpPr>
            <p:spPr>
              <a:xfrm>
                <a:off x="235615" y="3727131"/>
                <a:ext cx="28803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FF0000"/>
                    </a:solidFill>
                  </a:rPr>
                  <a:t>Con la calcolatrice 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07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2163F009-0499-0C4B-9833-7DF8D20C5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61975"/>
            <a:ext cx="9144000" cy="7239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di addizione e moltiplicazione</a:t>
            </a:r>
            <a:b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nell’insieme dei numeri reali </a:t>
            </a:r>
          </a:p>
        </p:txBody>
      </p:sp>
      <p:sp>
        <p:nvSpPr>
          <p:cNvPr id="43010" name="Rectangle 4">
            <a:extLst>
              <a:ext uri="{FF2B5EF4-FFF2-40B4-BE49-F238E27FC236}">
                <a16:creationId xmlns:a16="http://schemas.microsoft.com/office/drawing/2014/main" id="{C0461285-693C-5B49-A3BC-967295938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3011" name="Text Box 8">
            <a:extLst>
              <a:ext uri="{FF2B5EF4-FFF2-40B4-BE49-F238E27FC236}">
                <a16:creationId xmlns:a16="http://schemas.microsoft.com/office/drawing/2014/main" id="{20388A06-449F-6F42-8777-5B0338D21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012" name="Footer Placeholder 7">
            <a:extLst>
              <a:ext uri="{FF2B5EF4-FFF2-40B4-BE49-F238E27FC236}">
                <a16:creationId xmlns:a16="http://schemas.microsoft.com/office/drawing/2014/main" id="{E1492161-E8FE-8947-9251-D53A2FD4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43013" name="Slide Number Placeholder 9">
            <a:extLst>
              <a:ext uri="{FF2B5EF4-FFF2-40B4-BE49-F238E27FC236}">
                <a16:creationId xmlns:a16="http://schemas.microsoft.com/office/drawing/2014/main" id="{173FCF74-B468-EC41-BC04-1B579562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D67940-F501-594D-9076-AD1CF77449E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F6BEFC-320C-CD4D-B660-CB9AE593F5F8}"/>
              </a:ext>
            </a:extLst>
          </p:cNvPr>
          <p:cNvSpPr txBox="1"/>
          <p:nvPr/>
        </p:nvSpPr>
        <p:spPr>
          <a:xfrm>
            <a:off x="2932228" y="1690327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</a:rPr>
              <a:t>Una riflessione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DC4660-E00F-BD44-B838-AF49601C93C7}"/>
              </a:ext>
            </a:extLst>
          </p:cNvPr>
          <p:cNvSpPr txBox="1"/>
          <p:nvPr/>
        </p:nvSpPr>
        <p:spPr>
          <a:xfrm>
            <a:off x="1043608" y="2411477"/>
            <a:ext cx="569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Ho applicato la proprietà distributiva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7CD376-0ABC-2949-838E-BE92C6F1E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673"/>
          <a:stretch/>
        </p:blipFill>
        <p:spPr>
          <a:xfrm>
            <a:off x="1763688" y="4676563"/>
            <a:ext cx="3888432" cy="8188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2E7F31-FB2A-C44A-A681-AD016C4ED984}"/>
              </a:ext>
            </a:extLst>
          </p:cNvPr>
          <p:cNvSpPr txBox="1"/>
          <p:nvPr/>
        </p:nvSpPr>
        <p:spPr>
          <a:xfrm>
            <a:off x="1763688" y="3057947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3600" b="1" i="1" dirty="0" err="1">
                <a:solidFill>
                  <a:srgbClr val="005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3600" b="1" i="1" dirty="0">
                <a:solidFill>
                  <a:srgbClr val="005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44E44A9-5DA1-7A42-A407-F9D8A446F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79181D-D104-2F44-A588-4F5294364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E331AF-FBCC-4B47-B7A6-C08531670EC2}"/>
              </a:ext>
            </a:extLst>
          </p:cNvPr>
          <p:cNvSpPr txBox="1"/>
          <p:nvPr/>
        </p:nvSpPr>
        <p:spPr>
          <a:xfrm>
            <a:off x="810601" y="408530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Per scrivere</a:t>
            </a:r>
          </a:p>
        </p:txBody>
      </p:sp>
    </p:spTree>
    <p:extLst>
      <p:ext uri="{BB962C8B-B14F-4D97-AF65-F5344CB8AC3E}">
        <p14:creationId xmlns:p14="http://schemas.microsoft.com/office/powerpoint/2010/main" val="7770047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8">
            <a:extLst>
              <a:ext uri="{FF2B5EF4-FFF2-40B4-BE49-F238E27FC236}">
                <a16:creationId xmlns:a16="http://schemas.microsoft.com/office/drawing/2014/main" id="{4F6F7332-E0D4-6541-9E31-4227B36C5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5098" y="188640"/>
            <a:ext cx="6413500" cy="590550"/>
          </a:xfrm>
        </p:spPr>
        <p:txBody>
          <a:bodyPr/>
          <a:lstStyle/>
          <a:p>
            <a:pPr marL="1612900" indent="-1612900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6</a:t>
            </a:r>
          </a:p>
        </p:txBody>
      </p:sp>
      <p:sp>
        <p:nvSpPr>
          <p:cNvPr id="34818" name="Rectangle 1032">
            <a:extLst>
              <a:ext uri="{FF2B5EF4-FFF2-40B4-BE49-F238E27FC236}">
                <a16:creationId xmlns:a16="http://schemas.microsoft.com/office/drawing/2014/main" id="{198DBB19-215C-A344-9FF6-A4B51710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19" name="Rectangle 1034">
            <a:extLst>
              <a:ext uri="{FF2B5EF4-FFF2-40B4-BE49-F238E27FC236}">
                <a16:creationId xmlns:a16="http://schemas.microsoft.com/office/drawing/2014/main" id="{3BC19175-7C61-D44F-87AE-93DD6FD7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20" name="Footer Placeholder 6">
            <a:extLst>
              <a:ext uri="{FF2B5EF4-FFF2-40B4-BE49-F238E27FC236}">
                <a16:creationId xmlns:a16="http://schemas.microsoft.com/office/drawing/2014/main" id="{B4DB5284-D0D9-B748-8CBC-BDB29BE6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4821" name="Slide Number Placeholder 9">
            <a:extLst>
              <a:ext uri="{FF2B5EF4-FFF2-40B4-BE49-F238E27FC236}">
                <a16:creationId xmlns:a16="http://schemas.microsoft.com/office/drawing/2014/main" id="{A3CD60FA-0415-DB40-9161-7AE5F903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BFB1A-A165-E742-AC64-0462B9C4259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F5C73B4-3C9B-0A4D-9E15-2A2DC76A6CD3}"/>
              </a:ext>
            </a:extLst>
          </p:cNvPr>
          <p:cNvSpPr txBox="1"/>
          <p:nvPr/>
        </p:nvSpPr>
        <p:spPr>
          <a:xfrm>
            <a:off x="2708734" y="909432"/>
            <a:ext cx="3726532" cy="523220"/>
          </a:xfrm>
          <a:prstGeom prst="rect">
            <a:avLst/>
          </a:prstGeom>
          <a:solidFill>
            <a:srgbClr val="F7FFF4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</a:rPr>
              <a:t>Con la calcolatrice 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45794B-2EBC-B446-91B4-9FB7F3758CE9}"/>
              </a:ext>
            </a:extLst>
          </p:cNvPr>
          <p:cNvSpPr txBox="1"/>
          <p:nvPr/>
        </p:nvSpPr>
        <p:spPr>
          <a:xfrm>
            <a:off x="2440361" y="5689162"/>
            <a:ext cx="4528766" cy="523220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Attenzione alle parentesi!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03A0EE-5002-9B4D-BB07-CAA4A1F9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85" y="1501934"/>
            <a:ext cx="7758815" cy="40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8">
            <a:extLst>
              <a:ext uri="{FF2B5EF4-FFF2-40B4-BE49-F238E27FC236}">
                <a16:creationId xmlns:a16="http://schemas.microsoft.com/office/drawing/2014/main" id="{4F6F7332-E0D4-6541-9E31-4227B36C5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5098" y="188640"/>
            <a:ext cx="6413500" cy="590550"/>
          </a:xfrm>
        </p:spPr>
        <p:txBody>
          <a:bodyPr/>
          <a:lstStyle/>
          <a:p>
            <a:pPr marL="1612900" indent="-1612900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6</a:t>
            </a:r>
          </a:p>
        </p:txBody>
      </p:sp>
      <p:sp>
        <p:nvSpPr>
          <p:cNvPr id="34818" name="Rectangle 1032">
            <a:extLst>
              <a:ext uri="{FF2B5EF4-FFF2-40B4-BE49-F238E27FC236}">
                <a16:creationId xmlns:a16="http://schemas.microsoft.com/office/drawing/2014/main" id="{198DBB19-215C-A344-9FF6-A4B51710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19" name="Rectangle 1034">
            <a:extLst>
              <a:ext uri="{FF2B5EF4-FFF2-40B4-BE49-F238E27FC236}">
                <a16:creationId xmlns:a16="http://schemas.microsoft.com/office/drawing/2014/main" id="{3BC19175-7C61-D44F-87AE-93DD6FD7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20" name="Footer Placeholder 6">
            <a:extLst>
              <a:ext uri="{FF2B5EF4-FFF2-40B4-BE49-F238E27FC236}">
                <a16:creationId xmlns:a16="http://schemas.microsoft.com/office/drawing/2014/main" id="{B4DB5284-D0D9-B748-8CBC-BDB29BE6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4821" name="Slide Number Placeholder 9">
            <a:extLst>
              <a:ext uri="{FF2B5EF4-FFF2-40B4-BE49-F238E27FC236}">
                <a16:creationId xmlns:a16="http://schemas.microsoft.com/office/drawing/2014/main" id="{A3CD60FA-0415-DB40-9161-7AE5F903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BFB1A-A165-E742-AC64-0462B9C4259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A3AC3C-3127-7F4B-9696-CA4DA188D255}"/>
              </a:ext>
            </a:extLst>
          </p:cNvPr>
          <p:cNvSpPr txBox="1"/>
          <p:nvPr/>
        </p:nvSpPr>
        <p:spPr>
          <a:xfrm>
            <a:off x="2690664" y="961564"/>
            <a:ext cx="3762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Con la calcolatrice B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A32C57-3C91-424E-A4B1-57846EDE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42576"/>
            <a:ext cx="8376449" cy="375147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5C59BF-6BB9-E942-9E1C-FDA1B40949A3}"/>
              </a:ext>
            </a:extLst>
          </p:cNvPr>
          <p:cNvSpPr txBox="1"/>
          <p:nvPr/>
        </p:nvSpPr>
        <p:spPr>
          <a:xfrm>
            <a:off x="2307617" y="5583543"/>
            <a:ext cx="4528766" cy="523220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Attenzione alle parentesi!</a:t>
            </a:r>
          </a:p>
        </p:txBody>
      </p:sp>
    </p:spTree>
    <p:extLst>
      <p:ext uri="{BB962C8B-B14F-4D97-AF65-F5344CB8AC3E}">
        <p14:creationId xmlns:p14="http://schemas.microsoft.com/office/powerpoint/2010/main" val="1929678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09C5461C-F717-6246-A775-DF7648FD7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150" y="306034"/>
            <a:ext cx="8077197" cy="6223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Ordine delle operazioni e parentesi</a:t>
            </a:r>
          </a:p>
        </p:txBody>
      </p:sp>
      <p:sp>
        <p:nvSpPr>
          <p:cNvPr id="45065" name="Footer Placeholder 11">
            <a:extLst>
              <a:ext uri="{FF2B5EF4-FFF2-40B4-BE49-F238E27FC236}">
                <a16:creationId xmlns:a16="http://schemas.microsoft.com/office/drawing/2014/main" id="{814E076D-8616-0149-BAF0-ABE27498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45066" name="Slide Number Placeholder 12">
            <a:extLst>
              <a:ext uri="{FF2B5EF4-FFF2-40B4-BE49-F238E27FC236}">
                <a16:creationId xmlns:a16="http://schemas.microsoft.com/office/drawing/2014/main" id="{4D33A4D8-A13E-0F4B-A94F-9441F3B0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973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0CC70-CD86-7641-BEB8-B43BA2E0970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75DFD82-28C1-C14F-AE60-694206FED8EF}"/>
              </a:ext>
            </a:extLst>
          </p:cNvPr>
          <p:cNvSpPr txBox="1"/>
          <p:nvPr/>
        </p:nvSpPr>
        <p:spPr>
          <a:xfrm>
            <a:off x="1719779" y="1097936"/>
            <a:ext cx="61367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Esempio: Espressione </a:t>
            </a:r>
            <a:r>
              <a:rPr lang="it-IT" sz="28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senza</a:t>
            </a:r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parentesi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43BAD48-9122-BB49-9B4F-7712B6930F3E}"/>
              </a:ext>
            </a:extLst>
          </p:cNvPr>
          <p:cNvGrpSpPr/>
          <p:nvPr/>
        </p:nvGrpSpPr>
        <p:grpSpPr>
          <a:xfrm>
            <a:off x="251520" y="1892319"/>
            <a:ext cx="8568952" cy="3421174"/>
            <a:chOff x="251520" y="1892319"/>
            <a:chExt cx="8568952" cy="3421174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1A4776F3-5D62-B841-9448-A64E31B5B624}"/>
                </a:ext>
              </a:extLst>
            </p:cNvPr>
            <p:cNvGrpSpPr/>
            <p:nvPr/>
          </p:nvGrpSpPr>
          <p:grpSpPr>
            <a:xfrm>
              <a:off x="251520" y="1892319"/>
              <a:ext cx="8568952" cy="3421174"/>
              <a:chOff x="-159961" y="2708920"/>
              <a:chExt cx="9394175" cy="3421174"/>
            </a:xfrm>
          </p:grpSpPr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1F356A47-46B8-0548-9DC1-1696ADDC2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6802" y="2708920"/>
                <a:ext cx="8037412" cy="342117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CasellaDiTesto 1">
                    <a:extLst>
                      <a:ext uri="{FF2B5EF4-FFF2-40B4-BE49-F238E27FC236}">
                        <a16:creationId xmlns:a16="http://schemas.microsoft.com/office/drawing/2014/main" id="{98656E2C-0936-AD46-AA9B-FD5A1E69B39B}"/>
                      </a:ext>
                    </a:extLst>
                  </p:cNvPr>
                  <p:cNvSpPr txBox="1"/>
                  <p:nvPr/>
                </p:nvSpPr>
                <p:spPr>
                  <a:xfrm>
                    <a:off x="-159961" y="3813553"/>
                    <a:ext cx="1943475" cy="99110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f>
                            <m:f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den>
                          </m:f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it-IT" sz="2800" dirty="0"/>
                  </a:p>
                </p:txBody>
              </p:sp>
            </mc:Choice>
            <mc:Fallback xmlns="">
              <p:sp>
                <p:nvSpPr>
                  <p:cNvPr id="2" name="CasellaDiTesto 1">
                    <a:extLst>
                      <a:ext uri="{FF2B5EF4-FFF2-40B4-BE49-F238E27FC236}">
                        <a16:creationId xmlns:a16="http://schemas.microsoft.com/office/drawing/2014/main" id="{98656E2C-0936-AD46-AA9B-FD5A1E69B3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59961" y="3813553"/>
                    <a:ext cx="1943475" cy="99110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79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B51CC46A-8902-9C48-905B-D879C726E4B9}"/>
                </a:ext>
              </a:extLst>
            </p:cNvPr>
            <p:cNvSpPr txBox="1"/>
            <p:nvPr/>
          </p:nvSpPr>
          <p:spPr>
            <a:xfrm>
              <a:off x="273274" y="2878097"/>
              <a:ext cx="177275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134636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09C5461C-F717-6246-A775-DF7648FD7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156" y="201384"/>
            <a:ext cx="8077197" cy="6223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Ordine delle operazioni e parentesi</a:t>
            </a:r>
          </a:p>
        </p:txBody>
      </p:sp>
      <p:sp>
        <p:nvSpPr>
          <p:cNvPr id="45065" name="Footer Placeholder 11">
            <a:extLst>
              <a:ext uri="{FF2B5EF4-FFF2-40B4-BE49-F238E27FC236}">
                <a16:creationId xmlns:a16="http://schemas.microsoft.com/office/drawing/2014/main" id="{814E076D-8616-0149-BAF0-ABE27498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45066" name="Slide Number Placeholder 12">
            <a:extLst>
              <a:ext uri="{FF2B5EF4-FFF2-40B4-BE49-F238E27FC236}">
                <a16:creationId xmlns:a16="http://schemas.microsoft.com/office/drawing/2014/main" id="{4D33A4D8-A13E-0F4B-A94F-9441F3B0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973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0CC70-CD86-7641-BEB8-B43BA2E0970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 dirty="0"/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09EE8037-8693-1D49-B0D6-DDE96B8E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03" y="300488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75DFD82-28C1-C14F-AE60-694206FED8EF}"/>
              </a:ext>
            </a:extLst>
          </p:cNvPr>
          <p:cNvSpPr txBox="1"/>
          <p:nvPr/>
        </p:nvSpPr>
        <p:spPr>
          <a:xfrm>
            <a:off x="1362499" y="1068435"/>
            <a:ext cx="61367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Esempio: Espressione </a:t>
            </a:r>
            <a:r>
              <a:rPr lang="it-IT" sz="28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</a:t>
            </a:r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parentesi</a:t>
            </a:r>
          </a:p>
        </p:txBody>
      </p:sp>
      <p:pic>
        <p:nvPicPr>
          <p:cNvPr id="45085" name="Immagine 45084">
            <a:extLst>
              <a:ext uri="{FF2B5EF4-FFF2-40B4-BE49-F238E27FC236}">
                <a16:creationId xmlns:a16="http://schemas.microsoft.com/office/drawing/2014/main" id="{6DE6AE59-7C80-AE49-BC98-D06DDFC8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807799"/>
            <a:ext cx="7416824" cy="46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520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09C5461C-F717-6246-A775-DF7648FD7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452600"/>
            <a:ext cx="6978246" cy="6223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33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Ordine delle operazioni e parentesi nelle calcolatrici scientifiche</a:t>
            </a:r>
          </a:p>
        </p:txBody>
      </p:sp>
      <p:sp>
        <p:nvSpPr>
          <p:cNvPr id="45065" name="Footer Placeholder 11">
            <a:extLst>
              <a:ext uri="{FF2B5EF4-FFF2-40B4-BE49-F238E27FC236}">
                <a16:creationId xmlns:a16="http://schemas.microsoft.com/office/drawing/2014/main" id="{814E076D-8616-0149-BAF0-ABE27498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45066" name="Slide Number Placeholder 12">
            <a:extLst>
              <a:ext uri="{FF2B5EF4-FFF2-40B4-BE49-F238E27FC236}">
                <a16:creationId xmlns:a16="http://schemas.microsoft.com/office/drawing/2014/main" id="{4D33A4D8-A13E-0F4B-A94F-9441F3B0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9735" y="64533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0CC70-CD86-7641-BEB8-B43BA2E0970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 dirty="0"/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09EE8037-8693-1D49-B0D6-DDE96B8E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03" y="300488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DA765EF-7D46-E847-B9B8-89719248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51244"/>
            <a:ext cx="2816960" cy="180197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BB49B5E-3448-1449-B727-4BE739E28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"/>
          <a:stretch/>
        </p:blipFill>
        <p:spPr>
          <a:xfrm>
            <a:off x="1043608" y="2955312"/>
            <a:ext cx="2488031" cy="318001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FDC855-EBC3-7244-8B7A-233547B48495}"/>
              </a:ext>
            </a:extLst>
          </p:cNvPr>
          <p:cNvSpPr txBox="1"/>
          <p:nvPr/>
        </p:nvSpPr>
        <p:spPr>
          <a:xfrm>
            <a:off x="784078" y="1374691"/>
            <a:ext cx="81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Ordine delle operazioni e significato delle parentesi come in matematica con un’unica diversità: nelle calcolatrici trovi  solo le parentesi tonde.</a:t>
            </a:r>
          </a:p>
        </p:txBody>
      </p:sp>
    </p:spTree>
    <p:extLst>
      <p:ext uri="{BB962C8B-B14F-4D97-AF65-F5344CB8AC3E}">
        <p14:creationId xmlns:p14="http://schemas.microsoft.com/office/powerpoint/2010/main" val="3198747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11E0FD6-2B1F-8041-827E-B42DE93DD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291" y="98076"/>
            <a:ext cx="8784976" cy="6223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Calcolare espressioni con numeri reali</a:t>
            </a:r>
          </a:p>
        </p:txBody>
      </p:sp>
      <p:sp>
        <p:nvSpPr>
          <p:cNvPr id="40962" name="Rectangle 4">
            <a:extLst>
              <a:ext uri="{FF2B5EF4-FFF2-40B4-BE49-F238E27FC236}">
                <a16:creationId xmlns:a16="http://schemas.microsoft.com/office/drawing/2014/main" id="{277B0DBA-23D2-BE4C-AE1C-D06C5B43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8B5587A5-0246-0848-B4FE-E7DFD8C5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4" name="Footer Placeholder 11">
            <a:extLst>
              <a:ext uri="{FF2B5EF4-FFF2-40B4-BE49-F238E27FC236}">
                <a16:creationId xmlns:a16="http://schemas.microsoft.com/office/drawing/2014/main" id="{DC988446-DEA4-2341-A03B-0C1F7CC0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52536" y="658347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40965" name="Slide Number Placeholder 12">
            <a:extLst>
              <a:ext uri="{FF2B5EF4-FFF2-40B4-BE49-F238E27FC236}">
                <a16:creationId xmlns:a16="http://schemas.microsoft.com/office/drawing/2014/main" id="{A9964565-AA0A-054C-8254-8F5677A0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4999" y="645580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B3375-E77F-084E-8282-FF9EFBD644E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 dirty="0"/>
          </a:p>
        </p:txBody>
      </p:sp>
      <p:sp>
        <p:nvSpPr>
          <p:cNvPr id="40967" name="TextBox 14">
            <a:extLst>
              <a:ext uri="{FF2B5EF4-FFF2-40B4-BE49-F238E27FC236}">
                <a16:creationId xmlns:a16="http://schemas.microsoft.com/office/drawing/2014/main" id="{3DA9E650-5ADF-2047-8C4E-F6299F9B9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77" y="693675"/>
            <a:ext cx="7777630" cy="954107"/>
          </a:xfrm>
          <a:prstGeom prst="rect">
            <a:avLst/>
          </a:prstGeom>
          <a:solidFill>
            <a:srgbClr val="F7FFF4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halkboard" panose="03050602040202020205" pitchFamily="66" charset="77"/>
              </a:rPr>
              <a:t>Estendo ai numeri reali priorità e ordine delle operazioni valide per i numeri razionali</a:t>
            </a:r>
            <a:r>
              <a:rPr lang="it-IT" altLang="it-IT" sz="2600" b="1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BE19138-0E18-1549-8928-D905AC1A2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04" y="336606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6207097-137D-5446-B9DC-01384E3C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17" y="348671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4928492-D634-9A4A-8A80-8ECF96FA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69" y="3352050"/>
            <a:ext cx="781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B. Priorità delle operazioni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B670F35F-772D-D645-94F8-40D19108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30" y="3837286"/>
            <a:ext cx="8134043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Arial" panose="020B0604020202020204" pitchFamily="34" charset="0"/>
              </a:rPr>
              <a:t>In </a:t>
            </a:r>
            <a:r>
              <a:rPr lang="it-IT" altLang="it-IT" sz="2400" b="1" dirty="0">
                <a:solidFill>
                  <a:srgbClr val="107768"/>
                </a:solidFill>
                <a:cs typeface="Arial" panose="020B0604020202020204" pitchFamily="34" charset="0"/>
              </a:rPr>
              <a:t>espressioni con addizioni, moltiplicazioni e potenze </a:t>
            </a:r>
            <a:r>
              <a:rPr lang="it-IT" altLang="it-IT" sz="2400" b="1" dirty="0">
                <a:cs typeface="Arial" panose="020B0604020202020204" pitchFamily="34" charset="0"/>
              </a:rPr>
              <a:t>eseguo</a:t>
            </a:r>
            <a:r>
              <a:rPr lang="it-IT" altLang="it-IT" sz="2400" b="1" dirty="0">
                <a:solidFill>
                  <a:srgbClr val="107768"/>
                </a:solidFill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0000"/>
                </a:solidFill>
                <a:cs typeface="Arial" panose="020B0604020202020204" pitchFamily="34" charset="0"/>
              </a:rPr>
              <a:t>le operazioni</a:t>
            </a:r>
            <a:r>
              <a:rPr lang="it-IT" altLang="it-IT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cs typeface="Arial" panose="020B0604020202020204" pitchFamily="34" charset="0"/>
              </a:rPr>
              <a:t>in questo ordine: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>
                <a:cs typeface="Arial" panose="020B0604020202020204" pitchFamily="34" charset="0"/>
              </a:rPr>
              <a:t> Elevazioni a potenza;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>
                <a:cs typeface="Arial" panose="020B0604020202020204" pitchFamily="34" charset="0"/>
              </a:rPr>
              <a:t> Moltiplicazioni;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>
                <a:cs typeface="Arial" panose="020B0604020202020204" pitchFamily="34" charset="0"/>
              </a:rPr>
              <a:t> Addizioni.                            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EDA1D4F-B700-9E41-B894-EE850D5E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33" y="5880500"/>
            <a:ext cx="8278111" cy="584775"/>
          </a:xfrm>
          <a:prstGeom prst="rect">
            <a:avLst/>
          </a:prstGeom>
          <a:solidFill>
            <a:srgbClr val="F7FFF4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C. Uso le parentesi per cambiare l’ordine stabilito. 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59A21412-F56D-7B4B-862C-173A8CCF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5" y="1684053"/>
            <a:ext cx="871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</a:rPr>
              <a:t>A. 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Espressioni con una sola operazione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0B9CF83-1F83-1846-87D0-4CDFDD5F0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25" y="2138747"/>
            <a:ext cx="7994848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In </a:t>
            </a:r>
            <a:r>
              <a:rPr lang="it-IT" altLang="it-IT" sz="2400" b="1" dirty="0">
                <a:solidFill>
                  <a:srgbClr val="107768"/>
                </a:solidFill>
              </a:rPr>
              <a:t>espressioni con una sola operazione</a:t>
            </a:r>
            <a:r>
              <a:rPr lang="it-IT" altLang="it-IT" sz="2400" b="1" dirty="0">
                <a:solidFill>
                  <a:srgbClr val="11B29B"/>
                </a:solidFill>
              </a:rPr>
              <a:t> </a:t>
            </a:r>
            <a:r>
              <a:rPr lang="it-IT" altLang="it-IT" sz="2400" b="1" dirty="0"/>
              <a:t>applicata a tre o più numeri, eseguo i calcoli nell’ordine in cui sono scritti, da sinistra verso destra.</a:t>
            </a:r>
          </a:p>
        </p:txBody>
      </p:sp>
    </p:spTree>
    <p:extLst>
      <p:ext uri="{BB962C8B-B14F-4D97-AF65-F5344CB8AC3E}">
        <p14:creationId xmlns:p14="http://schemas.microsoft.com/office/powerpoint/2010/main" val="212802194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Footer Placeholder 11">
            <a:extLst>
              <a:ext uri="{FF2B5EF4-FFF2-40B4-BE49-F238E27FC236}">
                <a16:creationId xmlns:a16="http://schemas.microsoft.com/office/drawing/2014/main" id="{814E076D-8616-0149-BAF0-ABE27498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425" y="6482906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45066" name="Slide Number Placeholder 12">
            <a:extLst>
              <a:ext uri="{FF2B5EF4-FFF2-40B4-BE49-F238E27FC236}">
                <a16:creationId xmlns:a16="http://schemas.microsoft.com/office/drawing/2014/main" id="{4D33A4D8-A13E-0F4B-A94F-9441F3B0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0311" y="6453336"/>
            <a:ext cx="1543023" cy="2880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0CC70-CD86-7641-BEB8-B43BA2E0970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40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F051E52-0C5A-F24D-864A-8CF3D096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Un lungo cammino nella storia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CC850A-1E50-E049-BE65-F8AB005CCA0E}"/>
              </a:ext>
            </a:extLst>
          </p:cNvPr>
          <p:cNvSpPr txBox="1"/>
          <p:nvPr/>
        </p:nvSpPr>
        <p:spPr>
          <a:xfrm>
            <a:off x="1481798" y="1208763"/>
            <a:ext cx="57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Così si conclude una parte importante dell’evoluzione dei numeri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896BE3E-15D8-5247-B290-9F3AE2478822}"/>
              </a:ext>
            </a:extLst>
          </p:cNvPr>
          <p:cNvGrpSpPr/>
          <p:nvPr/>
        </p:nvGrpSpPr>
        <p:grpSpPr>
          <a:xfrm>
            <a:off x="537159" y="2170145"/>
            <a:ext cx="7779322" cy="2828145"/>
            <a:chOff x="537159" y="2170145"/>
            <a:chExt cx="7779322" cy="2828145"/>
          </a:xfrm>
        </p:grpSpPr>
        <p:sp>
          <p:nvSpPr>
            <p:cNvPr id="45059" name="Rectangle 5">
              <a:extLst>
                <a:ext uri="{FF2B5EF4-FFF2-40B4-BE49-F238E27FC236}">
                  <a16:creationId xmlns:a16="http://schemas.microsoft.com/office/drawing/2014/main" id="{09EE8037-8693-1D49-B0D6-DDE96B8EF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70" y="2648039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A20329D-02F6-F440-AC61-243AA0A99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31"/>
            <a:stretch/>
          </p:blipFill>
          <p:spPr>
            <a:xfrm>
              <a:off x="700143" y="2464693"/>
              <a:ext cx="1134465" cy="21119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5EF2C770-C677-EB4F-9C92-04FCF9000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8629" y="2882106"/>
              <a:ext cx="1775756" cy="1685156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79BD27C7-EE8C-CC49-8A2F-64D25A9B7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0707" y="2902498"/>
              <a:ext cx="1709412" cy="1633438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F69F0BC-840E-FA48-955D-983A3E3AA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4140" y="2170145"/>
              <a:ext cx="1872341" cy="2386631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8F946DD-4238-F448-8D30-C666EBC77647}"/>
                </a:ext>
              </a:extLst>
            </p:cNvPr>
            <p:cNvSpPr txBox="1"/>
            <p:nvPr/>
          </p:nvSpPr>
          <p:spPr>
            <a:xfrm>
              <a:off x="537159" y="4610612"/>
              <a:ext cx="1297449" cy="369332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Lucida Calligraphy" panose="03010101010101010101" pitchFamily="66" charset="77"/>
                </a:rPr>
                <a:t>Naturali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21B64C7-8CD0-B847-9DDC-16DF02EC8B29}"/>
                </a:ext>
              </a:extLst>
            </p:cNvPr>
            <p:cNvSpPr txBox="1"/>
            <p:nvPr/>
          </p:nvSpPr>
          <p:spPr>
            <a:xfrm>
              <a:off x="2434697" y="4604635"/>
              <a:ext cx="1403619" cy="369332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Lucida Calligraphy" panose="03010101010101010101" pitchFamily="66" charset="77"/>
                </a:rPr>
                <a:t>Razionali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D89C3C9-5055-C146-BB7C-F1B0D856A643}"/>
                </a:ext>
              </a:extLst>
            </p:cNvPr>
            <p:cNvSpPr txBox="1"/>
            <p:nvPr/>
          </p:nvSpPr>
          <p:spPr>
            <a:xfrm>
              <a:off x="4281844" y="4609833"/>
              <a:ext cx="1600668" cy="369332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Lucida Calligraphy" panose="03010101010101010101" pitchFamily="66" charset="77"/>
                </a:rPr>
                <a:t>Irrazionali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6EB9721-3BDC-534A-8812-4EE7435F146B}"/>
                </a:ext>
              </a:extLst>
            </p:cNvPr>
            <p:cNvSpPr txBox="1"/>
            <p:nvPr/>
          </p:nvSpPr>
          <p:spPr>
            <a:xfrm>
              <a:off x="6617544" y="4628958"/>
              <a:ext cx="1297449" cy="369332"/>
            </a:xfrm>
            <a:prstGeom prst="rect">
              <a:avLst/>
            </a:prstGeom>
            <a:solidFill>
              <a:srgbClr val="FFFEE8"/>
            </a:solidFill>
            <a:ln>
              <a:solidFill>
                <a:srgbClr val="FFFEE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Lucida Calligraphy" panose="03010101010101010101" pitchFamily="66" charset="77"/>
                </a:rPr>
                <a:t>Negativi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6DF8FC-0618-4446-8769-CF687257E357}"/>
              </a:ext>
            </a:extLst>
          </p:cNvPr>
          <p:cNvSpPr txBox="1"/>
          <p:nvPr/>
        </p:nvSpPr>
        <p:spPr>
          <a:xfrm>
            <a:off x="4141233" y="6268670"/>
            <a:ext cx="953445" cy="369332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Lucida Calligraphy" panose="03010101010101010101" pitchFamily="66" charset="77"/>
              </a:rPr>
              <a:t>Reali</a:t>
            </a:r>
          </a:p>
        </p:txBody>
      </p:sp>
      <p:pic>
        <p:nvPicPr>
          <p:cNvPr id="26" name="Picture 16" descr="Reali_retta1.jpg">
            <a:extLst>
              <a:ext uri="{FF2B5EF4-FFF2-40B4-BE49-F238E27FC236}">
                <a16:creationId xmlns:a16="http://schemas.microsoft.com/office/drawing/2014/main" id="{A5C7E58E-F49E-6346-B41C-C79B7B123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237760"/>
            <a:ext cx="8705850" cy="9477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188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11E0FD6-2B1F-8041-827E-B42DE93DD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90632"/>
            <a:ext cx="7829550" cy="6223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delle operazioni</a:t>
            </a:r>
          </a:p>
        </p:txBody>
      </p:sp>
      <p:sp>
        <p:nvSpPr>
          <p:cNvPr id="40962" name="Rectangle 4">
            <a:extLst>
              <a:ext uri="{FF2B5EF4-FFF2-40B4-BE49-F238E27FC236}">
                <a16:creationId xmlns:a16="http://schemas.microsoft.com/office/drawing/2014/main" id="{277B0DBA-23D2-BE4C-AE1C-D06C5B43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8B5587A5-0246-0848-B4FE-E7DFD8C5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4" name="Footer Placeholder 11">
            <a:extLst>
              <a:ext uri="{FF2B5EF4-FFF2-40B4-BE49-F238E27FC236}">
                <a16:creationId xmlns:a16="http://schemas.microsoft.com/office/drawing/2014/main" id="{DC988446-DEA4-2341-A03B-0C1F7CC0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54842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40965" name="Slide Number Placeholder 12">
            <a:extLst>
              <a:ext uri="{FF2B5EF4-FFF2-40B4-BE49-F238E27FC236}">
                <a16:creationId xmlns:a16="http://schemas.microsoft.com/office/drawing/2014/main" id="{A9964565-AA0A-054C-8254-8F5677A0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7" y="65126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B3375-E77F-084E-8282-FF9EFBD644E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dirty="0"/>
          </a:p>
        </p:txBody>
      </p:sp>
      <p:sp>
        <p:nvSpPr>
          <p:cNvPr id="40966" name="TextBox 15">
            <a:extLst>
              <a:ext uri="{FF2B5EF4-FFF2-40B4-BE49-F238E27FC236}">
                <a16:creationId xmlns:a16="http://schemas.microsoft.com/office/drawing/2014/main" id="{67AB72C4-C6DC-F042-B43D-4978C7543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12932"/>
            <a:ext cx="8640959" cy="954107"/>
          </a:xfrm>
          <a:prstGeom prst="rect">
            <a:avLst/>
          </a:prstGeom>
          <a:solidFill>
            <a:srgbClr val="F7FFF4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halkboard" panose="03050602040202020205" pitchFamily="66" charset="77"/>
              </a:rPr>
              <a:t>Estendo ai numeri reali le proprietà di addizione e moltiplicazione valide per i numeri razionali. </a:t>
            </a:r>
          </a:p>
        </p:txBody>
      </p:sp>
      <p:pic>
        <p:nvPicPr>
          <p:cNvPr id="8" name="Picture 7" descr="Immagine 11.png">
            <a:extLst>
              <a:ext uri="{FF2B5EF4-FFF2-40B4-BE49-F238E27FC236}">
                <a16:creationId xmlns:a16="http://schemas.microsoft.com/office/drawing/2014/main" id="{EBE2908A-DBB8-654A-B7C9-C1B77130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2629"/>
            <a:ext cx="8136904" cy="459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5265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36871" name="TextBox 10">
            <a:extLst>
              <a:ext uri="{FF2B5EF4-FFF2-40B4-BE49-F238E27FC236}">
                <a16:creationId xmlns:a16="http://schemas.microsoft.com/office/drawing/2014/main" id="{98028A00-F180-0549-816A-8B7C7D00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344" y="2081631"/>
            <a:ext cx="5904656" cy="954107"/>
          </a:xfrm>
          <a:prstGeom prst="rect">
            <a:avLst/>
          </a:prstGeom>
          <a:solidFill>
            <a:srgbClr val="F7FFF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"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57DD"/>
                </a:solidFill>
                <a:latin typeface="Arial Narrow" panose="020B0604020202020204" pitchFamily="34" charset="0"/>
              </a:rPr>
              <a:t>Non posso dividere per 0 </a:t>
            </a:r>
            <a:r>
              <a:rPr lang="it-IT" altLang="it-IT" sz="2800" b="1" dirty="0">
                <a:latin typeface="Arial Narrow" panose="020B0604020202020204" pitchFamily="34" charset="0"/>
              </a:rPr>
              <a:t>perché nei numeri reali non trovo il reciproco di 0</a:t>
            </a:r>
          </a:p>
        </p:txBody>
      </p:sp>
      <p:pic>
        <p:nvPicPr>
          <p:cNvPr id="36873" name="Picture 16" descr="Immagine 5.png">
            <a:extLst>
              <a:ext uri="{FF2B5EF4-FFF2-40B4-BE49-F238E27FC236}">
                <a16:creationId xmlns:a16="http://schemas.microsoft.com/office/drawing/2014/main" id="{E920590B-96C5-A444-9E77-880814328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"/>
          <a:stretch>
            <a:fillRect/>
          </a:stretch>
        </p:blipFill>
        <p:spPr bwMode="auto">
          <a:xfrm>
            <a:off x="775977" y="3541307"/>
            <a:ext cx="7592045" cy="16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840"/>
            <a:ext cx="8686800" cy="1445512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Domanda: rimangono delle operazioni che non posso eseguire con i numeri reali?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3206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368869"/>
            <a:ext cx="514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29" y="2055369"/>
            <a:ext cx="7499176" cy="1445512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E rimangono altre operazioni che non posso eseguire con i numeri reali?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627554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21" y="260648"/>
            <a:ext cx="7499176" cy="504056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Radici quadrate e numeri negativi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800D95E-93E4-E845-9448-15FA8AEEAC98}"/>
              </a:ext>
            </a:extLst>
          </p:cNvPr>
          <p:cNvSpPr/>
          <p:nvPr/>
        </p:nvSpPr>
        <p:spPr>
          <a:xfrm>
            <a:off x="792076" y="974292"/>
            <a:ext cx="7859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chemeClr val="accent2"/>
                </a:solidFill>
              </a:rPr>
              <a:t>Problema storico</a:t>
            </a:r>
          </a:p>
          <a:p>
            <a:pPr eaLnBrk="1" hangingPunct="1"/>
            <a:r>
              <a:rPr lang="it-IT" altLang="it-IT" sz="2800" b="1" dirty="0">
                <a:latin typeface="Arial Narrow" charset="0"/>
              </a:rPr>
              <a:t>Già gli antichi babilonesi calcolano radici quadrate, ma solo durante il 1600 i matematici europei lavorano stabilmente con i numeri negativi. </a:t>
            </a:r>
            <a:br>
              <a:rPr lang="it-IT" altLang="it-IT" sz="2800" b="1" dirty="0">
                <a:latin typeface="Arial Narrow" charset="0"/>
              </a:rPr>
            </a:br>
            <a:r>
              <a:rPr lang="it-IT" altLang="it-IT" sz="2800" b="1" dirty="0">
                <a:solidFill>
                  <a:srgbClr val="FF0000"/>
                </a:solidFill>
                <a:latin typeface="Arial Narrow" charset="0"/>
              </a:rPr>
              <a:t>Come accordare le ‘antiche’ radici quadrate con i ‘nuovi’ numeri negativi?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41BC6BC-0F3B-E349-8F7D-BE7661F1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789040"/>
            <a:ext cx="2426266" cy="23184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8B3703C-7A17-4944-99A5-0738EAE38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357981"/>
            <a:ext cx="241494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494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64" y="116632"/>
            <a:ext cx="7499176" cy="960178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Radici quadrate di numeri negativi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2F06D8-DD6D-164F-907F-CB77BFF9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19516"/>
            <a:ext cx="8203556" cy="24028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D751CA-5058-1D47-9018-DCCD74E5A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077072"/>
            <a:ext cx="5040560" cy="15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6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2927" y="6507009"/>
            <a:ext cx="1701552" cy="3684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975"/>
            <a:ext cx="7499176" cy="960178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Radici quadrate e numeri negativi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629AE3C-4393-4547-920A-74950A60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53021"/>
            <a:ext cx="6624736" cy="19403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9AE0515-2515-F04F-A041-FF2063DE8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931" y="146552"/>
            <a:ext cx="1749470" cy="62651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363ADF6-18AB-BF44-9A28-A3A70BF83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304262"/>
            <a:ext cx="4495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26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25154</TotalTime>
  <Words>983</Words>
  <Application>Microsoft Macintosh PowerPoint</Application>
  <PresentationFormat>Presentazione su schermo (4:3)</PresentationFormat>
  <Paragraphs>234</Paragraphs>
  <Slides>30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Arial Narrow</vt:lpstr>
      <vt:lpstr>Arial Narrow Bold</vt:lpstr>
      <vt:lpstr>Calibri</vt:lpstr>
      <vt:lpstr>Cambria Math</vt:lpstr>
      <vt:lpstr>Chalkboard</vt:lpstr>
      <vt:lpstr>Lucida Calligraphy</vt:lpstr>
      <vt:lpstr>Times New Roman</vt:lpstr>
      <vt:lpstr>Struttura predefinita</vt:lpstr>
      <vt:lpstr>Calcoli con numeri reali</vt:lpstr>
      <vt:lpstr>Operazioni con numeri reali</vt:lpstr>
      <vt:lpstr>Calcolare espressioni con numeri reali</vt:lpstr>
      <vt:lpstr>Proprietà delle operazioni</vt:lpstr>
      <vt:lpstr>Domanda: rimangono delle operazioni che non posso eseguire con i numeri reali?</vt:lpstr>
      <vt:lpstr>E rimangono altre operazioni che non posso eseguire con i numeri reali?</vt:lpstr>
      <vt:lpstr>Radici quadrate e numeri negativi</vt:lpstr>
      <vt:lpstr>Radici quadrate di numeri negativi</vt:lpstr>
      <vt:lpstr>Radici quadrate e numeri negativi</vt:lpstr>
      <vt:lpstr>Radici cubiche anche di numeri negativi</vt:lpstr>
      <vt:lpstr>Un risultato più generale</vt:lpstr>
      <vt:lpstr>Estendo le proprietà dei radicali ad espressioni con numeri negativi?</vt:lpstr>
      <vt:lpstr>Prodotto di radicali con lo stesso indice pari</vt:lpstr>
      <vt:lpstr>Potenze di radicali con indice pari</vt:lpstr>
      <vt:lpstr>Proprietà dei radicali estese a numeri negativi</vt:lpstr>
      <vt:lpstr>Attività. Calcoli con numeri reali</vt:lpstr>
      <vt:lpstr>Per l’uso della calcolatrice</vt:lpstr>
      <vt:lpstr>Che cosa hai trovato</vt:lpstr>
      <vt:lpstr>Quesito 1</vt:lpstr>
      <vt:lpstr>Quesito 2</vt:lpstr>
      <vt:lpstr>Quesito 3</vt:lpstr>
      <vt:lpstr>Quesito 4</vt:lpstr>
      <vt:lpstr>Quesito 6</vt:lpstr>
      <vt:lpstr>Proprietà di addizione e moltiplicazione nell’insieme dei numeri reali </vt:lpstr>
      <vt:lpstr>Quesito 6</vt:lpstr>
      <vt:lpstr>Quesito 6</vt:lpstr>
      <vt:lpstr>Ordine delle operazioni e parentesi</vt:lpstr>
      <vt:lpstr>Ordine delle operazioni e parentesi</vt:lpstr>
      <vt:lpstr>Ordine delle operazioni e parentesi nelle calcolatrici scientifiche</vt:lpstr>
      <vt:lpstr>Un lungo cammino nella storia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979</cp:revision>
  <dcterms:created xsi:type="dcterms:W3CDTF">2013-04-25T10:20:25Z</dcterms:created>
  <dcterms:modified xsi:type="dcterms:W3CDTF">2023-10-10T16:20:03Z</dcterms:modified>
  <cp:category/>
</cp:coreProperties>
</file>