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3.jpg" ContentType="image/png"/>
  <Override PartName="/ppt/notesSlides/notesSlide1.xml" ContentType="application/vnd.openxmlformats-officedocument.presentationml.notesSlide+xml"/>
  <Override PartName="/ppt/media/image2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04" r:id="rId2"/>
    <p:sldId id="329" r:id="rId3"/>
    <p:sldId id="309" r:id="rId4"/>
    <p:sldId id="328" r:id="rId5"/>
    <p:sldId id="330" r:id="rId6"/>
    <p:sldId id="341" r:id="rId7"/>
    <p:sldId id="351" r:id="rId8"/>
    <p:sldId id="326" r:id="rId9"/>
    <p:sldId id="308" r:id="rId10"/>
    <p:sldId id="340" r:id="rId11"/>
    <p:sldId id="333" r:id="rId12"/>
    <p:sldId id="343" r:id="rId13"/>
    <p:sldId id="331" r:id="rId14"/>
    <p:sldId id="352" r:id="rId15"/>
    <p:sldId id="344" r:id="rId16"/>
    <p:sldId id="346" r:id="rId17"/>
    <p:sldId id="334" r:id="rId18"/>
    <p:sldId id="347" r:id="rId19"/>
    <p:sldId id="336" r:id="rId20"/>
    <p:sldId id="337" r:id="rId21"/>
    <p:sldId id="348" r:id="rId22"/>
    <p:sldId id="338" r:id="rId23"/>
    <p:sldId id="339" r:id="rId24"/>
    <p:sldId id="349" r:id="rId25"/>
    <p:sldId id="353" r:id="rId26"/>
    <p:sldId id="350" r:id="rId27"/>
    <p:sldId id="354" r:id="rId28"/>
    <p:sldId id="355" r:id="rId29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9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0"/>
    <p:restoredTop sz="94673"/>
  </p:normalViewPr>
  <p:slideViewPr>
    <p:cSldViewPr snapToGrid="0">
      <p:cViewPr varScale="1">
        <p:scale>
          <a:sx n="150" d="100"/>
          <a:sy n="150" d="100"/>
        </p:scale>
        <p:origin x="12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4.xml"/><Relationship Id="rId13" Type="http://schemas.openxmlformats.org/officeDocument/2006/relationships/slide" Target="slides/slide19.xml"/><Relationship Id="rId18" Type="http://schemas.openxmlformats.org/officeDocument/2006/relationships/slide" Target="slides/slide24.xml"/><Relationship Id="rId3" Type="http://schemas.openxmlformats.org/officeDocument/2006/relationships/slide" Target="slides/slide8.xml"/><Relationship Id="rId21" Type="http://schemas.openxmlformats.org/officeDocument/2006/relationships/slide" Target="slides/slide27.xml"/><Relationship Id="rId7" Type="http://schemas.openxmlformats.org/officeDocument/2006/relationships/slide" Target="slides/slide13.xml"/><Relationship Id="rId12" Type="http://schemas.openxmlformats.org/officeDocument/2006/relationships/slide" Target="slides/slide18.xml"/><Relationship Id="rId17" Type="http://schemas.openxmlformats.org/officeDocument/2006/relationships/slide" Target="slides/slide23.xml"/><Relationship Id="rId2" Type="http://schemas.openxmlformats.org/officeDocument/2006/relationships/slide" Target="slides/slide7.xml"/><Relationship Id="rId16" Type="http://schemas.openxmlformats.org/officeDocument/2006/relationships/slide" Target="slides/slide22.xml"/><Relationship Id="rId20" Type="http://schemas.openxmlformats.org/officeDocument/2006/relationships/slide" Target="slides/slide26.xml"/><Relationship Id="rId1" Type="http://schemas.openxmlformats.org/officeDocument/2006/relationships/slide" Target="slides/slide3.xml"/><Relationship Id="rId6" Type="http://schemas.openxmlformats.org/officeDocument/2006/relationships/slide" Target="slides/slide12.xml"/><Relationship Id="rId11" Type="http://schemas.openxmlformats.org/officeDocument/2006/relationships/slide" Target="slides/slide17.xml"/><Relationship Id="rId5" Type="http://schemas.openxmlformats.org/officeDocument/2006/relationships/slide" Target="slides/slide10.xml"/><Relationship Id="rId15" Type="http://schemas.openxmlformats.org/officeDocument/2006/relationships/slide" Target="slides/slide21.xml"/><Relationship Id="rId10" Type="http://schemas.openxmlformats.org/officeDocument/2006/relationships/slide" Target="slides/slide16.xml"/><Relationship Id="rId19" Type="http://schemas.openxmlformats.org/officeDocument/2006/relationships/slide" Target="slides/slide25.xml"/><Relationship Id="rId4" Type="http://schemas.openxmlformats.org/officeDocument/2006/relationships/slide" Target="slides/slide9.xml"/><Relationship Id="rId9" Type="http://schemas.openxmlformats.org/officeDocument/2006/relationships/slide" Target="slides/slide15.xml"/><Relationship Id="rId14" Type="http://schemas.openxmlformats.org/officeDocument/2006/relationships/slide" Target="slides/slide20.xml"/><Relationship Id="rId22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6B0BA030-2CC0-18B1-CC1B-EDA61C5E37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4C3922FE-F7F9-F42B-370A-D6D25C71186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5033C232-A26F-065D-BBD5-D0CA79529F8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7DC4CBDF-4574-ACD0-AE4B-CF108DD4016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184DED-D50E-6043-B0E5-2B1051589DE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A195B40-E052-EE23-9BE6-B50F63B4EF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8CA5A5D-2955-C6FF-4AEE-1EE05B1B3C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1B2E9CA7-565E-633F-3011-B811895EC84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5989152D-5D67-B73C-BBE7-826E9F7D074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BF6B4764-ABAB-F499-7CFD-BBE05DFF13C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1D603561-DBC7-CF57-6EAB-C07513B64C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132A7B-9135-374E-98C2-6F906F51052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32A7B-9135-374E-98C2-6F906F510522}" type="slidenum">
              <a:rPr lang="it-IT" altLang="it-IT" smtClean="0"/>
              <a:pPr/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9939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">
            <a:extLst>
              <a:ext uri="{FF2B5EF4-FFF2-40B4-BE49-F238E27FC236}">
                <a16:creationId xmlns:a16="http://schemas.microsoft.com/office/drawing/2014/main" id="{2C35D941-5A1B-9AB6-2F86-90DD80D4E403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3" name="Group 109">
              <a:extLst>
                <a:ext uri="{FF2B5EF4-FFF2-40B4-BE49-F238E27FC236}">
                  <a16:creationId xmlns:a16="http://schemas.microsoft.com/office/drawing/2014/main" id="{EC7523C7-3F83-2328-5CF4-247ED263E61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18" name="Freeform 4">
                <a:extLst>
                  <a:ext uri="{FF2B5EF4-FFF2-40B4-BE49-F238E27FC236}">
                    <a16:creationId xmlns:a16="http://schemas.microsoft.com/office/drawing/2014/main" id="{50C02581-C8D3-F227-7C89-962C44400D2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E43340D3-9CF7-BD9A-1301-F9236BF432D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C8FA859F-ABB1-D349-1FFC-3EB75B74892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CA130A26-9CF7-F610-4D67-BF2A1A0B70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A5E26BF0-65E0-1AA9-62E3-9B10FD1BE0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16E58871-2CF8-4022-42F1-92FB5B8AE4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id="{7FFC4B99-2657-5965-65B9-C568EE704D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EF6C2CF2-2947-1E6D-4A90-8A5760666C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:a16="http://schemas.microsoft.com/office/drawing/2014/main" id="{C8ABDB52-A29F-382A-D807-82CD8F3C77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01070CD0-1ABF-EDAA-C379-658C48CD3A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4F3CEEBB-1D50-403A-1FA2-01C09B8904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9" name="Freeform 15">
                <a:extLst>
                  <a:ext uri="{FF2B5EF4-FFF2-40B4-BE49-F238E27FC236}">
                    <a16:creationId xmlns:a16="http://schemas.microsoft.com/office/drawing/2014/main" id="{FC8754DB-CB21-759C-5931-58E0618AE0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2398D188-875C-4D37-0044-023F1712CF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1" name="Freeform 17">
                <a:extLst>
                  <a:ext uri="{FF2B5EF4-FFF2-40B4-BE49-F238E27FC236}">
                    <a16:creationId xmlns:a16="http://schemas.microsoft.com/office/drawing/2014/main" id="{BC88A5D8-C91B-DE09-C480-414CF8BE30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395EF149-B380-0F91-37DF-4AE686988D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2D2CDB5F-CE21-8E41-2B36-E2605F88E4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4" name="Freeform 20">
                <a:extLst>
                  <a:ext uri="{FF2B5EF4-FFF2-40B4-BE49-F238E27FC236}">
                    <a16:creationId xmlns:a16="http://schemas.microsoft.com/office/drawing/2014/main" id="{E8D335DB-D27A-0482-F819-D79AFEF6D7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5" name="Freeform 21">
                <a:extLst>
                  <a:ext uri="{FF2B5EF4-FFF2-40B4-BE49-F238E27FC236}">
                    <a16:creationId xmlns:a16="http://schemas.microsoft.com/office/drawing/2014/main" id="{20FA5AC5-C04B-BB91-F868-D2D07B8D4DF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6" name="Freeform 22">
                <a:extLst>
                  <a:ext uri="{FF2B5EF4-FFF2-40B4-BE49-F238E27FC236}">
                    <a16:creationId xmlns:a16="http://schemas.microsoft.com/office/drawing/2014/main" id="{14AFF13F-5B85-8F0D-E2FA-693EB75B48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7" name="Freeform 23">
                <a:extLst>
                  <a:ext uri="{FF2B5EF4-FFF2-40B4-BE49-F238E27FC236}">
                    <a16:creationId xmlns:a16="http://schemas.microsoft.com/office/drawing/2014/main" id="{FD5368D2-7BD2-1D3C-AE27-50E9C8431B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626205F9-7BC5-FDC5-315A-74F1643EED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80CF95BC-A94C-6D76-B413-CEAA2DCFA1C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0" name="Freeform 26">
                <a:extLst>
                  <a:ext uri="{FF2B5EF4-FFF2-40B4-BE49-F238E27FC236}">
                    <a16:creationId xmlns:a16="http://schemas.microsoft.com/office/drawing/2014/main" id="{234055C6-31D4-FC45-2B4C-E4467955A4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2CD35615-7D74-CFD0-5B0D-5F17EB4EA6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2" name="Freeform 28">
                <a:extLst>
                  <a:ext uri="{FF2B5EF4-FFF2-40B4-BE49-F238E27FC236}">
                    <a16:creationId xmlns:a16="http://schemas.microsoft.com/office/drawing/2014/main" id="{C8B947A5-BE9A-9921-61D9-7A1B444552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5C495B1F-4DA9-A578-9917-6ED4A862CB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:a16="http://schemas.microsoft.com/office/drawing/2014/main" id="{4C819E76-03F9-65B5-5C5A-BAB43B1757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5" name="Freeform 31">
                <a:extLst>
                  <a:ext uri="{FF2B5EF4-FFF2-40B4-BE49-F238E27FC236}">
                    <a16:creationId xmlns:a16="http://schemas.microsoft.com/office/drawing/2014/main" id="{9BE39B37-C1FB-0EE3-1AAC-5354712F5E4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6" name="Freeform 32">
                <a:extLst>
                  <a:ext uri="{FF2B5EF4-FFF2-40B4-BE49-F238E27FC236}">
                    <a16:creationId xmlns:a16="http://schemas.microsoft.com/office/drawing/2014/main" id="{6B095A36-9325-E5AE-DCA6-5A47FDF940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7" name="Freeform 33">
                <a:extLst>
                  <a:ext uri="{FF2B5EF4-FFF2-40B4-BE49-F238E27FC236}">
                    <a16:creationId xmlns:a16="http://schemas.microsoft.com/office/drawing/2014/main" id="{81E0B171-7AD1-F05B-FD6E-1227AF01410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id="{97925705-631D-ACE8-0931-4D7934203A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9" name="Freeform 35">
                <a:extLst>
                  <a:ext uri="{FF2B5EF4-FFF2-40B4-BE49-F238E27FC236}">
                    <a16:creationId xmlns:a16="http://schemas.microsoft.com/office/drawing/2014/main" id="{925E2E48-B58B-8FA1-A939-34C2D158D1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0" name="Freeform 36">
                <a:extLst>
                  <a:ext uri="{FF2B5EF4-FFF2-40B4-BE49-F238E27FC236}">
                    <a16:creationId xmlns:a16="http://schemas.microsoft.com/office/drawing/2014/main" id="{2D923807-9E12-ECAB-2D08-E437BFFA68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1" name="Freeform 37">
                <a:extLst>
                  <a:ext uri="{FF2B5EF4-FFF2-40B4-BE49-F238E27FC236}">
                    <a16:creationId xmlns:a16="http://schemas.microsoft.com/office/drawing/2014/main" id="{D9CB6F88-097C-1CBF-BB88-79ADADD85C4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2" name="Freeform 38">
                <a:extLst>
                  <a:ext uri="{FF2B5EF4-FFF2-40B4-BE49-F238E27FC236}">
                    <a16:creationId xmlns:a16="http://schemas.microsoft.com/office/drawing/2014/main" id="{3E0B0192-F313-2BDF-097D-CBD1139CAD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EB593C83-3E65-70E6-6999-5F1F3FA669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4" name="Freeform 40">
                <a:extLst>
                  <a:ext uri="{FF2B5EF4-FFF2-40B4-BE49-F238E27FC236}">
                    <a16:creationId xmlns:a16="http://schemas.microsoft.com/office/drawing/2014/main" id="{BB739ED6-7AB8-6D61-B795-BC2A5338D9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5" name="Freeform 41">
                <a:extLst>
                  <a:ext uri="{FF2B5EF4-FFF2-40B4-BE49-F238E27FC236}">
                    <a16:creationId xmlns:a16="http://schemas.microsoft.com/office/drawing/2014/main" id="{8601B58A-1411-C7C4-C60E-0248299705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6" name="Freeform 42">
                <a:extLst>
                  <a:ext uri="{FF2B5EF4-FFF2-40B4-BE49-F238E27FC236}">
                    <a16:creationId xmlns:a16="http://schemas.microsoft.com/office/drawing/2014/main" id="{4AC8572B-743C-3D00-B0A3-B333AADC6B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7" name="Freeform 43">
                <a:extLst>
                  <a:ext uri="{FF2B5EF4-FFF2-40B4-BE49-F238E27FC236}">
                    <a16:creationId xmlns:a16="http://schemas.microsoft.com/office/drawing/2014/main" id="{6F336162-0042-ACC2-9E7E-EB012DCA53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8" name="Freeform 44">
                <a:extLst>
                  <a:ext uri="{FF2B5EF4-FFF2-40B4-BE49-F238E27FC236}">
                    <a16:creationId xmlns:a16="http://schemas.microsoft.com/office/drawing/2014/main" id="{E7E0A13A-BF54-1BF7-DE1F-38FD56BBDE5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B2658FCD-F1DA-8D92-5DCD-A0A5DB3CCC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0" name="Freeform 46">
                <a:extLst>
                  <a:ext uri="{FF2B5EF4-FFF2-40B4-BE49-F238E27FC236}">
                    <a16:creationId xmlns:a16="http://schemas.microsoft.com/office/drawing/2014/main" id="{7FA43C32-47E4-564D-F43E-2611595853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1" name="Freeform 47">
                <a:extLst>
                  <a:ext uri="{FF2B5EF4-FFF2-40B4-BE49-F238E27FC236}">
                    <a16:creationId xmlns:a16="http://schemas.microsoft.com/office/drawing/2014/main" id="{57D98D80-0D22-BE03-8FC9-7DA5104AC7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2" name="Freeform 48">
                <a:extLst>
                  <a:ext uri="{FF2B5EF4-FFF2-40B4-BE49-F238E27FC236}">
                    <a16:creationId xmlns:a16="http://schemas.microsoft.com/office/drawing/2014/main" id="{947A67B1-81CE-EEA1-B216-634C433FB3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3" name="Freeform 49">
                <a:extLst>
                  <a:ext uri="{FF2B5EF4-FFF2-40B4-BE49-F238E27FC236}">
                    <a16:creationId xmlns:a16="http://schemas.microsoft.com/office/drawing/2014/main" id="{46CB07AE-1D71-DD49-3E88-A1C1BFE7D9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4" name="Freeform 50">
                <a:extLst>
                  <a:ext uri="{FF2B5EF4-FFF2-40B4-BE49-F238E27FC236}">
                    <a16:creationId xmlns:a16="http://schemas.microsoft.com/office/drawing/2014/main" id="{71E1C87F-701E-E272-3F15-2692B7AD36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5" name="Freeform 51">
                <a:extLst>
                  <a:ext uri="{FF2B5EF4-FFF2-40B4-BE49-F238E27FC236}">
                    <a16:creationId xmlns:a16="http://schemas.microsoft.com/office/drawing/2014/main" id="{540D3B4D-6FCE-16C4-8FE3-78DD53607E1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6" name="Freeform 52">
                <a:extLst>
                  <a:ext uri="{FF2B5EF4-FFF2-40B4-BE49-F238E27FC236}">
                    <a16:creationId xmlns:a16="http://schemas.microsoft.com/office/drawing/2014/main" id="{85987E11-980C-7D84-1D49-B1563E572C9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7" name="Freeform 53">
                <a:extLst>
                  <a:ext uri="{FF2B5EF4-FFF2-40B4-BE49-F238E27FC236}">
                    <a16:creationId xmlns:a16="http://schemas.microsoft.com/office/drawing/2014/main" id="{FDF6A15E-7AF6-ABDC-5157-05AF5D551A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8" name="Freeform 54">
                <a:extLst>
                  <a:ext uri="{FF2B5EF4-FFF2-40B4-BE49-F238E27FC236}">
                    <a16:creationId xmlns:a16="http://schemas.microsoft.com/office/drawing/2014/main" id="{F9BC9E70-18E3-B5B0-B554-ACB327BAA4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09" name="Freeform 55">
                <a:extLst>
                  <a:ext uri="{FF2B5EF4-FFF2-40B4-BE49-F238E27FC236}">
                    <a16:creationId xmlns:a16="http://schemas.microsoft.com/office/drawing/2014/main" id="{F41ADBCE-1084-7DBF-5CBE-2D52247509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0" name="Freeform 56">
                <a:extLst>
                  <a:ext uri="{FF2B5EF4-FFF2-40B4-BE49-F238E27FC236}">
                    <a16:creationId xmlns:a16="http://schemas.microsoft.com/office/drawing/2014/main" id="{1CBDA2A5-065E-7E9D-8F76-FBDE6461C9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1" name="Freeform 57">
                <a:extLst>
                  <a:ext uri="{FF2B5EF4-FFF2-40B4-BE49-F238E27FC236}">
                    <a16:creationId xmlns:a16="http://schemas.microsoft.com/office/drawing/2014/main" id="{94474F46-3774-85F5-FB74-FDFA5B9138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2" name="Freeform 58">
                <a:extLst>
                  <a:ext uri="{FF2B5EF4-FFF2-40B4-BE49-F238E27FC236}">
                    <a16:creationId xmlns:a16="http://schemas.microsoft.com/office/drawing/2014/main" id="{A7AB5468-9F0D-F348-19B5-3FFC967174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3" name="Freeform 59">
                <a:extLst>
                  <a:ext uri="{FF2B5EF4-FFF2-40B4-BE49-F238E27FC236}">
                    <a16:creationId xmlns:a16="http://schemas.microsoft.com/office/drawing/2014/main" id="{67912470-253E-ED5B-B1A4-33BAC2AA25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4" name="Freeform 60">
                <a:extLst>
                  <a:ext uri="{FF2B5EF4-FFF2-40B4-BE49-F238E27FC236}">
                    <a16:creationId xmlns:a16="http://schemas.microsoft.com/office/drawing/2014/main" id="{CFC8B87D-73BE-8767-8FCC-BDCB8ADD06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5" name="Freeform 61">
                <a:extLst>
                  <a:ext uri="{FF2B5EF4-FFF2-40B4-BE49-F238E27FC236}">
                    <a16:creationId xmlns:a16="http://schemas.microsoft.com/office/drawing/2014/main" id="{3F97290E-C830-5B12-9DDE-20C2810537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6" name="Freeform 62">
                <a:extLst>
                  <a:ext uri="{FF2B5EF4-FFF2-40B4-BE49-F238E27FC236}">
                    <a16:creationId xmlns:a16="http://schemas.microsoft.com/office/drawing/2014/main" id="{A3FB7AA9-7451-BFF1-633C-F1331F56E7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7" name="Freeform 63">
                <a:extLst>
                  <a:ext uri="{FF2B5EF4-FFF2-40B4-BE49-F238E27FC236}">
                    <a16:creationId xmlns:a16="http://schemas.microsoft.com/office/drawing/2014/main" id="{DB2C7642-48AF-4623-BE6A-4B621DB5F1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8" name="Freeform 64">
                <a:extLst>
                  <a:ext uri="{FF2B5EF4-FFF2-40B4-BE49-F238E27FC236}">
                    <a16:creationId xmlns:a16="http://schemas.microsoft.com/office/drawing/2014/main" id="{19F3F921-F35E-0BD3-5E2B-BCE2BE3939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19" name="Freeform 65">
                <a:extLst>
                  <a:ext uri="{FF2B5EF4-FFF2-40B4-BE49-F238E27FC236}">
                    <a16:creationId xmlns:a16="http://schemas.microsoft.com/office/drawing/2014/main" id="{E0CA28AA-7F48-88A8-6E3C-58B02D7861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0" name="Freeform 66">
                <a:extLst>
                  <a:ext uri="{FF2B5EF4-FFF2-40B4-BE49-F238E27FC236}">
                    <a16:creationId xmlns:a16="http://schemas.microsoft.com/office/drawing/2014/main" id="{88FDA034-E45C-C928-864A-45EF04B94F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1" name="Freeform 67">
                <a:extLst>
                  <a:ext uri="{FF2B5EF4-FFF2-40B4-BE49-F238E27FC236}">
                    <a16:creationId xmlns:a16="http://schemas.microsoft.com/office/drawing/2014/main" id="{5DCD372C-B8A8-6F87-76B4-D5323E56CB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2" name="Freeform 68">
                <a:extLst>
                  <a:ext uri="{FF2B5EF4-FFF2-40B4-BE49-F238E27FC236}">
                    <a16:creationId xmlns:a16="http://schemas.microsoft.com/office/drawing/2014/main" id="{7A9BFD13-6CB3-8B46-E93D-26E5516FC4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3" name="Freeform 69">
                <a:extLst>
                  <a:ext uri="{FF2B5EF4-FFF2-40B4-BE49-F238E27FC236}">
                    <a16:creationId xmlns:a16="http://schemas.microsoft.com/office/drawing/2014/main" id="{4D4CCEC5-D7FD-91CA-3430-6CF60B8979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4" name="Freeform 70">
                <a:extLst>
                  <a:ext uri="{FF2B5EF4-FFF2-40B4-BE49-F238E27FC236}">
                    <a16:creationId xmlns:a16="http://schemas.microsoft.com/office/drawing/2014/main" id="{8B5E6688-5ED3-E57B-E60C-26AE1F2A35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5" name="Freeform 71">
                <a:extLst>
                  <a:ext uri="{FF2B5EF4-FFF2-40B4-BE49-F238E27FC236}">
                    <a16:creationId xmlns:a16="http://schemas.microsoft.com/office/drawing/2014/main" id="{366EC795-C67F-B9B8-7224-5B64A93F37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6" name="Freeform 72">
                <a:extLst>
                  <a:ext uri="{FF2B5EF4-FFF2-40B4-BE49-F238E27FC236}">
                    <a16:creationId xmlns:a16="http://schemas.microsoft.com/office/drawing/2014/main" id="{C101BD29-4E3A-764E-9414-E97165AE2E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7" name="Freeform 73">
                <a:extLst>
                  <a:ext uri="{FF2B5EF4-FFF2-40B4-BE49-F238E27FC236}">
                    <a16:creationId xmlns:a16="http://schemas.microsoft.com/office/drawing/2014/main" id="{8ECCF58B-D7E2-2BF5-BF62-A21626D5E4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8" name="Freeform 74">
                <a:extLst>
                  <a:ext uri="{FF2B5EF4-FFF2-40B4-BE49-F238E27FC236}">
                    <a16:creationId xmlns:a16="http://schemas.microsoft.com/office/drawing/2014/main" id="{9B9A2BFB-0E82-7872-EF13-12383EC647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29" name="Freeform 75">
                <a:extLst>
                  <a:ext uri="{FF2B5EF4-FFF2-40B4-BE49-F238E27FC236}">
                    <a16:creationId xmlns:a16="http://schemas.microsoft.com/office/drawing/2014/main" id="{60CBB4E8-F1B0-6233-A02B-431DA21694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0" name="Freeform 76">
                <a:extLst>
                  <a:ext uri="{FF2B5EF4-FFF2-40B4-BE49-F238E27FC236}">
                    <a16:creationId xmlns:a16="http://schemas.microsoft.com/office/drawing/2014/main" id="{B6F8F27F-BCBD-100B-D420-53102CE71A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1" name="Freeform 77">
                <a:extLst>
                  <a:ext uri="{FF2B5EF4-FFF2-40B4-BE49-F238E27FC236}">
                    <a16:creationId xmlns:a16="http://schemas.microsoft.com/office/drawing/2014/main" id="{AAA335D2-5F63-0E89-F491-853A58FFD9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2" name="Freeform 78">
                <a:extLst>
                  <a:ext uri="{FF2B5EF4-FFF2-40B4-BE49-F238E27FC236}">
                    <a16:creationId xmlns:a16="http://schemas.microsoft.com/office/drawing/2014/main" id="{75978F42-3446-DF7F-9B6F-6E999D8C0A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3" name="Freeform 79">
                <a:extLst>
                  <a:ext uri="{FF2B5EF4-FFF2-40B4-BE49-F238E27FC236}">
                    <a16:creationId xmlns:a16="http://schemas.microsoft.com/office/drawing/2014/main" id="{780F41BF-E1EF-98E8-FE7E-ABF0AE3988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4" name="Freeform 80">
                <a:extLst>
                  <a:ext uri="{FF2B5EF4-FFF2-40B4-BE49-F238E27FC236}">
                    <a16:creationId xmlns:a16="http://schemas.microsoft.com/office/drawing/2014/main" id="{03D43FEB-8BEA-DD87-4213-7DC45B516F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5" name="Freeform 81">
                <a:extLst>
                  <a:ext uri="{FF2B5EF4-FFF2-40B4-BE49-F238E27FC236}">
                    <a16:creationId xmlns:a16="http://schemas.microsoft.com/office/drawing/2014/main" id="{44663C4C-E1CF-BFFC-AB3A-EDF70AD3EA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6" name="Freeform 82">
                <a:extLst>
                  <a:ext uri="{FF2B5EF4-FFF2-40B4-BE49-F238E27FC236}">
                    <a16:creationId xmlns:a16="http://schemas.microsoft.com/office/drawing/2014/main" id="{D9BA53CE-DD3E-3988-361A-2D96A3CC0F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7" name="Freeform 83">
                <a:extLst>
                  <a:ext uri="{FF2B5EF4-FFF2-40B4-BE49-F238E27FC236}">
                    <a16:creationId xmlns:a16="http://schemas.microsoft.com/office/drawing/2014/main" id="{C3AE5B0B-50AE-D136-72DE-61042D53C7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338" name="Freeform 84">
                <a:extLst>
                  <a:ext uri="{FF2B5EF4-FFF2-40B4-BE49-F238E27FC236}">
                    <a16:creationId xmlns:a16="http://schemas.microsoft.com/office/drawing/2014/main" id="{24183F29-A1F6-0676-3972-522276332E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4" name="Group 105">
              <a:extLst>
                <a:ext uri="{FF2B5EF4-FFF2-40B4-BE49-F238E27FC236}">
                  <a16:creationId xmlns:a16="http://schemas.microsoft.com/office/drawing/2014/main" id="{747BA9C9-5760-F077-3A2C-301D88BEC22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90"/>
              <a:ext cx="5577" cy="1270"/>
              <a:chOff x="76" y="1890"/>
              <a:chExt cx="5577" cy="1270"/>
            </a:xfrm>
          </p:grpSpPr>
          <p:sp>
            <p:nvSpPr>
              <p:cNvPr id="5" name="Freeform 91">
                <a:extLst>
                  <a:ext uri="{FF2B5EF4-FFF2-40B4-BE49-F238E27FC236}">
                    <a16:creationId xmlns:a16="http://schemas.microsoft.com/office/drawing/2014/main" id="{25CF9D7C-7287-A8F1-DC1A-EBD6BF75EB85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6" name="Group 85">
                <a:extLst>
                  <a:ext uri="{FF2B5EF4-FFF2-40B4-BE49-F238E27FC236}">
                    <a16:creationId xmlns:a16="http://schemas.microsoft.com/office/drawing/2014/main" id="{88D4E926-0D3D-BD9C-0864-6413E7EF74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6">
                  <a:extLst>
                    <a:ext uri="{FF2B5EF4-FFF2-40B4-BE49-F238E27FC236}">
                      <a16:creationId xmlns:a16="http://schemas.microsoft.com/office/drawing/2014/main" id="{BCD57F62-4D0C-CA46-54B8-638105FF0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7" name="Rectangle 87">
                  <a:extLst>
                    <a:ext uri="{FF2B5EF4-FFF2-40B4-BE49-F238E27FC236}">
                      <a16:creationId xmlns:a16="http://schemas.microsoft.com/office/drawing/2014/main" id="{12A07F7E-5BD4-AD09-32E9-25B65C3DB0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7" name="Group 88">
                <a:extLst>
                  <a:ext uri="{FF2B5EF4-FFF2-40B4-BE49-F238E27FC236}">
                    <a16:creationId xmlns:a16="http://schemas.microsoft.com/office/drawing/2014/main" id="{630B5FC4-C5BF-D44A-3998-728CBA2842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4" name="AutoShape 89">
                  <a:extLst>
                    <a:ext uri="{FF2B5EF4-FFF2-40B4-BE49-F238E27FC236}">
                      <a16:creationId xmlns:a16="http://schemas.microsoft.com/office/drawing/2014/main" id="{C1EF8E99-F3EE-1886-105D-33954294E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5" name="Rectangle 90">
                  <a:extLst>
                    <a:ext uri="{FF2B5EF4-FFF2-40B4-BE49-F238E27FC236}">
                      <a16:creationId xmlns:a16="http://schemas.microsoft.com/office/drawing/2014/main" id="{BA1986B8-ED0F-394B-3807-32C3CA1F1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8" name="Group 92">
                <a:extLst>
                  <a:ext uri="{FF2B5EF4-FFF2-40B4-BE49-F238E27FC236}">
                    <a16:creationId xmlns:a16="http://schemas.microsoft.com/office/drawing/2014/main" id="{84928936-7C5F-E35D-0EB4-83DF5231BB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27"/>
                <a:ext cx="1025" cy="952"/>
                <a:chOff x="1073" y="921"/>
                <a:chExt cx="2844" cy="2639"/>
              </a:xfrm>
            </p:grpSpPr>
            <p:sp>
              <p:nvSpPr>
                <p:cNvPr id="9" name="Freeform 93">
                  <a:extLst>
                    <a:ext uri="{FF2B5EF4-FFF2-40B4-BE49-F238E27FC236}">
                      <a16:creationId xmlns:a16="http://schemas.microsoft.com/office/drawing/2014/main" id="{10125E88-1259-CB0C-B800-D1BB270962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" y="950"/>
                  <a:ext cx="2844" cy="2609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0" name="Freeform 94">
                  <a:extLst>
                    <a:ext uri="{FF2B5EF4-FFF2-40B4-BE49-F238E27FC236}">
                      <a16:creationId xmlns:a16="http://schemas.microsoft.com/office/drawing/2014/main" id="{8220EF23-38DC-4B24-3914-D7936D1811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" y="965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1" name="Freeform 95">
                  <a:extLst>
                    <a:ext uri="{FF2B5EF4-FFF2-40B4-BE49-F238E27FC236}">
                      <a16:creationId xmlns:a16="http://schemas.microsoft.com/office/drawing/2014/main" id="{42C467F2-E344-C1D5-77D6-643818248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4" y="920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2" name="Freeform 96">
                  <a:extLst>
                    <a:ext uri="{FF2B5EF4-FFF2-40B4-BE49-F238E27FC236}">
                      <a16:creationId xmlns:a16="http://schemas.microsoft.com/office/drawing/2014/main" id="{4B59B3C0-57DB-78CB-FE25-135851F8E2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9" y="1620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3" name="Freeform 97">
                  <a:extLst>
                    <a:ext uri="{FF2B5EF4-FFF2-40B4-BE49-F238E27FC236}">
                      <a16:creationId xmlns:a16="http://schemas.microsoft.com/office/drawing/2014/main" id="{99780922-F223-8241-8434-33997FC54E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6" y="1444"/>
                  <a:ext cx="918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339" name="Rectangle 115">
            <a:extLst>
              <a:ext uri="{FF2B5EF4-FFF2-40B4-BE49-F238E27FC236}">
                <a16:creationId xmlns:a16="http://schemas.microsoft.com/office/drawing/2014/main" id="{F606AE1C-9B43-442B-D4D9-C2BDA12C759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340" name="Rectangle 116">
            <a:extLst>
              <a:ext uri="{FF2B5EF4-FFF2-40B4-BE49-F238E27FC236}">
                <a16:creationId xmlns:a16="http://schemas.microsoft.com/office/drawing/2014/main" id="{8EEDF1A8-D2C9-912A-FAB5-853882F40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10341" name="Rectangle 117">
            <a:extLst>
              <a:ext uri="{FF2B5EF4-FFF2-40B4-BE49-F238E27FC236}">
                <a16:creationId xmlns:a16="http://schemas.microsoft.com/office/drawing/2014/main" id="{C574D9E7-96F5-7DEB-483F-A6E324E04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AD5BF-469A-6440-A4BB-7A018B94EBD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293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C55AE-1CCD-FBE9-2100-96D25494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A201-6BEA-C805-580B-D897C091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2D13F-7B42-9A09-51E4-3D1666E0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2BE93-AAA2-A744-86B4-75A35A1A83F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566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0CC97-8C01-5101-82D0-0B377A4B8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BDD16-E9CA-65EB-3243-E3C0D844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F5B2C-A785-572F-32E5-A52F2EC2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6FFEF-024C-1944-88BF-4418C440CE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5082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CADA0-4721-43FC-C6FB-2E522D32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3F4E9-60DB-08B3-801B-0660A998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4E201-C1C5-D563-7BAE-0C8590F3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140DB-08B9-2E47-ADF6-37C4E6CBD22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4053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2096EC-78E6-986E-BCF1-6E91BDBA5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197BE1-B3C8-1877-45FF-51DB5A9A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212574-4711-7AF3-A6FD-C9C53DD4F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585CD-86A1-2640-A7D0-5B9910ABB19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6107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074A7-DF56-289E-D4BB-3C4F0790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CDD22-A4C1-BEF1-02BB-F0382D109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967FF-8AE4-1965-BB47-5DBA1E4D8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B3781-A7FC-5B49-AE81-35AE688DF2D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602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77C09-4DF7-C83E-4360-9B62CAE12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39E758-0F9A-CB9B-7718-7385BDC3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6D68C-CBD6-3BB3-A80F-B8E3E855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53B17-0BA7-BB4C-B8CF-40963C315D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246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E8287-D6D4-7482-CFC8-897FE63B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A1C4B-0A72-26BF-E551-33AC12EA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7E70B-61A9-EDF8-E013-76B2F5D9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47987-E62D-EC4B-9BC4-4D76BCD79E8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335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3E953-0233-7A55-80FD-92636B1A5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F3F2A-9709-3A33-9355-BD663F001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AF674-5CEC-B8EA-45FC-9AD02E85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61618-B4E3-5747-BCA0-B8CD69785E0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666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D719C-8D19-3A91-3FCF-75DF078E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8510B-E2B4-EF8E-C178-8E1928B8A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80CA6-3746-E5F7-8149-C71307B8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4DB8D-8599-A04E-A6A8-43BA17453B0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2982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0BA6A-2F33-42DE-F1F0-F1994E36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7E6B8-24AB-6FA8-2683-799B62BA9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B03D4-357C-6FF4-E057-BF02A4CE9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BBAA2-55D8-794A-98AA-30575EEF458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578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769F0768-D7E2-47C6-6682-EB36D4E07E8F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78293CB8-3325-58B2-C129-752A7FBFE14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951EFD1A-7AA4-1451-BC82-44C1F5F515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560872FE-ECD5-5114-C486-4791BAE134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CAB1F31B-D691-4A60-E90E-90DA8A16B7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C2901759-1CEF-970C-387A-BC62137623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65A26BCA-CC2F-DC10-A1B2-1454867564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CA489D69-00F9-BB41-79D0-72BDBED5B9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3B40547F-40F6-9321-433C-A03D141FF95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1CB94E9F-F89F-F2BB-50A5-38681DC549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66AE4921-1064-73F4-00B6-885613D2FF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483F99A7-301D-B26C-98E8-DE092D4775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C94CE79A-FA1C-F9D6-A311-DD88B0635B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BC1A4319-981A-B598-6A1F-4C92CD5397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2C7FACFD-1546-4629-D87E-38939AF8D4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96DC24A4-CE48-9FCA-E726-CDFDC6E0FD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25F85A20-E076-E45B-D8B1-F8D3BC1DA3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525FBD8C-E9F9-BA81-6726-21A2EE9ADD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A25809CF-58C4-2A21-A64E-71281BDA25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961C48B6-602B-1135-9739-359ECB1A7F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16B544DB-7BE1-4B92-3FFE-6CBCD32987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657C3C5D-8671-9C96-8240-6B4082835C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684BF404-0622-45D2-46DA-509ACF324E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DFA0B03B-D460-2F5C-3C92-0ED000EF61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A70E2E90-707F-9992-33AC-76AB77129C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4E62B4A0-B4A0-1F28-1B0F-76C9A8B0F2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0F470887-2C6F-FC2A-DE63-F164BFBD8F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D0924CE3-6EF1-B684-4991-F0B680DFC5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4B2E2075-F419-87F8-DF52-8CDD17FF0D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8D0AEBBD-E831-2DBF-74C3-5562EA21D0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FAE9AE26-5147-7665-0C98-967C089728E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0905A3CC-2140-F4FA-42AD-D2BDCC91D2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C589A4B7-6221-08C8-3008-EFB35A2398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191BF0C6-D8C3-069A-3A23-B6B92E73DE5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710A0FA9-8764-942E-7C9F-4EFBB4BBAD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494C4FE5-2288-679D-0D1F-D83DC7022C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73FEF21E-3D66-68CC-550C-5F6F3DD79F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4A6BBD7C-E208-349C-0CF7-E4E5E3BF1C0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0E9B3F26-68E3-10D0-9A89-5B41700D65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4C5D58CE-9333-AE7F-4042-AA698E7252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57274113-0586-1404-74AB-248999E30A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6B85CE86-0ED2-74BA-D529-C2AA4CE7AEB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BB378634-074D-C40F-D861-39CE15C0FB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A0966AFC-AF52-9AEE-6945-4DA0AEE2F4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9A3649EC-E7BA-AC18-D9A3-C5A71A054F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1996AA2F-7AC8-F657-25B1-4873AB0E1A9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807B525E-ED3B-4733-A8D7-21BE95598F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437831CF-7918-2A22-B712-C4357E6DD0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C7332D38-F6AF-9643-5DF8-71D332A845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8A1D5B9D-4607-0481-D116-5596F024680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F21F59C3-3811-A13D-642A-7F79816BFD8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EAFF1C59-D553-83D3-EC93-1D07A08FD68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8DC78067-A0D9-A397-E179-581CEA2093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C8F94FCB-FD3E-52EE-BB73-D08A34DA67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864E8A31-7DD7-9915-9F78-B19B043693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2D7DA7A4-F96A-FA5C-19D1-453CDCABB7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BE54E719-EC9B-6EF5-1EF2-CED8448305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926810D7-9A13-8C18-7C45-6F8646825A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D4707214-FA54-954A-E43F-1B7A491DDA4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FFDD542C-0A56-80C8-C8C6-3C73D69C6E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BFC95EC0-D52B-F864-F182-935000CB0C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1DCD8B75-4E2F-1B17-021A-6041199A63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7E7A84A8-B8C4-B4AE-2512-E0C07D00AD0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6099D7D8-706F-30B7-1291-7FCF3E2E9F4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C4771EF4-6E8C-8A8D-BD1A-21C24D28CD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BBD5B908-CFB9-56DB-DA46-99B0AD2656B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95B7B5D7-41E5-73ED-BDC0-6EF8F62064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E0E1BE3E-2D2B-FA95-3677-F0EEE0FC9B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FAE70947-8464-9340-8D09-CC113CFF30E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69A89433-5A31-9EC2-88EA-5A93E0E233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79A8CFE2-5127-8865-F1A0-E43BE29C06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077C8A83-ABBD-EFCA-4610-7271F69FA7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AC5C52ED-6D1D-78DF-CB89-5BEA0933E7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89AA66D3-1ACC-D685-6F48-7BD2C20AEB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08B0AA55-C36D-D8E1-4BD1-6591B7A5A4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9C747804-6F5D-D0B3-ABBF-85C9ABCDA3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50A5A1DA-7747-AD03-5A34-5B7EDE3DDC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966D220F-46B3-70C8-89EE-F4F8A0F1DD1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044EF149-A176-92BB-D443-CD5040CE042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E0A124D8-9327-443F-FB47-BC3512EBBEE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34242286-EF9E-49F9-CDBF-4422CB0F00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44088F8E-6FCC-C969-BFD5-E2786E17B1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123AA6D8-C0E9-F4C4-D020-B35FCD42C6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34A6EAF0-EC9A-5EA5-A4B6-AAF7808FFBE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742F6ADC-4651-CC1F-F1EC-B3D144E816EC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FBA836B2-A927-E724-5A0A-1DE7179C59E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7E790ADE-A7AE-240D-9D7B-EC5C641DBBF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596BCC87-579B-BC2E-EAA6-99626474C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745D5E43-CE03-E393-6C72-CE44F97F6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58002761-9CD2-943F-E9EB-D8536F1F2D8C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661B716B-5682-AAB3-9F44-7EF11EE10D8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A5B94DCD-EA24-B231-12F3-0ECA11294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C0037B5B-6D69-5D9C-26E4-705216CFB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5911D716-6131-9EC7-0627-543ECD6C5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8E2700D5-C5A8-1DA6-0A1F-F02EB7C78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8C80A67B-4EB8-97DA-DF52-A5D56645C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1DDF8A0D-79AF-96AC-B4B1-9959F9436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70732614-600C-6D7A-3B81-DFA3BB322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FC307B75-FBCA-5D00-BA88-6B1D6F87059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EB851D58-DE29-4F19-F920-CA07E1153F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2026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F8C62879-8C61-15DD-6F37-A2435DFD035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6E12934-9F64-6742-B6A0-3BAA57C6A4E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jpg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2930" y="2578548"/>
            <a:ext cx="8369300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Numeri e infinito: gli insiemi </a:t>
            </a:r>
            <a:r>
              <a:rPr lang="it-IT" altLang="it-IT" sz="3600" b="1" dirty="0" err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</a:t>
            </a: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it-IT" altLang="it-IT" sz="3600" b="1" dirty="0" err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</a:t>
            </a: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it-IT" altLang="it-IT" sz="3600" b="1" dirty="0" err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7350" y="152400"/>
            <a:ext cx="8369300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Insiemi infiniti</a:t>
            </a:r>
            <a:endParaRPr lang="it-IT" altLang="it-IT" sz="36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9F8B14-1BE0-2AEB-D135-327B1AB1BC5B}"/>
              </a:ext>
            </a:extLst>
          </p:cNvPr>
          <p:cNvSpPr txBox="1"/>
          <p:nvPr/>
        </p:nvSpPr>
        <p:spPr>
          <a:xfrm>
            <a:off x="796066" y="1215614"/>
            <a:ext cx="78423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Insiemi numerici infiniti nella lezione precedente:</a:t>
            </a:r>
          </a:p>
          <a:p>
            <a:pPr marL="457200" indent="-457200">
              <a:buFontTx/>
              <a:buChar char="-"/>
            </a:pPr>
            <a:r>
              <a:rPr lang="it-IT" sz="2800" b="1" dirty="0"/>
              <a:t>insieme </a:t>
            </a:r>
            <a:r>
              <a:rPr lang="it-IT" sz="2800" b="1" dirty="0" err="1"/>
              <a:t>N</a:t>
            </a:r>
            <a:r>
              <a:rPr lang="it-IT" sz="2800" b="1" dirty="0"/>
              <a:t> dei numeri naturali;</a:t>
            </a:r>
          </a:p>
          <a:p>
            <a:pPr marL="457200" indent="-457200">
              <a:buFontTx/>
              <a:buChar char="-"/>
            </a:pPr>
            <a:r>
              <a:rPr lang="it-IT" sz="2800" b="1" dirty="0"/>
              <a:t>insieme </a:t>
            </a:r>
            <a:r>
              <a:rPr lang="it-IT" sz="2800" b="1" dirty="0" err="1"/>
              <a:t>P</a:t>
            </a:r>
            <a:r>
              <a:rPr lang="it-IT" sz="2800" b="1" dirty="0"/>
              <a:t> dei numeri pari.</a:t>
            </a:r>
          </a:p>
        </p:txBody>
      </p:sp>
      <p:pic>
        <p:nvPicPr>
          <p:cNvPr id="4" name="Picture 12" descr="Nat_pari4a.jpg">
            <a:extLst>
              <a:ext uri="{FF2B5EF4-FFF2-40B4-BE49-F238E27FC236}">
                <a16:creationId xmlns:a16="http://schemas.microsoft.com/office/drawing/2014/main" id="{A2376384-8BE3-3E72-5F01-6FD95B633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3124574"/>
            <a:ext cx="8369300" cy="146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4CF16594-EEA7-AD1C-D73F-749026460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64" y="4702458"/>
            <a:ext cx="7208072" cy="1384995"/>
          </a:xfrm>
          <a:prstGeom prst="rect">
            <a:avLst/>
          </a:prstGeom>
          <a:noFill/>
          <a:ln w="31750">
            <a:solidFill>
              <a:srgbClr val="FF0000">
                <a:alpha val="98822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sono insiemi infiniti.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è in corrispondenza biunivoca con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, che è un sottoinsieme di N.</a:t>
            </a:r>
          </a:p>
        </p:txBody>
      </p:sp>
      <p:pic>
        <p:nvPicPr>
          <p:cNvPr id="6" name="Picture 10" descr="Set2.jpg">
            <a:extLst>
              <a:ext uri="{FF2B5EF4-FFF2-40B4-BE49-F238E27FC236}">
                <a16:creationId xmlns:a16="http://schemas.microsoft.com/office/drawing/2014/main" id="{7E4C188F-D3B7-E1FB-7B13-8716CEBAC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06" y="2066567"/>
            <a:ext cx="2452481" cy="125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0573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032">
            <a:extLst>
              <a:ext uri="{FF2B5EF4-FFF2-40B4-BE49-F238E27FC236}">
                <a16:creationId xmlns:a16="http://schemas.microsoft.com/office/drawing/2014/main" id="{F3766900-794D-4F6C-35FD-F44CE51BE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7892" name="Rectangle 1034">
            <a:extLst>
              <a:ext uri="{FF2B5EF4-FFF2-40B4-BE49-F238E27FC236}">
                <a16:creationId xmlns:a16="http://schemas.microsoft.com/office/drawing/2014/main" id="{2A17A626-0521-1BD8-6B14-CDB5B6464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7893" name="Rectangle 9">
            <a:extLst>
              <a:ext uri="{FF2B5EF4-FFF2-40B4-BE49-F238E27FC236}">
                <a16:creationId xmlns:a16="http://schemas.microsoft.com/office/drawing/2014/main" id="{720D5A9B-8F1D-D84A-2162-E4558E6FC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53" y="1254956"/>
            <a:ext cx="7735646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 dirty="0"/>
              <a:t>Insieme infinito</a:t>
            </a:r>
            <a:br>
              <a:rPr lang="it-IT" altLang="it-IT" sz="2800" b="1" i="1" dirty="0">
                <a:solidFill>
                  <a:srgbClr val="0000FF"/>
                </a:solidFill>
              </a:rPr>
            </a:br>
            <a:r>
              <a:rPr lang="it-IT" altLang="it-IT" sz="2800" dirty="0"/>
              <a:t>Un insieme </a:t>
            </a:r>
            <a:r>
              <a:rPr lang="it-IT" altLang="it-IT" sz="2800" b="1" i="1" dirty="0"/>
              <a:t>A</a:t>
            </a:r>
            <a:r>
              <a:rPr lang="it-IT" altLang="it-IT" sz="2800" dirty="0"/>
              <a:t> è</a:t>
            </a:r>
            <a:r>
              <a:rPr lang="it-IT" altLang="it-IT" sz="2800" b="1" i="1" dirty="0"/>
              <a:t> infinito </a:t>
            </a:r>
            <a:r>
              <a:rPr lang="it-IT" altLang="it-IT" sz="2800" dirty="0"/>
              <a:t>se esiste una corrispondenza biunivoca fra </a:t>
            </a:r>
            <a:r>
              <a:rPr lang="it-IT" altLang="it-IT" sz="2800" b="1" i="1" dirty="0"/>
              <a:t>A</a:t>
            </a:r>
            <a:r>
              <a:rPr lang="it-IT" altLang="it-IT" sz="2800" dirty="0"/>
              <a:t> e un suo sottoinsieme.</a:t>
            </a:r>
          </a:p>
        </p:txBody>
      </p:sp>
      <p:sp>
        <p:nvSpPr>
          <p:cNvPr id="37894" name="Rectangle 9">
            <a:extLst>
              <a:ext uri="{FF2B5EF4-FFF2-40B4-BE49-F238E27FC236}">
                <a16:creationId xmlns:a16="http://schemas.microsoft.com/office/drawing/2014/main" id="{968732A6-3CB8-5713-8325-BA9A390C1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988" y="2674753"/>
            <a:ext cx="80481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 dirty="0"/>
              <a:t>Insieme numerabile</a:t>
            </a:r>
            <a:br>
              <a:rPr lang="it-IT" altLang="it-IT" sz="2800" b="1" i="1" dirty="0">
                <a:solidFill>
                  <a:srgbClr val="0000FF"/>
                </a:solidFill>
              </a:rPr>
            </a:br>
            <a:r>
              <a:rPr lang="it-IT" altLang="it-IT" sz="2800" dirty="0"/>
              <a:t>Un insieme infinito </a:t>
            </a:r>
            <a:r>
              <a:rPr lang="it-IT" altLang="it-IT" sz="2800" b="1" i="1" dirty="0"/>
              <a:t>A</a:t>
            </a:r>
            <a:r>
              <a:rPr lang="it-IT" altLang="it-IT" sz="2800" dirty="0"/>
              <a:t> è</a:t>
            </a:r>
            <a:r>
              <a:rPr lang="it-IT" altLang="it-IT" sz="2800" b="1" i="1" dirty="0"/>
              <a:t> numerabile </a:t>
            </a:r>
            <a:r>
              <a:rPr lang="it-IT" altLang="it-IT" sz="2800" dirty="0"/>
              <a:t>se esiste una corrispondenza biunivoca fra </a:t>
            </a:r>
            <a:r>
              <a:rPr lang="it-IT" altLang="it-IT" sz="2800" b="1" i="1" dirty="0"/>
              <a:t>A</a:t>
            </a:r>
            <a:r>
              <a:rPr lang="it-IT" altLang="it-IT" sz="2800" dirty="0"/>
              <a:t> e l’insieme </a:t>
            </a:r>
            <a:r>
              <a:rPr lang="it-IT" altLang="it-IT" sz="2800" b="1" i="1" dirty="0" err="1"/>
              <a:t>N</a:t>
            </a:r>
            <a:r>
              <a:rPr lang="it-IT" altLang="it-IT" sz="2800" b="1" i="1" dirty="0"/>
              <a:t> </a:t>
            </a:r>
            <a:r>
              <a:rPr lang="it-IT" altLang="it-IT" sz="2800" dirty="0"/>
              <a:t>dei numeri naturali.</a:t>
            </a:r>
          </a:p>
        </p:txBody>
      </p:sp>
      <p:sp>
        <p:nvSpPr>
          <p:cNvPr id="37895" name="Slide Number Placeholder 12">
            <a:extLst>
              <a:ext uri="{FF2B5EF4-FFF2-40B4-BE49-F238E27FC236}">
                <a16:creationId xmlns:a16="http://schemas.microsoft.com/office/drawing/2014/main" id="{BE1FFEF5-40D5-C0C5-0606-F2A27B22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8856" y="633756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51B444A-4F42-9A4E-B3A1-595EF9D751AA}" type="slidenum">
              <a:rPr lang="it-IT" altLang="it-IT" sz="1400"/>
              <a:pPr eaLnBrk="1" hangingPunct="1"/>
              <a:t>3</a:t>
            </a:fld>
            <a:endParaRPr lang="it-IT" altLang="it-IT" sz="1400" dirty="0"/>
          </a:p>
        </p:txBody>
      </p:sp>
      <p:sp>
        <p:nvSpPr>
          <p:cNvPr id="37896" name="Footer Placeholder 13">
            <a:extLst>
              <a:ext uri="{FF2B5EF4-FFF2-40B4-BE49-F238E27FC236}">
                <a16:creationId xmlns:a16="http://schemas.microsoft.com/office/drawing/2014/main" id="{6AD74B75-79BF-3669-01AA-FF80866F5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74D54BE-9132-14E7-159E-CECCE34C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012" y="252060"/>
            <a:ext cx="7620000" cy="1143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VOCABOLARIO MATEMATICO</a:t>
            </a:r>
            <a:endParaRPr lang="it-IT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C6603B-0066-7CD5-09AF-F90DBBB79FC4}"/>
              </a:ext>
            </a:extLst>
          </p:cNvPr>
          <p:cNvSpPr txBox="1"/>
          <p:nvPr/>
        </p:nvSpPr>
        <p:spPr>
          <a:xfrm>
            <a:off x="519925" y="4622572"/>
            <a:ext cx="4420945" cy="1200329"/>
          </a:xfrm>
          <a:prstGeom prst="rect">
            <a:avLst/>
          </a:prstGeom>
          <a:noFill/>
          <a:ln w="38100"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Chalkboard" panose="03050602040202020205" pitchFamily="66" charset="77"/>
              </a:rPr>
              <a:t>A</a:t>
            </a:r>
            <a:r>
              <a:rPr lang="it-IT" sz="2400" dirty="0">
                <a:latin typeface="Chalkboard" panose="03050602040202020205" pitchFamily="66" charset="77"/>
              </a:rPr>
              <a:t> è </a:t>
            </a:r>
            <a:r>
              <a:rPr lang="it-IT" sz="2400" i="1" dirty="0">
                <a:latin typeface="Chalkboard" panose="03050602040202020205" pitchFamily="66" charset="77"/>
              </a:rPr>
              <a:t>numerabile</a:t>
            </a:r>
            <a:r>
              <a:rPr lang="it-IT" sz="2400" dirty="0">
                <a:latin typeface="Chalkboard" panose="03050602040202020205" pitchFamily="66" charset="77"/>
              </a:rPr>
              <a:t> vuol dire che posso ‘</a:t>
            </a:r>
            <a:r>
              <a:rPr lang="it-IT" sz="2400" i="1" dirty="0">
                <a:latin typeface="Chalkboard" panose="03050602040202020205" pitchFamily="66" charset="77"/>
              </a:rPr>
              <a:t>numerare</a:t>
            </a:r>
            <a:r>
              <a:rPr lang="it-IT" sz="2400" dirty="0">
                <a:latin typeface="Chalkboard" panose="03050602040202020205" pitchFamily="66" charset="77"/>
              </a:rPr>
              <a:t>’ cioè </a:t>
            </a:r>
            <a:r>
              <a:rPr lang="it-IT" sz="2400" i="1" dirty="0">
                <a:latin typeface="Chalkboard" panose="03050602040202020205" pitchFamily="66" charset="77"/>
              </a:rPr>
              <a:t>contare</a:t>
            </a:r>
            <a:r>
              <a:rPr lang="it-IT" sz="2400" dirty="0">
                <a:latin typeface="Chalkboard" panose="03050602040202020205" pitchFamily="66" charset="77"/>
              </a:rPr>
              <a:t> gli elementi dell’insieme </a:t>
            </a:r>
            <a:r>
              <a:rPr lang="it-IT" sz="2400" b="1" dirty="0">
                <a:latin typeface="Chalkboard" panose="03050602040202020205" pitchFamily="66" charset="77"/>
              </a:rPr>
              <a:t>A</a:t>
            </a:r>
            <a:r>
              <a:rPr lang="it-IT" sz="2400" dirty="0">
                <a:latin typeface="Chalkboard" panose="03050602040202020205" pitchFamily="66" charset="77"/>
              </a:rPr>
              <a:t>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0DC5337-8E3E-41A2-8EFD-CAC20B9F6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508" y="4301063"/>
            <a:ext cx="3492504" cy="232833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DA2288B-AE0E-82D1-5E27-4C7CF870E162}"/>
              </a:ext>
            </a:extLst>
          </p:cNvPr>
          <p:cNvSpPr txBox="1"/>
          <p:nvPr/>
        </p:nvSpPr>
        <p:spPr>
          <a:xfrm>
            <a:off x="6947647" y="5340400"/>
            <a:ext cx="63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C6ED6D0-A453-E507-75AC-35158F242B6F}"/>
              </a:ext>
            </a:extLst>
          </p:cNvPr>
          <p:cNvSpPr txBox="1"/>
          <p:nvPr/>
        </p:nvSpPr>
        <p:spPr>
          <a:xfrm>
            <a:off x="7202016" y="5264803"/>
            <a:ext cx="63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tx2"/>
                </a:solidFill>
              </a:rPr>
              <a:t>4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F4A85FFC-A4CB-C7CF-32CB-13AEF99BB699}"/>
              </a:ext>
            </a:extLst>
          </p:cNvPr>
          <p:cNvGrpSpPr/>
          <p:nvPr/>
        </p:nvGrpSpPr>
        <p:grpSpPr>
          <a:xfrm>
            <a:off x="5916706" y="5127717"/>
            <a:ext cx="2322588" cy="1249182"/>
            <a:chOff x="5916706" y="5127717"/>
            <a:chExt cx="2322588" cy="1249182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B803F807-F956-8C09-39C3-80ACB451F76A}"/>
                </a:ext>
              </a:extLst>
            </p:cNvPr>
            <p:cNvGrpSpPr/>
            <p:nvPr/>
          </p:nvGrpSpPr>
          <p:grpSpPr>
            <a:xfrm>
              <a:off x="5916706" y="5295581"/>
              <a:ext cx="1940463" cy="1081318"/>
              <a:chOff x="5916706" y="5295581"/>
              <a:chExt cx="1940463" cy="1081318"/>
            </a:xfrm>
          </p:grpSpPr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A92E0BC5-5D0F-0C1A-5B38-C3F48151C8A5}"/>
                  </a:ext>
                </a:extLst>
              </p:cNvPr>
              <p:cNvSpPr txBox="1"/>
              <p:nvPr/>
            </p:nvSpPr>
            <p:spPr>
              <a:xfrm>
                <a:off x="5916706" y="5822901"/>
                <a:ext cx="6364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3000" b="1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C95A09B1-3837-0F6E-7EAF-54A7DB4B3052}"/>
                  </a:ext>
                </a:extLst>
              </p:cNvPr>
              <p:cNvSpPr txBox="1"/>
              <p:nvPr/>
            </p:nvSpPr>
            <p:spPr>
              <a:xfrm>
                <a:off x="6515466" y="5573985"/>
                <a:ext cx="6364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0677D482-7659-ABF0-CD71-6641FEF5E777}"/>
                  </a:ext>
                </a:extLst>
              </p:cNvPr>
              <p:cNvSpPr txBox="1"/>
              <p:nvPr/>
            </p:nvSpPr>
            <p:spPr>
              <a:xfrm>
                <a:off x="7220675" y="5295581"/>
                <a:ext cx="6364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>
                    <a:solidFill>
                      <a:schemeClr val="tx2"/>
                    </a:solidFill>
                  </a:rPr>
                  <a:t>4</a:t>
                </a:r>
              </a:p>
            </p:txBody>
          </p:sp>
        </p:grp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A8C2F60-457F-CDE0-BB6A-2530643F8DA3}"/>
                </a:ext>
              </a:extLst>
            </p:cNvPr>
            <p:cNvSpPr txBox="1"/>
            <p:nvPr/>
          </p:nvSpPr>
          <p:spPr>
            <a:xfrm>
              <a:off x="7443991" y="5175225"/>
              <a:ext cx="6364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5CAF110D-F281-21AA-AEE8-9B7A13F59AEC}"/>
                </a:ext>
              </a:extLst>
            </p:cNvPr>
            <p:cNvSpPr txBox="1"/>
            <p:nvPr/>
          </p:nvSpPr>
          <p:spPr>
            <a:xfrm>
              <a:off x="7602800" y="5127717"/>
              <a:ext cx="636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chemeClr val="tx2"/>
                  </a:solidFill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7349" y="133574"/>
            <a:ext cx="8595285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Primi esempi di insiemi numerabili</a:t>
            </a: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09865" y="6311153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2026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06EB7FAC-23B8-F1A2-62D1-590E56A4E2FC}"/>
              </a:ext>
            </a:extLst>
          </p:cNvPr>
          <p:cNvGrpSpPr/>
          <p:nvPr/>
        </p:nvGrpSpPr>
        <p:grpSpPr>
          <a:xfrm>
            <a:off x="236368" y="1519279"/>
            <a:ext cx="7269332" cy="1843606"/>
            <a:chOff x="675117" y="1648534"/>
            <a:chExt cx="7793766" cy="1769064"/>
          </a:xfrm>
        </p:grpSpPr>
        <p:pic>
          <p:nvPicPr>
            <p:cNvPr id="4" name="Picture 12" descr="Nat_pari4a.jpg">
              <a:extLst>
                <a:ext uri="{FF2B5EF4-FFF2-40B4-BE49-F238E27FC236}">
                  <a16:creationId xmlns:a16="http://schemas.microsoft.com/office/drawing/2014/main" id="{E110972A-2C38-076A-1ACC-D55CE9E7C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95"/>
            <a:stretch/>
          </p:blipFill>
          <p:spPr bwMode="auto">
            <a:xfrm>
              <a:off x="675117" y="1648534"/>
              <a:ext cx="7793766" cy="1417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3FE34A45-6466-760B-6C0A-3803E2741595}"/>
                </a:ext>
              </a:extLst>
            </p:cNvPr>
            <p:cNvSpPr txBox="1"/>
            <p:nvPr/>
          </p:nvSpPr>
          <p:spPr>
            <a:xfrm>
              <a:off x="3811292" y="2986711"/>
              <a:ext cx="19673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b="1" dirty="0"/>
                <a:t>Numeri pari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3C58383-FF58-2646-2E1D-FDBE8098E539}"/>
              </a:ext>
            </a:extLst>
          </p:cNvPr>
          <p:cNvGrpSpPr/>
          <p:nvPr/>
        </p:nvGrpSpPr>
        <p:grpSpPr>
          <a:xfrm>
            <a:off x="-86060" y="3781827"/>
            <a:ext cx="5228216" cy="2110384"/>
            <a:chOff x="0" y="3272416"/>
            <a:chExt cx="5228216" cy="2110384"/>
          </a:xfrm>
        </p:grpSpPr>
        <p:pic>
          <p:nvPicPr>
            <p:cNvPr id="6" name="Picture 8" descr="quadrati_retta.jpg">
              <a:extLst>
                <a:ext uri="{FF2B5EF4-FFF2-40B4-BE49-F238E27FC236}">
                  <a16:creationId xmlns:a16="http://schemas.microsoft.com/office/drawing/2014/main" id="{9E7243D1-CE5A-5110-4E45-1E1AADB85C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399"/>
            <a:stretch/>
          </p:blipFill>
          <p:spPr bwMode="auto">
            <a:xfrm>
              <a:off x="0" y="3272416"/>
              <a:ext cx="5228216" cy="1800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38845303-AA15-786F-3697-859B4144E9DA}"/>
                </a:ext>
              </a:extLst>
            </p:cNvPr>
            <p:cNvSpPr txBox="1"/>
            <p:nvPr/>
          </p:nvSpPr>
          <p:spPr>
            <a:xfrm>
              <a:off x="1524503" y="4951913"/>
              <a:ext cx="26064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b="1" dirty="0"/>
                <a:t>Numeri quadrati</a:t>
              </a:r>
            </a:p>
          </p:txBody>
        </p:sp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811FC76-204A-B5E2-AEAD-7BF6C729260E}"/>
              </a:ext>
            </a:extLst>
          </p:cNvPr>
          <p:cNvSpPr txBox="1"/>
          <p:nvPr/>
        </p:nvSpPr>
        <p:spPr>
          <a:xfrm>
            <a:off x="5769686" y="3953219"/>
            <a:ext cx="2860636" cy="1938992"/>
          </a:xfrm>
          <a:prstGeom prst="rect">
            <a:avLst/>
          </a:prstGeom>
          <a:noFill/>
          <a:ln w="38100"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Numeri pari e numeri quadrati sono sottoinsiemi dell’insieme </a:t>
            </a:r>
            <a:r>
              <a:rPr lang="it-IT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dei numeri naturali</a:t>
            </a:r>
          </a:p>
        </p:txBody>
      </p:sp>
    </p:spTree>
    <p:extLst>
      <p:ext uri="{BB962C8B-B14F-4D97-AF65-F5344CB8AC3E}">
        <p14:creationId xmlns:p14="http://schemas.microsoft.com/office/powerpoint/2010/main" val="51864090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1599" y="2159000"/>
            <a:ext cx="6648151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gli altri insiemi numerici sono tutti numerabili?</a:t>
            </a: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</p:spTree>
    <p:extLst>
      <p:ext uri="{BB962C8B-B14F-4D97-AF65-F5344CB8AC3E}">
        <p14:creationId xmlns:p14="http://schemas.microsoft.com/office/powerpoint/2010/main" val="69743669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2617" y="267494"/>
            <a:ext cx="6648151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Insieme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dei numeri interi</a:t>
            </a: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48CCBB-4898-6E5F-1065-4349CE07CF72}"/>
              </a:ext>
            </a:extLst>
          </p:cNvPr>
          <p:cNvSpPr txBox="1"/>
          <p:nvPr/>
        </p:nvSpPr>
        <p:spPr>
          <a:xfrm>
            <a:off x="1247887" y="48409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3" name="Picture 9" descr="Set_Z_N1a.jpg">
            <a:extLst>
              <a:ext uri="{FF2B5EF4-FFF2-40B4-BE49-F238E27FC236}">
                <a16:creationId xmlns:a16="http://schemas.microsoft.com/office/drawing/2014/main" id="{BF43C49C-A75F-FC78-C52B-CCD7FBFEE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42" y="1463637"/>
            <a:ext cx="2781300" cy="1951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nt_retta3a.png">
            <a:extLst>
              <a:ext uri="{FF2B5EF4-FFF2-40B4-BE49-F238E27FC236}">
                <a16:creationId xmlns:a16="http://schemas.microsoft.com/office/drawing/2014/main" id="{BB863F41-7921-E2EE-62E1-28BC79DA9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" y="3641856"/>
            <a:ext cx="8023225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1F82BBD-46CA-70AF-E37B-8B1700AD4A37}"/>
              </a:ext>
            </a:extLst>
          </p:cNvPr>
          <p:cNvSpPr txBox="1"/>
          <p:nvPr/>
        </p:nvSpPr>
        <p:spPr>
          <a:xfrm>
            <a:off x="560387" y="5102281"/>
            <a:ext cx="8217853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è un sottoinsieme di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Z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Posso stabilire una corrispondenza biunivoca fra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e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Z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0064400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1028">
            <a:extLst>
              <a:ext uri="{FF2B5EF4-FFF2-40B4-BE49-F238E27FC236}">
                <a16:creationId xmlns:a16="http://schemas.microsoft.com/office/drawing/2014/main" id="{B718C4CF-D3D8-9576-1489-10CEF3F3D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4892" y="373880"/>
            <a:ext cx="8135471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Corrispondenza biunivoca fra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Z</a:t>
            </a:r>
            <a:endParaRPr lang="it-IT" altLang="it-IT" sz="40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9940" name="Rectangle 1032">
            <a:extLst>
              <a:ext uri="{FF2B5EF4-FFF2-40B4-BE49-F238E27FC236}">
                <a16:creationId xmlns:a16="http://schemas.microsoft.com/office/drawing/2014/main" id="{6E1360BF-C313-084F-376A-99CD2CC0C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9941" name="Rectangle 1034">
            <a:extLst>
              <a:ext uri="{FF2B5EF4-FFF2-40B4-BE49-F238E27FC236}">
                <a16:creationId xmlns:a16="http://schemas.microsoft.com/office/drawing/2014/main" id="{DC092C0D-FE7C-D8AD-FDC2-AE89E2D30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9942" name="Slide Number Placeholder 13">
            <a:extLst>
              <a:ext uri="{FF2B5EF4-FFF2-40B4-BE49-F238E27FC236}">
                <a16:creationId xmlns:a16="http://schemas.microsoft.com/office/drawing/2014/main" id="{3ADEDE5F-CA07-A897-0D28-665AA338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5D7FD7-37FE-4B4C-8F90-6D23AFF35CCE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39943" name="Footer Placeholder 14">
            <a:extLst>
              <a:ext uri="{FF2B5EF4-FFF2-40B4-BE49-F238E27FC236}">
                <a16:creationId xmlns:a16="http://schemas.microsoft.com/office/drawing/2014/main" id="{D651D939-FB6E-A549-6DAE-938E79F9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04799" y="6477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E803778-5391-BEC1-9E23-F3036D20AD15}"/>
              </a:ext>
            </a:extLst>
          </p:cNvPr>
          <p:cNvSpPr txBox="1"/>
          <p:nvPr/>
        </p:nvSpPr>
        <p:spPr>
          <a:xfrm>
            <a:off x="591672" y="1212057"/>
            <a:ext cx="85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Per contare sulla retta i numeri interi posso saltellare avanti e indietro a partire da 0.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1F40FF5-B689-BF71-E842-AC948A09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57" y="2557449"/>
            <a:ext cx="7054781" cy="3413036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46592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1028">
            <a:extLst>
              <a:ext uri="{FF2B5EF4-FFF2-40B4-BE49-F238E27FC236}">
                <a16:creationId xmlns:a16="http://schemas.microsoft.com/office/drawing/2014/main" id="{B718C4CF-D3D8-9576-1489-10CEF3F3D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6407" y="190500"/>
            <a:ext cx="8135471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Corrispondenza biunivoca fra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Z</a:t>
            </a:r>
            <a:endParaRPr lang="it-IT" altLang="it-IT" sz="40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9940" name="Rectangle 1032">
            <a:extLst>
              <a:ext uri="{FF2B5EF4-FFF2-40B4-BE49-F238E27FC236}">
                <a16:creationId xmlns:a16="http://schemas.microsoft.com/office/drawing/2014/main" id="{6E1360BF-C313-084F-376A-99CD2CC0C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9941" name="Rectangle 1034">
            <a:extLst>
              <a:ext uri="{FF2B5EF4-FFF2-40B4-BE49-F238E27FC236}">
                <a16:creationId xmlns:a16="http://schemas.microsoft.com/office/drawing/2014/main" id="{DC092C0D-FE7C-D8AD-FDC2-AE89E2D30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9942" name="Slide Number Placeholder 13">
            <a:extLst>
              <a:ext uri="{FF2B5EF4-FFF2-40B4-BE49-F238E27FC236}">
                <a16:creationId xmlns:a16="http://schemas.microsoft.com/office/drawing/2014/main" id="{3ADEDE5F-CA07-A897-0D28-665AA338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5D7FD7-37FE-4B4C-8F90-6D23AFF35CCE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39943" name="Footer Placeholder 14">
            <a:extLst>
              <a:ext uri="{FF2B5EF4-FFF2-40B4-BE49-F238E27FC236}">
                <a16:creationId xmlns:a16="http://schemas.microsoft.com/office/drawing/2014/main" id="{D651D939-FB6E-A549-6DAE-938E79F9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04799" y="64770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83E95A0-6470-F68F-C94A-D50F988C5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87"/>
          <a:stretch/>
        </p:blipFill>
        <p:spPr>
          <a:xfrm>
            <a:off x="1656677" y="1127490"/>
            <a:ext cx="6131860" cy="2662193"/>
          </a:xfrm>
          <a:prstGeom prst="rect">
            <a:avLst/>
          </a:prstGeom>
          <a:ln w="38100"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3B5D14C-6C62-684A-F364-7C265D8B8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07" y="4015337"/>
            <a:ext cx="7772400" cy="2236009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8">
            <a:extLst>
              <a:ext uri="{FF2B5EF4-FFF2-40B4-BE49-F238E27FC236}">
                <a16:creationId xmlns:a16="http://schemas.microsoft.com/office/drawing/2014/main" id="{79E3B888-9640-2E7D-7FC8-0F9993F6B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2035" y="341096"/>
            <a:ext cx="5854700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L’insieme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Z</a:t>
            </a:r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è numerabile</a:t>
            </a:r>
          </a:p>
        </p:txBody>
      </p:sp>
      <p:sp>
        <p:nvSpPr>
          <p:cNvPr id="38915" name="Rectangle 1032">
            <a:extLst>
              <a:ext uri="{FF2B5EF4-FFF2-40B4-BE49-F238E27FC236}">
                <a16:creationId xmlns:a16="http://schemas.microsoft.com/office/drawing/2014/main" id="{D8241E94-8165-83CD-3CAC-479822AF2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8916" name="Rectangle 1034">
            <a:extLst>
              <a:ext uri="{FF2B5EF4-FFF2-40B4-BE49-F238E27FC236}">
                <a16:creationId xmlns:a16="http://schemas.microsoft.com/office/drawing/2014/main" id="{24254622-D053-3954-E669-9C7B5C486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8917" name="TextBox 11">
            <a:extLst>
              <a:ext uri="{FF2B5EF4-FFF2-40B4-BE49-F238E27FC236}">
                <a16:creationId xmlns:a16="http://schemas.microsoft.com/office/drawing/2014/main" id="{C4C65A68-3579-8A5A-233B-4A10A8450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210" y="4741129"/>
            <a:ext cx="7000867" cy="83099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è in corrispondenza biunivoca con l’insieme </a:t>
            </a:r>
            <a:r>
              <a:rPr lang="it-IT" altLang="it-IT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dei numeri naturali, perciò </a:t>
            </a:r>
            <a:r>
              <a:rPr lang="it-IT" altLang="it-IT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it-IT" altLang="it-IT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è numerabile</a:t>
            </a:r>
          </a:p>
        </p:txBody>
      </p:sp>
      <p:sp>
        <p:nvSpPr>
          <p:cNvPr id="38918" name="Slide Number Placeholder 13">
            <a:extLst>
              <a:ext uri="{FF2B5EF4-FFF2-40B4-BE49-F238E27FC236}">
                <a16:creationId xmlns:a16="http://schemas.microsoft.com/office/drawing/2014/main" id="{D915F09B-B9A5-2722-AAF1-241849FD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C7A92E9-67A5-5E40-A482-F444297FBF7A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38919" name="Footer Placeholder 14">
            <a:extLst>
              <a:ext uri="{FF2B5EF4-FFF2-40B4-BE49-F238E27FC236}">
                <a16:creationId xmlns:a16="http://schemas.microsoft.com/office/drawing/2014/main" id="{2792A29E-FED8-819F-96F3-0805A55D5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B975D27-DDDE-7BE3-4613-95A1103EC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228" y="1819633"/>
            <a:ext cx="6196314" cy="2092822"/>
          </a:xfrm>
          <a:prstGeom prst="rect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8">
            <a:extLst>
              <a:ext uri="{FF2B5EF4-FFF2-40B4-BE49-F238E27FC236}">
                <a16:creationId xmlns:a16="http://schemas.microsoft.com/office/drawing/2014/main" id="{79E3B888-9640-2E7D-7FC8-0F9993F6B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2035" y="341096"/>
            <a:ext cx="5854700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L’infinito nell’insieme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Z</a:t>
            </a:r>
            <a:endParaRPr lang="it-IT" altLang="it-IT" sz="40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Rectangle 1032">
            <a:extLst>
              <a:ext uri="{FF2B5EF4-FFF2-40B4-BE49-F238E27FC236}">
                <a16:creationId xmlns:a16="http://schemas.microsoft.com/office/drawing/2014/main" id="{D8241E94-8165-83CD-3CAC-479822AF2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8916" name="Rectangle 1034">
            <a:extLst>
              <a:ext uri="{FF2B5EF4-FFF2-40B4-BE49-F238E27FC236}">
                <a16:creationId xmlns:a16="http://schemas.microsoft.com/office/drawing/2014/main" id="{24254622-D053-3954-E669-9C7B5C486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8917" name="TextBox 11">
            <a:extLst>
              <a:ext uri="{FF2B5EF4-FFF2-40B4-BE49-F238E27FC236}">
                <a16:creationId xmlns:a16="http://schemas.microsoft.com/office/drawing/2014/main" id="{C4C65A68-3579-8A5A-233B-4A10A8450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011" y="1700734"/>
            <a:ext cx="3864562" cy="1200329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Z</a:t>
            </a: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è </a:t>
            </a:r>
            <a:r>
              <a:rPr lang="it-IT" altLang="it-IT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numerabile</a:t>
            </a: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perché è in corrispondenza biunivoca con l’insieme </a:t>
            </a:r>
            <a:r>
              <a:rPr lang="it-IT" altLang="it-IT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dei numeri naturali</a:t>
            </a:r>
          </a:p>
        </p:txBody>
      </p:sp>
      <p:sp>
        <p:nvSpPr>
          <p:cNvPr id="38918" name="Slide Number Placeholder 13">
            <a:extLst>
              <a:ext uri="{FF2B5EF4-FFF2-40B4-BE49-F238E27FC236}">
                <a16:creationId xmlns:a16="http://schemas.microsoft.com/office/drawing/2014/main" id="{D915F09B-B9A5-2722-AAF1-241849FD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C7A92E9-67A5-5E40-A482-F444297FBF7A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38919" name="Footer Placeholder 14">
            <a:extLst>
              <a:ext uri="{FF2B5EF4-FFF2-40B4-BE49-F238E27FC236}">
                <a16:creationId xmlns:a16="http://schemas.microsoft.com/office/drawing/2014/main" id="{2792A29E-FED8-819F-96F3-0805A55D5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B975D27-DDDE-7BE3-4613-95A1103EC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0" y="1468497"/>
            <a:ext cx="4649871" cy="170320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" name="Picture 9" descr="Set_Z_N1a.jpg">
            <a:extLst>
              <a:ext uri="{FF2B5EF4-FFF2-40B4-BE49-F238E27FC236}">
                <a16:creationId xmlns:a16="http://schemas.microsoft.com/office/drawing/2014/main" id="{B70CAB05-435C-3957-6B65-B2CF1E2BA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55" y="3516479"/>
            <a:ext cx="2781300" cy="1951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7823154B-53D2-4230-F3E8-90CC2774F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347" y="3891833"/>
            <a:ext cx="3475708" cy="1200329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Z</a:t>
            </a: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è </a:t>
            </a:r>
            <a:r>
              <a:rPr lang="it-IT" altLang="it-IT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infinito</a:t>
            </a:r>
            <a:r>
              <a:rPr lang="it-IT" alt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perché è in corrispondenza biunivoca con il suo sottoinsieme </a:t>
            </a:r>
            <a:r>
              <a:rPr lang="it-IT" altLang="it-IT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endParaRPr lang="it-IT" altLang="it-IT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57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43CFF73-3977-19D6-231A-D19583DC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4127" y="495425"/>
            <a:ext cx="7345623" cy="12700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dei numeri razionali</a:t>
            </a: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771C3347-8DBE-CAB2-CA1E-BB5A118A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D62974-2A79-F14D-8F75-FB9732A889EF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274DA809-CE87-1A5E-BCC8-6A960E32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48CCBB-4898-6E5F-1065-4349CE07CF72}"/>
              </a:ext>
            </a:extLst>
          </p:cNvPr>
          <p:cNvSpPr txBox="1"/>
          <p:nvPr/>
        </p:nvSpPr>
        <p:spPr>
          <a:xfrm>
            <a:off x="1247887" y="48409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6" name="Picture 9" descr="N_Z_Q.jpg">
            <a:extLst>
              <a:ext uri="{FF2B5EF4-FFF2-40B4-BE49-F238E27FC236}">
                <a16:creationId xmlns:a16="http://schemas.microsoft.com/office/drawing/2014/main" id="{2DB82A2A-6F72-14D4-21CD-E339A4680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834" y="1765425"/>
            <a:ext cx="3170207" cy="234188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F578DEB-55DE-2CCF-4F38-BBFAD96C2CF3}"/>
              </a:ext>
            </a:extLst>
          </p:cNvPr>
          <p:cNvSpPr txBox="1"/>
          <p:nvPr/>
        </p:nvSpPr>
        <p:spPr>
          <a:xfrm>
            <a:off x="624933" y="4699181"/>
            <a:ext cx="8217853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è un sottoinsieme di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Q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Posso stabilire una corrispondenza biunivoca fra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e </a:t>
            </a:r>
            <a:r>
              <a:rPr lang="it-IT" sz="28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Q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7843521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28">
            <a:extLst>
              <a:ext uri="{FF2B5EF4-FFF2-40B4-BE49-F238E27FC236}">
                <a16:creationId xmlns:a16="http://schemas.microsoft.com/office/drawing/2014/main" id="{F46418BD-1CD1-42AA-B0E7-0B3C50D78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906" y="379022"/>
            <a:ext cx="7506148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numeri razionali sulla retta</a:t>
            </a:r>
          </a:p>
        </p:txBody>
      </p:sp>
      <p:sp>
        <p:nvSpPr>
          <p:cNvPr id="20482" name="Rectangle 1032">
            <a:extLst>
              <a:ext uri="{FF2B5EF4-FFF2-40B4-BE49-F238E27FC236}">
                <a16:creationId xmlns:a16="http://schemas.microsoft.com/office/drawing/2014/main" id="{D54BE598-FBB7-F254-5A88-50890279D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Rectangle 1034">
            <a:extLst>
              <a:ext uri="{FF2B5EF4-FFF2-40B4-BE49-F238E27FC236}">
                <a16:creationId xmlns:a16="http://schemas.microsoft.com/office/drawing/2014/main" id="{DE1C2EFF-5402-4B8F-2DDB-B519538F4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4" name="Slide Number Placeholder 12">
            <a:extLst>
              <a:ext uri="{FF2B5EF4-FFF2-40B4-BE49-F238E27FC236}">
                <a16:creationId xmlns:a16="http://schemas.microsoft.com/office/drawing/2014/main" id="{27968BB9-B463-296D-1003-655016DD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49E98C-E6DA-F049-8F45-A0B45527A43F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0485" name="Footer Placeholder 13">
            <a:extLst>
              <a:ext uri="{FF2B5EF4-FFF2-40B4-BE49-F238E27FC236}">
                <a16:creationId xmlns:a16="http://schemas.microsoft.com/office/drawing/2014/main" id="{7BA11EDF-4E79-0EBC-08D2-152D379E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13143F93-71AE-61DA-D5DA-3C01B8D37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43" y="1393365"/>
            <a:ext cx="7300913" cy="171279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E263E6D7-F502-10EA-B5DF-4F44CB9B1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99" y="3364924"/>
            <a:ext cx="7847807" cy="277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cs typeface="Arial Narrow" panose="020B0604020202020204" pitchFamily="34" charset="0"/>
              </a:rPr>
              <a:t>Sulla retta osservo che </a:t>
            </a:r>
            <a:r>
              <a:rPr lang="it-IT" altLang="it-IT" sz="2800" b="1" i="1" dirty="0" err="1">
                <a:cs typeface="Arial Narrow" panose="020B0604020202020204" pitchFamily="34" charset="0"/>
              </a:rPr>
              <a:t>Q</a:t>
            </a:r>
            <a:r>
              <a:rPr lang="it-IT" altLang="it-IT" sz="2800" b="1" i="1" dirty="0">
                <a:cs typeface="Arial Narrow" panose="020B0604020202020204" pitchFamily="34" charset="0"/>
              </a:rPr>
              <a:t> è un insieme denso</a:t>
            </a:r>
            <a:r>
              <a:rPr lang="it-IT" altLang="it-IT" sz="2800" b="1" dirty="0">
                <a:cs typeface="Arial Narrow" panose="020B0604020202020204" pitchFamily="34" charset="0"/>
              </a:rPr>
              <a:t>: fra 0 e 1 posso trovare tanti numeri, ad esempio fra 0 e 1 si trova ½, fra 0 e ½ si trova  ¼, …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cs typeface="Arial Narrow" panose="020B0604020202020204" pitchFamily="34" charset="0"/>
              </a:rPr>
              <a:t>E tanti numeri posso trovare fra 1 e 2, …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cs typeface="Arial Narrow" panose="020B0604020202020204" pitchFamily="34" charset="0"/>
              </a:rPr>
              <a:t>Sembra ovvio che i numeri razionali siano ‘molti di più dei numeri interi’. E invece 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8">
            <a:extLst>
              <a:ext uri="{FF2B5EF4-FFF2-40B4-BE49-F238E27FC236}">
                <a16:creationId xmlns:a16="http://schemas.microsoft.com/office/drawing/2014/main" id="{A6C1E521-98F4-1573-5011-BC6CF5D04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278583"/>
            <a:ext cx="3325534" cy="81915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L’idea di Cantor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8326E128-94CC-0D50-B9E5-E75C63665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4C4338B9-AC19-2682-BABB-46FD60CEB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3" name="Slide Number Placeholder 13">
            <a:extLst>
              <a:ext uri="{FF2B5EF4-FFF2-40B4-BE49-F238E27FC236}">
                <a16:creationId xmlns:a16="http://schemas.microsoft.com/office/drawing/2014/main" id="{0579802F-4209-4752-130D-AAE9EEDE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3298E-6757-D64F-BD59-1DC14074585D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4" name="Footer Placeholder 14">
            <a:extLst>
              <a:ext uri="{FF2B5EF4-FFF2-40B4-BE49-F238E27FC236}">
                <a16:creationId xmlns:a16="http://schemas.microsoft.com/office/drawing/2014/main" id="{85B84C74-19EF-97C9-2C0E-4CF8DB07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8375B012-1203-D68F-4B07-187F0568B883}"/>
              </a:ext>
            </a:extLst>
          </p:cNvPr>
          <p:cNvGrpSpPr/>
          <p:nvPr/>
        </p:nvGrpSpPr>
        <p:grpSpPr>
          <a:xfrm>
            <a:off x="6813698" y="288139"/>
            <a:ext cx="1947134" cy="2773471"/>
            <a:chOff x="6728908" y="1078766"/>
            <a:chExt cx="1947134" cy="2773471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3E7D0F5-3B0D-7214-95CD-BB7CA4A120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782" t="3872" r="4145" b="24893"/>
            <a:stretch/>
          </p:blipFill>
          <p:spPr>
            <a:xfrm>
              <a:off x="6728908" y="1078766"/>
              <a:ext cx="1947134" cy="2188696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70864109-33ED-AF0E-59F2-F179FCB39968}"/>
                </a:ext>
              </a:extLst>
            </p:cNvPr>
            <p:cNvSpPr txBox="1"/>
            <p:nvPr/>
          </p:nvSpPr>
          <p:spPr>
            <a:xfrm>
              <a:off x="6960622" y="3267462"/>
              <a:ext cx="15975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/>
                <a:t>Georg Cantor</a:t>
              </a:r>
            </a:p>
            <a:p>
              <a:pPr algn="ctr"/>
              <a:r>
                <a:rPr lang="it-IT" sz="1600" b="1" dirty="0"/>
                <a:t>1845 - 1918</a:t>
              </a:r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D35F21-6FC3-DE1C-5033-2E7446FD39E6}"/>
              </a:ext>
            </a:extLst>
          </p:cNvPr>
          <p:cNvSpPr txBox="1"/>
          <p:nvPr/>
        </p:nvSpPr>
        <p:spPr>
          <a:xfrm>
            <a:off x="383168" y="1470712"/>
            <a:ext cx="63941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Scrivere un elenco ordinato di tutte le frazioni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EE7BCAA2-3639-9E17-B7DB-66EC4AB7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405" y="3050858"/>
            <a:ext cx="5705990" cy="3298448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03AB3E6-B54C-E24B-FFC7-8230B9FB39F1}"/>
              </a:ext>
            </a:extLst>
          </p:cNvPr>
          <p:cNvSpPr txBox="1"/>
          <p:nvPr/>
        </p:nvSpPr>
        <p:spPr>
          <a:xfrm>
            <a:off x="990600" y="3210656"/>
            <a:ext cx="1400809" cy="584775"/>
          </a:xfrm>
          <a:prstGeom prst="rect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Frazioni con numeratore 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1F72262-AD39-B798-D418-3C779ECE1A46}"/>
              </a:ext>
            </a:extLst>
          </p:cNvPr>
          <p:cNvSpPr txBox="1"/>
          <p:nvPr/>
        </p:nvSpPr>
        <p:spPr>
          <a:xfrm>
            <a:off x="203309" y="3867108"/>
            <a:ext cx="2389990" cy="584775"/>
          </a:xfrm>
          <a:prstGeom prst="rect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Frazioni con numeratore 1 e segno negativo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3F5A4F-609F-F5A2-9923-467BEBEAF08D}"/>
              </a:ext>
            </a:extLst>
          </p:cNvPr>
          <p:cNvSpPr txBox="1"/>
          <p:nvPr/>
        </p:nvSpPr>
        <p:spPr>
          <a:xfrm>
            <a:off x="990600" y="4589994"/>
            <a:ext cx="1400809" cy="584775"/>
          </a:xfrm>
          <a:prstGeom prst="rect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Frazioni con numeratore 2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0F4EE26-DA72-96B8-8BB5-929FB13DA53F}"/>
              </a:ext>
            </a:extLst>
          </p:cNvPr>
          <p:cNvSpPr txBox="1"/>
          <p:nvPr/>
        </p:nvSpPr>
        <p:spPr>
          <a:xfrm>
            <a:off x="252805" y="5226263"/>
            <a:ext cx="2389990" cy="584775"/>
          </a:xfrm>
          <a:prstGeom prst="rect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Frazioni con numeratore 2 e segno negativo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996D8B0-A56B-998D-1823-397B8B32996F}"/>
              </a:ext>
            </a:extLst>
          </p:cNvPr>
          <p:cNvSpPr txBox="1"/>
          <p:nvPr/>
        </p:nvSpPr>
        <p:spPr>
          <a:xfrm>
            <a:off x="1281399" y="5907471"/>
            <a:ext cx="819210" cy="338554"/>
          </a:xfrm>
          <a:prstGeom prst="rect">
            <a:avLst/>
          </a:prstGeom>
          <a:solidFill>
            <a:srgbClr val="FFFFFF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1" dirty="0"/>
              <a:t>….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8">
            <a:extLst>
              <a:ext uri="{FF2B5EF4-FFF2-40B4-BE49-F238E27FC236}">
                <a16:creationId xmlns:a16="http://schemas.microsoft.com/office/drawing/2014/main" id="{A6C1E521-98F4-1573-5011-BC6CF5D04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0333" y="180139"/>
            <a:ext cx="5619973" cy="81915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Metodo diagonale di Cantor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8326E128-94CC-0D50-B9E5-E75C63665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4C4338B9-AC19-2682-BABB-46FD60CEB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3" name="Slide Number Placeholder 13">
            <a:extLst>
              <a:ext uri="{FF2B5EF4-FFF2-40B4-BE49-F238E27FC236}">
                <a16:creationId xmlns:a16="http://schemas.microsoft.com/office/drawing/2014/main" id="{0579802F-4209-4752-130D-AAE9EEDE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3298E-6757-D64F-BD59-1DC14074585D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4" name="Footer Placeholder 14">
            <a:extLst>
              <a:ext uri="{FF2B5EF4-FFF2-40B4-BE49-F238E27FC236}">
                <a16:creationId xmlns:a16="http://schemas.microsoft.com/office/drawing/2014/main" id="{85B84C74-19EF-97C9-2C0E-4CF8DB07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840A114E-381C-4D04-98AB-C4BEA530A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" y="5323592"/>
            <a:ext cx="85471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cs typeface="Arial Narrow" panose="020B0604020202020204" pitchFamily="34" charset="0"/>
              </a:rPr>
              <a:t>Questo geniale metodo porta a contare le frazioni senza mai allontanarsi indefinitamente verso destra o verso il basso.  </a:t>
            </a:r>
          </a:p>
        </p:txBody>
      </p:sp>
      <p:pic>
        <p:nvPicPr>
          <p:cNvPr id="22535" name="Picture 9" descr="Q_numerabile.jpg">
            <a:extLst>
              <a:ext uri="{FF2B5EF4-FFF2-40B4-BE49-F238E27FC236}">
                <a16:creationId xmlns:a16="http://schemas.microsoft.com/office/drawing/2014/main" id="{E08BDD86-7335-E245-1DEE-73E2864CD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094" y="1771968"/>
            <a:ext cx="6231812" cy="33140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1851D5-16F0-D780-D7D2-7B462ACC3552}"/>
              </a:ext>
            </a:extLst>
          </p:cNvPr>
          <p:cNvSpPr txBox="1"/>
          <p:nvPr/>
        </p:nvSpPr>
        <p:spPr>
          <a:xfrm>
            <a:off x="252197" y="1011187"/>
            <a:ext cx="8209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Per contare le frazioni seguo un percorso ‘in diagonale’</a:t>
            </a:r>
          </a:p>
        </p:txBody>
      </p:sp>
    </p:spTree>
    <p:extLst>
      <p:ext uri="{BB962C8B-B14F-4D97-AF65-F5344CB8AC3E}">
        <p14:creationId xmlns:p14="http://schemas.microsoft.com/office/powerpoint/2010/main" val="280470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8">
            <a:extLst>
              <a:ext uri="{FF2B5EF4-FFF2-40B4-BE49-F238E27FC236}">
                <a16:creationId xmlns:a16="http://schemas.microsoft.com/office/drawing/2014/main" id="{A6C1E521-98F4-1573-5011-BC6CF5D04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1468" y="699376"/>
            <a:ext cx="7455199" cy="81915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Anche l’insieme </a:t>
            </a:r>
            <a:r>
              <a:rPr lang="it-IT" altLang="it-IT" sz="32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</a:t>
            </a: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è numerabile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8326E128-94CC-0D50-B9E5-E75C63665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4C4338B9-AC19-2682-BABB-46FD60CEB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3" name="Slide Number Placeholder 13">
            <a:extLst>
              <a:ext uri="{FF2B5EF4-FFF2-40B4-BE49-F238E27FC236}">
                <a16:creationId xmlns:a16="http://schemas.microsoft.com/office/drawing/2014/main" id="{0579802F-4209-4752-130D-AAE9EEDE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3298E-6757-D64F-BD59-1DC14074585D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4" name="Footer Placeholder 14">
            <a:extLst>
              <a:ext uri="{FF2B5EF4-FFF2-40B4-BE49-F238E27FC236}">
                <a16:creationId xmlns:a16="http://schemas.microsoft.com/office/drawing/2014/main" id="{85B84C74-19EF-97C9-2C0E-4CF8DB07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22535" name="Picture 9" descr="Q_numerabile.jpg">
            <a:extLst>
              <a:ext uri="{FF2B5EF4-FFF2-40B4-BE49-F238E27FC236}">
                <a16:creationId xmlns:a16="http://schemas.microsoft.com/office/drawing/2014/main" id="{E08BDD86-7335-E245-1DEE-73E2864CD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10" y="1637919"/>
            <a:ext cx="7583890" cy="437169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022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8">
            <a:extLst>
              <a:ext uri="{FF2B5EF4-FFF2-40B4-BE49-F238E27FC236}">
                <a16:creationId xmlns:a16="http://schemas.microsoft.com/office/drawing/2014/main" id="{A6C1E521-98F4-1573-5011-BC6CF5D04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973" y="2752725"/>
            <a:ext cx="7455199" cy="81915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l’insieme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dei numeri reali?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8326E128-94CC-0D50-B9E5-E75C63665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4C4338B9-AC19-2682-BABB-46FD60CEB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3" name="Slide Number Placeholder 13">
            <a:extLst>
              <a:ext uri="{FF2B5EF4-FFF2-40B4-BE49-F238E27FC236}">
                <a16:creationId xmlns:a16="http://schemas.microsoft.com/office/drawing/2014/main" id="{0579802F-4209-4752-130D-AAE9EEDE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3298E-6757-D64F-BD59-1DC14074585D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4" name="Footer Placeholder 14">
            <a:extLst>
              <a:ext uri="{FF2B5EF4-FFF2-40B4-BE49-F238E27FC236}">
                <a16:creationId xmlns:a16="http://schemas.microsoft.com/office/drawing/2014/main" id="{85B84C74-19EF-97C9-2C0E-4CF8DB07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</p:spTree>
    <p:extLst>
      <p:ext uri="{BB962C8B-B14F-4D97-AF65-F5344CB8AC3E}">
        <p14:creationId xmlns:p14="http://schemas.microsoft.com/office/powerpoint/2010/main" val="2610081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28">
            <a:extLst>
              <a:ext uri="{FF2B5EF4-FFF2-40B4-BE49-F238E27FC236}">
                <a16:creationId xmlns:a16="http://schemas.microsoft.com/office/drawing/2014/main" id="{6E20438D-6013-5B75-789A-E210BC369C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305800" cy="13017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Gli insiemi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Z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ed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410" name="Rectangle 1032">
            <a:extLst>
              <a:ext uri="{FF2B5EF4-FFF2-40B4-BE49-F238E27FC236}">
                <a16:creationId xmlns:a16="http://schemas.microsoft.com/office/drawing/2014/main" id="{9FBF8CF6-3950-22EB-C3DD-4EBAE336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Rectangle 1034">
            <a:extLst>
              <a:ext uri="{FF2B5EF4-FFF2-40B4-BE49-F238E27FC236}">
                <a16:creationId xmlns:a16="http://schemas.microsoft.com/office/drawing/2014/main" id="{ED96FBB8-B961-BC29-4A5C-3265B9D93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2" name="Footer Placeholder 6">
            <a:extLst>
              <a:ext uri="{FF2B5EF4-FFF2-40B4-BE49-F238E27FC236}">
                <a16:creationId xmlns:a16="http://schemas.microsoft.com/office/drawing/2014/main" id="{E6587DD4-83BF-E485-8E27-80C4A7FE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17413" name="Slide Number Placeholder 9">
            <a:extLst>
              <a:ext uri="{FF2B5EF4-FFF2-40B4-BE49-F238E27FC236}">
                <a16:creationId xmlns:a16="http://schemas.microsoft.com/office/drawing/2014/main" id="{413C0D79-5414-70FA-9EAC-AA540D2B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DCA596-C14F-4C43-8407-D64737D26668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4" name="TextBox 11">
            <a:extLst>
              <a:ext uri="{FF2B5EF4-FFF2-40B4-BE49-F238E27FC236}">
                <a16:creationId xmlns:a16="http://schemas.microsoft.com/office/drawing/2014/main" id="{146B9B36-A2C9-A8D4-2C21-FB4F80CDE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15" y="4738817"/>
            <a:ext cx="88623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900" b="1" dirty="0">
                <a:latin typeface="Chalkboard" panose="03050602040202020205" pitchFamily="66" charset="77"/>
              </a:rPr>
              <a:t>La figura ricorda che: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900" b="1" i="1" dirty="0">
                <a:latin typeface="Chalkboard" panose="03050602040202020205" pitchFamily="66" charset="77"/>
              </a:rPr>
              <a:t>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N</a:t>
            </a:r>
            <a:r>
              <a:rPr lang="it-IT" altLang="it-IT" sz="1900" b="1" dirty="0">
                <a:latin typeface="Chalkboard" panose="03050602040202020205" pitchFamily="66" charset="77"/>
              </a:rPr>
              <a:t> è contenuto in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Z</a:t>
            </a:r>
            <a:r>
              <a:rPr lang="it-IT" altLang="it-IT" sz="1900" b="1" dirty="0">
                <a:latin typeface="Chalkboard" panose="03050602040202020205" pitchFamily="66" charset="77"/>
              </a:rPr>
              <a:t>, cioè i numeri naturali sono particolari numeri interi;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900" b="1" i="1" dirty="0">
                <a:latin typeface="Chalkboard" panose="03050602040202020205" pitchFamily="66" charset="77"/>
              </a:rPr>
              <a:t>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Z</a:t>
            </a:r>
            <a:r>
              <a:rPr lang="it-IT" altLang="it-IT" sz="1900" b="1" dirty="0">
                <a:latin typeface="Chalkboard" panose="03050602040202020205" pitchFamily="66" charset="77"/>
              </a:rPr>
              <a:t> è contenuto in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Q</a:t>
            </a:r>
            <a:r>
              <a:rPr lang="it-IT" altLang="it-IT" sz="1900" b="1" dirty="0">
                <a:latin typeface="Chalkboard" panose="03050602040202020205" pitchFamily="66" charset="77"/>
              </a:rPr>
              <a:t>, cioè i numeri interi sono particolari numeri razionali;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900" b="1" i="1" dirty="0">
                <a:latin typeface="Chalkboard" panose="03050602040202020205" pitchFamily="66" charset="77"/>
              </a:rPr>
              <a:t>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Q</a:t>
            </a:r>
            <a:r>
              <a:rPr lang="it-IT" altLang="it-IT" sz="1900" b="1" dirty="0">
                <a:latin typeface="Chalkboard" panose="03050602040202020205" pitchFamily="66" charset="77"/>
              </a:rPr>
              <a:t> è contenuto in </a:t>
            </a:r>
            <a:r>
              <a:rPr lang="it-IT" altLang="it-IT" sz="1900" b="1" i="1" dirty="0" err="1">
                <a:latin typeface="Chalkboard" panose="03050602040202020205" pitchFamily="66" charset="77"/>
              </a:rPr>
              <a:t>R</a:t>
            </a:r>
            <a:r>
              <a:rPr lang="it-IT" altLang="it-IT" sz="1900" b="1" dirty="0">
                <a:latin typeface="Chalkboard" panose="03050602040202020205" pitchFamily="66" charset="77"/>
              </a:rPr>
              <a:t>, cioè i numeri razionali sono particolari numeri reali. </a:t>
            </a:r>
          </a:p>
        </p:txBody>
      </p:sp>
      <p:pic>
        <p:nvPicPr>
          <p:cNvPr id="9" name="Picture 8" descr="Set_R_Presenta2a.jpg">
            <a:extLst>
              <a:ext uri="{FF2B5EF4-FFF2-40B4-BE49-F238E27FC236}">
                <a16:creationId xmlns:a16="http://schemas.microsoft.com/office/drawing/2014/main" id="{9489ADA4-11EA-6143-B76A-8BCBBA0F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1257301"/>
            <a:ext cx="3867653" cy="3271668"/>
          </a:xfrm>
          <a:prstGeom prst="rect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28">
            <a:extLst>
              <a:ext uri="{FF2B5EF4-FFF2-40B4-BE49-F238E27FC236}">
                <a16:creationId xmlns:a16="http://schemas.microsoft.com/office/drawing/2014/main" id="{E6E5233A-3C80-8B9B-2FCE-B861582986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203200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32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completa la retta?</a:t>
            </a:r>
          </a:p>
        </p:txBody>
      </p:sp>
      <p:sp>
        <p:nvSpPr>
          <p:cNvPr id="18434" name="Rectangle 1032">
            <a:extLst>
              <a:ext uri="{FF2B5EF4-FFF2-40B4-BE49-F238E27FC236}">
                <a16:creationId xmlns:a16="http://schemas.microsoft.com/office/drawing/2014/main" id="{281B9A8C-9359-B941-A2AD-010BFB9FF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5" name="Rectangle 1034">
            <a:extLst>
              <a:ext uri="{FF2B5EF4-FFF2-40B4-BE49-F238E27FC236}">
                <a16:creationId xmlns:a16="http://schemas.microsoft.com/office/drawing/2014/main" id="{D03AD36C-70B9-0BB3-F92A-BAD260F89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6" name="Rectangle 9">
            <a:extLst>
              <a:ext uri="{FF2B5EF4-FFF2-40B4-BE49-F238E27FC236}">
                <a16:creationId xmlns:a16="http://schemas.microsoft.com/office/drawing/2014/main" id="{B7110CA2-94A9-73B0-F062-E8771D133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933450"/>
            <a:ext cx="80645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it-IT" altLang="it-IT" sz="2800" b="1" i="1" dirty="0">
                <a:solidFill>
                  <a:srgbClr val="2A2A2A"/>
                </a:solidFill>
                <a:latin typeface="Times New Roman" panose="02020603050405020304" pitchFamily="18" charset="0"/>
              </a:rPr>
              <a:t>L’insieme </a:t>
            </a:r>
            <a:r>
              <a:rPr lang="it-IT" altLang="it-IT" sz="2800" b="1" i="1" dirty="0" err="1">
                <a:solidFill>
                  <a:srgbClr val="2A2A2A"/>
                </a:solidFill>
                <a:latin typeface="Times New Roman" panose="02020603050405020304" pitchFamily="18" charset="0"/>
              </a:rPr>
              <a:t>Z</a:t>
            </a:r>
            <a:r>
              <a:rPr lang="it-IT" altLang="it-IT" sz="2800" b="1" i="1" dirty="0">
                <a:solidFill>
                  <a:srgbClr val="2A2A2A"/>
                </a:solidFill>
                <a:latin typeface="Times New Roman" panose="02020603050405020304" pitchFamily="18" charset="0"/>
              </a:rPr>
              <a:t> degli interi è discreto</a:t>
            </a:r>
            <a:br>
              <a:rPr lang="it-IT" altLang="it-IT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</a:br>
            <a:r>
              <a:rPr lang="it-IT" altLang="it-IT" sz="2600" dirty="0">
                <a:latin typeface="Times New Roman" panose="02020603050405020304" pitchFamily="18" charset="0"/>
              </a:rPr>
              <a:t>I numeri interi sono separati fra loro: non c’è un numero intero fra 0 e 1 o fra −1 e 0 ...</a:t>
            </a:r>
          </a:p>
        </p:txBody>
      </p:sp>
      <p:sp>
        <p:nvSpPr>
          <p:cNvPr id="18437" name="Rectangle 9">
            <a:extLst>
              <a:ext uri="{FF2B5EF4-FFF2-40B4-BE49-F238E27FC236}">
                <a16:creationId xmlns:a16="http://schemas.microsoft.com/office/drawing/2014/main" id="{0D6A06CE-6606-6F88-16CC-0AB0424D4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it-IT" altLang="it-IT" sz="2800">
                <a:latin typeface="Times New Roman" panose="02020603050405020304" pitchFamily="18" charset="0"/>
              </a:rPr>
            </a:br>
            <a:endParaRPr lang="it-IT" altLang="it-IT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Times New Roman" panose="02020603050405020304" pitchFamily="18" charset="0"/>
            </a:endParaRPr>
          </a:p>
        </p:txBody>
      </p:sp>
      <p:sp>
        <p:nvSpPr>
          <p:cNvPr id="18438" name="Slide Number Placeholder 12">
            <a:extLst>
              <a:ext uri="{FF2B5EF4-FFF2-40B4-BE49-F238E27FC236}">
                <a16:creationId xmlns:a16="http://schemas.microsoft.com/office/drawing/2014/main" id="{596B720F-BBE5-82FB-5613-A542A5415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D73471-EA76-C940-AAEB-DF82F8F6505C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8439" name="Footer Placeholder 13">
            <a:extLst>
              <a:ext uri="{FF2B5EF4-FFF2-40B4-BE49-F238E27FC236}">
                <a16:creationId xmlns:a16="http://schemas.microsoft.com/office/drawing/2014/main" id="{BB55F0D1-624A-846D-6F0F-A14B5F463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18440" name="TextBox 10">
            <a:extLst>
              <a:ext uri="{FF2B5EF4-FFF2-40B4-BE49-F238E27FC236}">
                <a16:creationId xmlns:a16="http://schemas.microsoft.com/office/drawing/2014/main" id="{E291F6EF-B3BD-F0EF-4970-02413FFD4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41" name="Rectangle 12">
            <a:extLst>
              <a:ext uri="{FF2B5EF4-FFF2-40B4-BE49-F238E27FC236}">
                <a16:creationId xmlns:a16="http://schemas.microsoft.com/office/drawing/2014/main" id="{342FFFE8-8071-856C-49F0-29AD6EA21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3732213"/>
            <a:ext cx="84455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solidFill>
                  <a:srgbClr val="2A2A2A"/>
                </a:solidFill>
                <a:latin typeface="Times New Roman" panose="02020603050405020304" pitchFamily="18" charset="0"/>
              </a:rPr>
              <a:t>L’insieme </a:t>
            </a:r>
            <a:r>
              <a:rPr lang="it-IT" altLang="it-IT" sz="2800" b="1" i="1" dirty="0" err="1">
                <a:solidFill>
                  <a:srgbClr val="2A2A2A"/>
                </a:solidFill>
                <a:latin typeface="Times New Roman" panose="02020603050405020304" pitchFamily="18" charset="0"/>
              </a:rPr>
              <a:t>Q</a:t>
            </a:r>
            <a:r>
              <a:rPr lang="it-IT" altLang="it-IT" sz="2800" b="1" i="1" dirty="0">
                <a:solidFill>
                  <a:srgbClr val="2A2A2A"/>
                </a:solidFill>
                <a:latin typeface="Times New Roman" panose="02020603050405020304" pitchFamily="18" charset="0"/>
              </a:rPr>
              <a:t> dei numeri razionali è denso</a:t>
            </a:r>
            <a:br>
              <a:rPr lang="it-IT" altLang="it-IT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</a:br>
            <a:r>
              <a:rPr lang="it-IT" altLang="it-IT" sz="2600" dirty="0">
                <a:latin typeface="Times New Roman" panose="02020603050405020304" pitchFamily="18" charset="0"/>
              </a:rPr>
              <a:t>Fra due numeri si può trovare sempre un altro numero: fra </a:t>
            </a:r>
            <a:r>
              <a:rPr lang="it-IT" altLang="it-IT" sz="2600" i="1" dirty="0">
                <a:latin typeface="Times New Roman" panose="02020603050405020304" pitchFamily="18" charset="0"/>
              </a:rPr>
              <a:t>0</a:t>
            </a:r>
            <a:r>
              <a:rPr lang="it-IT" altLang="it-IT" sz="2600" dirty="0">
                <a:latin typeface="Times New Roman" panose="02020603050405020304" pitchFamily="18" charset="0"/>
              </a:rPr>
              <a:t> e </a:t>
            </a:r>
            <a:r>
              <a:rPr lang="it-IT" altLang="it-IT" sz="2600" i="1" dirty="0">
                <a:latin typeface="Times New Roman" panose="02020603050405020304" pitchFamily="18" charset="0"/>
              </a:rPr>
              <a:t>1</a:t>
            </a:r>
            <a:r>
              <a:rPr lang="it-IT" altLang="it-IT" sz="2600" dirty="0">
                <a:latin typeface="Times New Roman" panose="02020603050405020304" pitchFamily="18" charset="0"/>
              </a:rPr>
              <a:t> si trova </a:t>
            </a:r>
            <a:r>
              <a:rPr lang="it-IT" altLang="it-IT" sz="2600" i="1" dirty="0">
                <a:latin typeface="Times New Roman" panose="02020603050405020304" pitchFamily="18" charset="0"/>
              </a:rPr>
              <a:t>½</a:t>
            </a:r>
            <a:r>
              <a:rPr lang="it-IT" altLang="it-IT" sz="2600" dirty="0">
                <a:latin typeface="Times New Roman" panose="02020603050405020304" pitchFamily="18" charset="0"/>
              </a:rPr>
              <a:t>, fra </a:t>
            </a:r>
            <a:r>
              <a:rPr lang="it-IT" altLang="it-IT" sz="2600" i="1" dirty="0">
                <a:latin typeface="Times New Roman" panose="02020603050405020304" pitchFamily="18" charset="0"/>
              </a:rPr>
              <a:t>0</a:t>
            </a:r>
            <a:r>
              <a:rPr lang="it-IT" altLang="it-IT" sz="2600" dirty="0">
                <a:latin typeface="Times New Roman" panose="02020603050405020304" pitchFamily="18" charset="0"/>
              </a:rPr>
              <a:t> e </a:t>
            </a:r>
            <a:r>
              <a:rPr lang="it-IT" altLang="it-IT" sz="2600" i="1" dirty="0">
                <a:latin typeface="Times New Roman" panose="02020603050405020304" pitchFamily="18" charset="0"/>
              </a:rPr>
              <a:t>½</a:t>
            </a:r>
            <a:r>
              <a:rPr lang="it-IT" altLang="it-IT" sz="2600" dirty="0">
                <a:latin typeface="Times New Roman" panose="02020603050405020304" pitchFamily="18" charset="0"/>
              </a:rPr>
              <a:t> si trova  </a:t>
            </a:r>
            <a:r>
              <a:rPr lang="it-IT" altLang="it-IT" sz="2600" i="1" dirty="0">
                <a:latin typeface="Times New Roman" panose="02020603050405020304" pitchFamily="18" charset="0"/>
              </a:rPr>
              <a:t>¼</a:t>
            </a:r>
            <a:r>
              <a:rPr lang="it-IT" altLang="it-IT" sz="2600" dirty="0">
                <a:latin typeface="Times New Roman" panose="02020603050405020304" pitchFamily="18" charset="0"/>
              </a:rPr>
              <a:t>, …</a:t>
            </a:r>
          </a:p>
        </p:txBody>
      </p:sp>
      <p:pic>
        <p:nvPicPr>
          <p:cNvPr id="18442" name="Picture 9" descr="nat_retta.jpg">
            <a:extLst>
              <a:ext uri="{FF2B5EF4-FFF2-40B4-BE49-F238E27FC236}">
                <a16:creationId xmlns:a16="http://schemas.microsoft.com/office/drawing/2014/main" id="{1E771DA8-5215-3D6F-F15B-0889399A3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286001"/>
            <a:ext cx="6939803" cy="1345362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3" name="Picture 9">
            <a:extLst>
              <a:ext uri="{FF2B5EF4-FFF2-40B4-BE49-F238E27FC236}">
                <a16:creationId xmlns:a16="http://schemas.microsoft.com/office/drawing/2014/main" id="{06C76FF7-F7B5-09B8-9324-0995EB5BE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8" b="2254"/>
          <a:stretch>
            <a:fillRect/>
          </a:stretch>
        </p:blipFill>
        <p:spPr bwMode="auto">
          <a:xfrm>
            <a:off x="1786731" y="5290076"/>
            <a:ext cx="5405438" cy="1028700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28">
            <a:extLst>
              <a:ext uri="{FF2B5EF4-FFF2-40B4-BE49-F238E27FC236}">
                <a16:creationId xmlns:a16="http://schemas.microsoft.com/office/drawing/2014/main" id="{DD4C2D92-3A33-7A58-C398-F38CC8FDF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304800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36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completa la retta?</a:t>
            </a:r>
          </a:p>
        </p:txBody>
      </p:sp>
      <p:sp>
        <p:nvSpPr>
          <p:cNvPr id="19458" name="Rectangle 1032">
            <a:extLst>
              <a:ext uri="{FF2B5EF4-FFF2-40B4-BE49-F238E27FC236}">
                <a16:creationId xmlns:a16="http://schemas.microsoft.com/office/drawing/2014/main" id="{7DD5A488-5121-1362-8FEE-9924183DF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9" name="Rectangle 1034">
            <a:extLst>
              <a:ext uri="{FF2B5EF4-FFF2-40B4-BE49-F238E27FC236}">
                <a16:creationId xmlns:a16="http://schemas.microsoft.com/office/drawing/2014/main" id="{3363CC3F-01B9-BA92-7295-000A994AF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60" name="Rectangle 9">
            <a:extLst>
              <a:ext uri="{FF2B5EF4-FFF2-40B4-BE49-F238E27FC236}">
                <a16:creationId xmlns:a16="http://schemas.microsoft.com/office/drawing/2014/main" id="{BD740E41-B897-502F-6818-8F766BA36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it-IT" altLang="it-IT" sz="2800">
                <a:latin typeface="Times New Roman" panose="02020603050405020304" pitchFamily="18" charset="0"/>
              </a:rPr>
            </a:br>
            <a:endParaRPr lang="it-IT" altLang="it-IT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Times New Roman" panose="02020603050405020304" pitchFamily="18" charset="0"/>
            </a:endParaRPr>
          </a:p>
        </p:txBody>
      </p:sp>
      <p:sp>
        <p:nvSpPr>
          <p:cNvPr id="19461" name="Slide Number Placeholder 12">
            <a:extLst>
              <a:ext uri="{FF2B5EF4-FFF2-40B4-BE49-F238E27FC236}">
                <a16:creationId xmlns:a16="http://schemas.microsoft.com/office/drawing/2014/main" id="{63A17624-6CAA-D6D5-0DB8-7BD4FA3A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0590EB-EBCF-BF47-B79E-DB08039DE68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9462" name="Footer Placeholder 13">
            <a:extLst>
              <a:ext uri="{FF2B5EF4-FFF2-40B4-BE49-F238E27FC236}">
                <a16:creationId xmlns:a16="http://schemas.microsoft.com/office/drawing/2014/main" id="{5F042E31-7CED-3616-1156-A5A5C9D2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19463" name="TextBox 10">
            <a:extLst>
              <a:ext uri="{FF2B5EF4-FFF2-40B4-BE49-F238E27FC236}">
                <a16:creationId xmlns:a16="http://schemas.microsoft.com/office/drawing/2014/main" id="{3354628A-42D9-D578-372D-BB6847F99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64" name="Rectangle 11">
            <a:extLst>
              <a:ext uri="{FF2B5EF4-FFF2-40B4-BE49-F238E27FC236}">
                <a16:creationId xmlns:a16="http://schemas.microsoft.com/office/drawing/2014/main" id="{94DA1994-349F-B91E-1205-027E59783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057275"/>
            <a:ext cx="84709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dirty="0">
                <a:latin typeface="Times New Roman" panose="02020603050405020304" pitchFamily="18" charset="0"/>
              </a:rPr>
              <a:t>I numeri razionali </a:t>
            </a:r>
            <a:r>
              <a:rPr lang="it-IT" altLang="it-IT" sz="2600" i="1" dirty="0">
                <a:latin typeface="Times New Roman" panose="02020603050405020304" pitchFamily="18" charset="0"/>
              </a:rPr>
              <a:t>½</a:t>
            </a:r>
            <a:r>
              <a:rPr lang="it-IT" altLang="it-IT" sz="2600" dirty="0">
                <a:latin typeface="Times New Roman" panose="02020603050405020304" pitchFamily="18" charset="0"/>
              </a:rPr>
              <a:t> , </a:t>
            </a:r>
            <a:r>
              <a:rPr lang="it-IT" altLang="it-IT" sz="2600" i="1" dirty="0">
                <a:latin typeface="Times New Roman" panose="02020603050405020304" pitchFamily="18" charset="0"/>
              </a:rPr>
              <a:t>¼, … </a:t>
            </a:r>
            <a:r>
              <a:rPr lang="it-IT" altLang="it-IT" sz="2600" dirty="0">
                <a:latin typeface="Times New Roman" panose="02020603050405020304" pitchFamily="18" charset="0"/>
              </a:rPr>
              <a:t>vanno a riempire la parte di retta fra 0 e 1 ‘lasciata vuota’ dai numeri interi, 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dirty="0">
                <a:latin typeface="Times New Roman" panose="02020603050405020304" pitchFamily="18" charset="0"/>
              </a:rPr>
              <a:t>Però sulla retta restano ancora dei ‘vuoti’, che vengono riempiti dai numeri irrazionali come √2, π, 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dirty="0">
                <a:latin typeface="Times New Roman" panose="02020603050405020304" pitchFamily="18" charset="0"/>
              </a:rPr>
              <a:t>Così tutti i numeri reali trovano posto sulla retta.</a:t>
            </a:r>
          </a:p>
        </p:txBody>
      </p:sp>
      <p:pic>
        <p:nvPicPr>
          <p:cNvPr id="19465" name="Picture 10" descr="Irrazionali_Retta.jpg">
            <a:extLst>
              <a:ext uri="{FF2B5EF4-FFF2-40B4-BE49-F238E27FC236}">
                <a16:creationId xmlns:a16="http://schemas.microsoft.com/office/drawing/2014/main" id="{BF540D7C-74BD-1F7B-9D3E-432C57325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6" b="10358"/>
          <a:stretch>
            <a:fillRect/>
          </a:stretch>
        </p:blipFill>
        <p:spPr bwMode="auto">
          <a:xfrm>
            <a:off x="228600" y="3365500"/>
            <a:ext cx="8493125" cy="1371600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6" name="TextBox 14">
            <a:extLst>
              <a:ext uri="{FF2B5EF4-FFF2-40B4-BE49-F238E27FC236}">
                <a16:creationId xmlns:a16="http://schemas.microsoft.com/office/drawing/2014/main" id="{E80368E8-5624-3A6A-3D60-D822A7DF0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940300"/>
            <a:ext cx="8432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Rimangono ancora sulla retta dei ‘vuoti’ dove inserire numeri che non siano reali?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28">
            <a:extLst>
              <a:ext uri="{FF2B5EF4-FFF2-40B4-BE49-F238E27FC236}">
                <a16:creationId xmlns:a16="http://schemas.microsoft.com/office/drawing/2014/main" id="{4F5B6A8C-EECD-5116-D323-1812E5B77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665480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L’assioma di continuità</a:t>
            </a:r>
          </a:p>
        </p:txBody>
      </p:sp>
      <p:sp>
        <p:nvSpPr>
          <p:cNvPr id="20482" name="Rectangle 1032">
            <a:extLst>
              <a:ext uri="{FF2B5EF4-FFF2-40B4-BE49-F238E27FC236}">
                <a16:creationId xmlns:a16="http://schemas.microsoft.com/office/drawing/2014/main" id="{B88AA956-0DBB-6174-8098-DD28E809D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Rectangle 1034">
            <a:extLst>
              <a:ext uri="{FF2B5EF4-FFF2-40B4-BE49-F238E27FC236}">
                <a16:creationId xmlns:a16="http://schemas.microsoft.com/office/drawing/2014/main" id="{CB6FEBFB-BBC9-43B0-0D69-09F523E96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4" name="Rectangle 9">
            <a:extLst>
              <a:ext uri="{FF2B5EF4-FFF2-40B4-BE49-F238E27FC236}">
                <a16:creationId xmlns:a16="http://schemas.microsoft.com/office/drawing/2014/main" id="{159EB4B7-8C29-544B-4650-D34372DF9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it-IT" altLang="it-IT" sz="2800">
                <a:latin typeface="Times New Roman" panose="02020603050405020304" pitchFamily="18" charset="0"/>
              </a:rPr>
            </a:br>
            <a:endParaRPr lang="it-IT" altLang="it-IT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Times New Roman" panose="02020603050405020304" pitchFamily="18" charset="0"/>
            </a:endParaRPr>
          </a:p>
        </p:txBody>
      </p:sp>
      <p:sp>
        <p:nvSpPr>
          <p:cNvPr id="20485" name="Slide Number Placeholder 12">
            <a:extLst>
              <a:ext uri="{FF2B5EF4-FFF2-40B4-BE49-F238E27FC236}">
                <a16:creationId xmlns:a16="http://schemas.microsoft.com/office/drawing/2014/main" id="{269FD4CF-A024-D391-B4E2-826440B0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AED0EC-04DA-9D44-85A8-38AD323B7597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0486" name="Footer Placeholder 13">
            <a:extLst>
              <a:ext uri="{FF2B5EF4-FFF2-40B4-BE49-F238E27FC236}">
                <a16:creationId xmlns:a16="http://schemas.microsoft.com/office/drawing/2014/main" id="{A7450FBD-DBA9-3F40-14E9-35A98CC58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0487" name="TextBox 10">
            <a:extLst>
              <a:ext uri="{FF2B5EF4-FFF2-40B4-BE49-F238E27FC236}">
                <a16:creationId xmlns:a16="http://schemas.microsoft.com/office/drawing/2014/main" id="{EAB9DB7F-84C7-2DC9-E069-0B30D95E1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8" name="Rectangle 11">
            <a:extLst>
              <a:ext uri="{FF2B5EF4-FFF2-40B4-BE49-F238E27FC236}">
                <a16:creationId xmlns:a16="http://schemas.microsoft.com/office/drawing/2014/main" id="{817F76EF-0E04-A5C0-654B-C4048628D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1069975"/>
            <a:ext cx="66929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Il matematico </a:t>
            </a:r>
            <a:r>
              <a:rPr lang="it-IT" altLang="it-IT" sz="2800" b="1" dirty="0" err="1"/>
              <a:t>Dedekind</a:t>
            </a:r>
            <a:r>
              <a:rPr lang="it-IT" altLang="it-IT" sz="2800" b="1" dirty="0"/>
              <a:t> ha dato la risposta a questa domanda alla fine del 1800: </a:t>
            </a:r>
            <a:r>
              <a:rPr lang="it-IT" altLang="it-IT" sz="2800" b="1" i="1" dirty="0"/>
              <a:t>i numeri reali completano la retta, così si può stabilire una corrispondenza biunivoca fra punti della retta e numeri reali. </a:t>
            </a:r>
          </a:p>
        </p:txBody>
      </p:sp>
      <p:pic>
        <p:nvPicPr>
          <p:cNvPr id="20489" name="Picture 10" descr="Irrazionali_Retta.jpg">
            <a:extLst>
              <a:ext uri="{FF2B5EF4-FFF2-40B4-BE49-F238E27FC236}">
                <a16:creationId xmlns:a16="http://schemas.microsoft.com/office/drawing/2014/main" id="{50B3C08A-3FBD-F4D5-735C-944015844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6" b="10358"/>
          <a:stretch>
            <a:fillRect/>
          </a:stretch>
        </p:blipFill>
        <p:spPr bwMode="auto">
          <a:xfrm>
            <a:off x="344487" y="3468688"/>
            <a:ext cx="8328809" cy="1371600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2" descr="dedekind.jpg">
            <a:extLst>
              <a:ext uri="{FF2B5EF4-FFF2-40B4-BE49-F238E27FC236}">
                <a16:creationId xmlns:a16="http://schemas.microsoft.com/office/drawing/2014/main" id="{E4AF5DF9-E412-CED1-D1C5-54B67C724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638" y="527050"/>
            <a:ext cx="197326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TextBox 15">
            <a:extLst>
              <a:ext uri="{FF2B5EF4-FFF2-40B4-BE49-F238E27FC236}">
                <a16:creationId xmlns:a16="http://schemas.microsoft.com/office/drawing/2014/main" id="{33324B9B-42D4-CBA0-A269-47C724B8D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207000"/>
            <a:ext cx="8328809" cy="1077218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Pensiamo la retta e l’insieme </a:t>
            </a:r>
            <a:r>
              <a:rPr lang="it-IT" altLang="it-IT" b="1" dirty="0" err="1"/>
              <a:t>R</a:t>
            </a:r>
            <a:r>
              <a:rPr lang="it-IT" altLang="it-IT" b="1" dirty="0"/>
              <a:t> </a:t>
            </a:r>
            <a:r>
              <a:rPr lang="it-IT" altLang="it-IT" b="1" i="1" dirty="0"/>
              <a:t>perfettamente continui</a:t>
            </a:r>
            <a:r>
              <a:rPr lang="it-IT" altLang="it-IT" b="1" dirty="0"/>
              <a:t>, senza alcuna interruzione.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28">
            <a:extLst>
              <a:ext uri="{FF2B5EF4-FFF2-40B4-BE49-F238E27FC236}">
                <a16:creationId xmlns:a16="http://schemas.microsoft.com/office/drawing/2014/main" id="{ACA321D4-C3D2-207E-DA3B-6946A1BE94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21960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3600" b="1" dirty="0" err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è numerabile?</a:t>
            </a:r>
          </a:p>
        </p:txBody>
      </p:sp>
      <p:sp>
        <p:nvSpPr>
          <p:cNvPr id="21506" name="Rectangle 1032">
            <a:extLst>
              <a:ext uri="{FF2B5EF4-FFF2-40B4-BE49-F238E27FC236}">
                <a16:creationId xmlns:a16="http://schemas.microsoft.com/office/drawing/2014/main" id="{07894689-2604-7A87-F4F3-EDA933B3C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1507" name="Rectangle 1034">
            <a:extLst>
              <a:ext uri="{FF2B5EF4-FFF2-40B4-BE49-F238E27FC236}">
                <a16:creationId xmlns:a16="http://schemas.microsoft.com/office/drawing/2014/main" id="{40EA6AC9-21C3-3D02-FFFF-58DD3F217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1508" name="Rectangle 9">
            <a:extLst>
              <a:ext uri="{FF2B5EF4-FFF2-40B4-BE49-F238E27FC236}">
                <a16:creationId xmlns:a16="http://schemas.microsoft.com/office/drawing/2014/main" id="{9172791A-AAB4-3025-F423-8A4CC53E2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69" y="1980643"/>
            <a:ext cx="82042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 dirty="0">
                <a:solidFill>
                  <a:srgbClr val="2A2A2A"/>
                </a:solidFill>
              </a:rPr>
              <a:t>Insieme numerabile</a:t>
            </a:r>
            <a:br>
              <a:rPr lang="it-IT" altLang="it-IT" b="1" i="1" dirty="0">
                <a:solidFill>
                  <a:srgbClr val="0000FF"/>
                </a:solidFill>
              </a:rPr>
            </a:br>
            <a:r>
              <a:rPr lang="it-IT" altLang="it-IT" b="1" dirty="0"/>
              <a:t>Un insieme </a:t>
            </a:r>
            <a:r>
              <a:rPr lang="it-IT" altLang="it-IT" b="1" i="1" dirty="0"/>
              <a:t>A</a:t>
            </a:r>
            <a:r>
              <a:rPr lang="it-IT" altLang="it-IT" b="1" dirty="0"/>
              <a:t> è</a:t>
            </a:r>
            <a:r>
              <a:rPr lang="it-IT" altLang="it-IT" b="1" i="1" dirty="0"/>
              <a:t> numerabile </a:t>
            </a:r>
            <a:r>
              <a:rPr lang="it-IT" altLang="it-IT" b="1" dirty="0"/>
              <a:t>se esiste una corrispondenza biunivoca fra </a:t>
            </a:r>
            <a:r>
              <a:rPr lang="it-IT" altLang="it-IT" b="1" i="1" dirty="0"/>
              <a:t>A</a:t>
            </a:r>
            <a:r>
              <a:rPr lang="it-IT" altLang="it-IT" b="1" dirty="0"/>
              <a:t> e l’insieme </a:t>
            </a:r>
            <a:r>
              <a:rPr lang="it-IT" altLang="it-IT" b="1" i="1" dirty="0" err="1"/>
              <a:t>N</a:t>
            </a:r>
            <a:r>
              <a:rPr lang="it-IT" altLang="it-IT" b="1" dirty="0"/>
              <a:t> dei numeri naturali. </a:t>
            </a:r>
          </a:p>
        </p:txBody>
      </p:sp>
      <p:sp>
        <p:nvSpPr>
          <p:cNvPr id="21509" name="Slide Number Placeholder 12">
            <a:extLst>
              <a:ext uri="{FF2B5EF4-FFF2-40B4-BE49-F238E27FC236}">
                <a16:creationId xmlns:a16="http://schemas.microsoft.com/office/drawing/2014/main" id="{005C7630-FE6E-BCC6-CE43-D1A28D08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C4C246-6A00-DD4F-9743-69FDA7E41048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1510" name="Footer Placeholder 13">
            <a:extLst>
              <a:ext uri="{FF2B5EF4-FFF2-40B4-BE49-F238E27FC236}">
                <a16:creationId xmlns:a16="http://schemas.microsoft.com/office/drawing/2014/main" id="{289661BB-AB77-FC1A-41A9-95BC69C2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1511" name="TextBox 9">
            <a:extLst>
              <a:ext uri="{FF2B5EF4-FFF2-40B4-BE49-F238E27FC236}">
                <a16:creationId xmlns:a16="http://schemas.microsoft.com/office/drawing/2014/main" id="{18662D50-E490-D817-50D2-4840649C6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10" y="4311967"/>
            <a:ext cx="810274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Gli insiemi </a:t>
            </a:r>
            <a:r>
              <a:rPr lang="it-IT" altLang="it-IT" b="1" dirty="0" err="1"/>
              <a:t>N</a:t>
            </a:r>
            <a:r>
              <a:rPr lang="it-IT" altLang="it-IT" b="1" dirty="0"/>
              <a:t>, </a:t>
            </a:r>
            <a:r>
              <a:rPr lang="it-IT" altLang="it-IT" b="1" dirty="0" err="1"/>
              <a:t>Z</a:t>
            </a:r>
            <a:r>
              <a:rPr lang="it-IT" altLang="it-IT" b="1" dirty="0"/>
              <a:t> e </a:t>
            </a:r>
            <a:r>
              <a:rPr lang="it-IT" altLang="it-IT" b="1" dirty="0" err="1"/>
              <a:t>Q</a:t>
            </a:r>
            <a:r>
              <a:rPr lang="it-IT" altLang="it-IT" b="1" dirty="0"/>
              <a:t> sono tutti numerabili.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E l’insieme </a:t>
            </a:r>
            <a:r>
              <a:rPr lang="it-IT" altLang="it-IT" b="1" i="1" dirty="0" err="1"/>
              <a:t>R</a:t>
            </a:r>
            <a:r>
              <a:rPr lang="it-IT" altLang="it-IT" b="1" dirty="0"/>
              <a:t> dei numeri reali è numerabile?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28">
            <a:extLst>
              <a:ext uri="{FF2B5EF4-FFF2-40B4-BE49-F238E27FC236}">
                <a16:creationId xmlns:a16="http://schemas.microsoft.com/office/drawing/2014/main" id="{E6D1B4A5-6742-F426-EB4E-B1BE6E541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1020" y="66198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3600" b="1" dirty="0" err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è numerabile?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24DFCCCE-95F6-A170-ED43-128DAC51D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F2BED25A-8D34-5429-CDDC-DA76516C6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2" name="Rectangle 9">
            <a:extLst>
              <a:ext uri="{FF2B5EF4-FFF2-40B4-BE49-F238E27FC236}">
                <a16:creationId xmlns:a16="http://schemas.microsoft.com/office/drawing/2014/main" id="{23D1D4B8-AF3D-80A1-5F5E-0A6B076C6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" y="691876"/>
            <a:ext cx="82042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2A2A2A"/>
                </a:solidFill>
              </a:rPr>
              <a:t>Per</a:t>
            </a:r>
            <a:r>
              <a:rPr lang="it-IT" altLang="it-IT" sz="2600" b="1" i="1" dirty="0">
                <a:solidFill>
                  <a:srgbClr val="2A2A2A"/>
                </a:solidFill>
              </a:rPr>
              <a:t> </a:t>
            </a:r>
            <a:r>
              <a:rPr lang="it-IT" altLang="it-IT" sz="2600" b="1" dirty="0">
                <a:solidFill>
                  <a:srgbClr val="2A2A2A"/>
                </a:solidFill>
              </a:rPr>
              <a:t>cercare la risposta non c’è bisogno di pensare a tutta la retta reale: posso concentrare l’attenzione solo sull’intervallo [0,1] dei numeri reali compresi fra 0 e 1. Ecco perché.</a:t>
            </a:r>
            <a:r>
              <a:rPr lang="it-IT" altLang="it-IT" sz="2600" b="1" i="1" dirty="0">
                <a:solidFill>
                  <a:srgbClr val="2A2A2A"/>
                </a:solidFill>
              </a:rPr>
              <a:t> </a:t>
            </a:r>
            <a:endParaRPr lang="it-IT" altLang="it-IT" sz="2600" dirty="0"/>
          </a:p>
        </p:txBody>
      </p:sp>
      <p:sp>
        <p:nvSpPr>
          <p:cNvPr id="22533" name="Slide Number Placeholder 12">
            <a:extLst>
              <a:ext uri="{FF2B5EF4-FFF2-40B4-BE49-F238E27FC236}">
                <a16:creationId xmlns:a16="http://schemas.microsoft.com/office/drawing/2014/main" id="{46EFE610-BE3F-B60E-DA34-575E745C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48052" y="6382792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2D66F8-D566-CF49-8343-1A1E361328D6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22534" name="Footer Placeholder 13">
            <a:extLst>
              <a:ext uri="{FF2B5EF4-FFF2-40B4-BE49-F238E27FC236}">
                <a16:creationId xmlns:a16="http://schemas.microsoft.com/office/drawing/2014/main" id="{44B747EB-E6CE-1EDD-7683-D7BA084E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80897" y="6488059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2535" name="TextBox 11">
            <a:extLst>
              <a:ext uri="{FF2B5EF4-FFF2-40B4-BE49-F238E27FC236}">
                <a16:creationId xmlns:a16="http://schemas.microsoft.com/office/drawing/2014/main" id="{CF419443-F4AC-B1E2-6FC9-0548C7365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0" y="1840695"/>
            <a:ext cx="866902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/>
              <a:t>I punti della retta </a:t>
            </a:r>
            <a:r>
              <a:rPr lang="it-IT" altLang="it-IT" sz="2600" b="1" i="1" dirty="0" err="1"/>
              <a:t>r</a:t>
            </a:r>
            <a:r>
              <a:rPr lang="it-IT" altLang="it-IT" sz="2600" b="1" dirty="0"/>
              <a:t> sono in corrispondenza biunivoca con i punti dell’intervallo [0; 1], come mostra l’animazione.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75A28E6-DF3B-457A-E386-65C586357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95" b="10486"/>
          <a:stretch/>
        </p:blipFill>
        <p:spPr>
          <a:xfrm>
            <a:off x="876953" y="2796216"/>
            <a:ext cx="7390096" cy="3648353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28">
            <a:extLst>
              <a:ext uri="{FF2B5EF4-FFF2-40B4-BE49-F238E27FC236}">
                <a16:creationId xmlns:a16="http://schemas.microsoft.com/office/drawing/2014/main" id="{5CDD81D8-631A-6648-C35E-B7A3BB158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175" y="139027"/>
            <a:ext cx="8813649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È numerabile l’intervallo [0, 1] dei numeri reali?</a:t>
            </a:r>
          </a:p>
        </p:txBody>
      </p:sp>
      <p:sp>
        <p:nvSpPr>
          <p:cNvPr id="23554" name="Rectangle 1032">
            <a:extLst>
              <a:ext uri="{FF2B5EF4-FFF2-40B4-BE49-F238E27FC236}">
                <a16:creationId xmlns:a16="http://schemas.microsoft.com/office/drawing/2014/main" id="{986A8B63-6EDB-E53D-766A-A4E42B5F5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3555" name="Rectangle 1034">
            <a:extLst>
              <a:ext uri="{FF2B5EF4-FFF2-40B4-BE49-F238E27FC236}">
                <a16:creationId xmlns:a16="http://schemas.microsoft.com/office/drawing/2014/main" id="{470DE6A8-F85C-FF32-2A5F-9B81982D9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3556" name="Slide Number Placeholder 12">
            <a:extLst>
              <a:ext uri="{FF2B5EF4-FFF2-40B4-BE49-F238E27FC236}">
                <a16:creationId xmlns:a16="http://schemas.microsoft.com/office/drawing/2014/main" id="{AE4A1246-7D38-C496-0645-58A31FBC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4DEEF9-2BCB-424F-8197-D8FA3CC1E8E3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3557" name="Footer Placeholder 13">
            <a:extLst>
              <a:ext uri="{FF2B5EF4-FFF2-40B4-BE49-F238E27FC236}">
                <a16:creationId xmlns:a16="http://schemas.microsoft.com/office/drawing/2014/main" id="{F8CC16BA-50EE-D00B-59CA-D248C58B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3558" name="TextBox 9">
            <a:extLst>
              <a:ext uri="{FF2B5EF4-FFF2-40B4-BE49-F238E27FC236}">
                <a16:creationId xmlns:a16="http://schemas.microsoft.com/office/drawing/2014/main" id="{08643AC8-11D0-FBB1-6A97-229DAAD51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31" y="958177"/>
            <a:ext cx="77411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000" b="1" dirty="0"/>
              <a:t>Ecco il procedimento seguito da Cantor per rispondere alla domanda.</a:t>
            </a:r>
          </a:p>
        </p:txBody>
      </p:sp>
      <p:sp>
        <p:nvSpPr>
          <p:cNvPr id="23559" name="TextBox 10">
            <a:extLst>
              <a:ext uri="{FF2B5EF4-FFF2-40B4-BE49-F238E27FC236}">
                <a16:creationId xmlns:a16="http://schemas.microsoft.com/office/drawing/2014/main" id="{6E5A1A7D-9305-8C81-6D66-8B1698CE3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1960246"/>
            <a:ext cx="8509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dirty="0"/>
              <a:t>  </a:t>
            </a:r>
            <a:r>
              <a:rPr lang="it-IT" altLang="it-IT" sz="2800" b="1" dirty="0"/>
              <a:t>Scrivi tutti i numeri reali in forma decimale.</a:t>
            </a:r>
          </a:p>
          <a:p>
            <a:pPr marL="223838" indent="-214313"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b="1" dirty="0"/>
              <a:t>Immagina di essere riuscito a scrivere tutti i numeri in una fila ordinata come mostra l’esempio seguente; così ogni numero sarebbe in corrispondenza biunivoca con un numero naturale.  </a:t>
            </a:r>
          </a:p>
        </p:txBody>
      </p:sp>
      <p:sp>
        <p:nvSpPr>
          <p:cNvPr id="23560" name="TextBox 12">
            <a:extLst>
              <a:ext uri="{FF2B5EF4-FFF2-40B4-BE49-F238E27FC236}">
                <a16:creationId xmlns:a16="http://schemas.microsoft.com/office/drawing/2014/main" id="{D5EF74AB-00D3-10D9-43B8-D67A600B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693" y="4258538"/>
            <a:ext cx="43307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1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1234567810…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2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2345678910…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3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34567891011…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4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456789101112…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 dirty="0">
              <a:latin typeface="Arial Black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28">
            <a:extLst>
              <a:ext uri="{FF2B5EF4-FFF2-40B4-BE49-F238E27FC236}">
                <a16:creationId xmlns:a16="http://schemas.microsoft.com/office/drawing/2014/main" id="{02A5E49F-EDE6-2DD4-71AF-D322EC591A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500" y="254000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L’intervallo [0, 1] NON è numerabile</a:t>
            </a:r>
          </a:p>
        </p:txBody>
      </p:sp>
      <p:sp>
        <p:nvSpPr>
          <p:cNvPr id="24578" name="Rectangle 1032">
            <a:extLst>
              <a:ext uri="{FF2B5EF4-FFF2-40B4-BE49-F238E27FC236}">
                <a16:creationId xmlns:a16="http://schemas.microsoft.com/office/drawing/2014/main" id="{661F14C7-19BC-D995-CD9F-6DB78660C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4579" name="Rectangle 1034">
            <a:extLst>
              <a:ext uri="{FF2B5EF4-FFF2-40B4-BE49-F238E27FC236}">
                <a16:creationId xmlns:a16="http://schemas.microsoft.com/office/drawing/2014/main" id="{1D28CCF9-A861-B256-096C-22662AFBC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4580" name="Slide Number Placeholder 12">
            <a:extLst>
              <a:ext uri="{FF2B5EF4-FFF2-40B4-BE49-F238E27FC236}">
                <a16:creationId xmlns:a16="http://schemas.microsoft.com/office/drawing/2014/main" id="{DF0C2DA3-45FB-FAD8-0BB3-C14113E40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EE40EF-7F50-4F4F-B4A8-149E529BC6C7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4581" name="Footer Placeholder 13">
            <a:extLst>
              <a:ext uri="{FF2B5EF4-FFF2-40B4-BE49-F238E27FC236}">
                <a16:creationId xmlns:a16="http://schemas.microsoft.com/office/drawing/2014/main" id="{77E6C436-95D2-2E34-297D-21569443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4582" name="TextBox 12">
            <a:extLst>
              <a:ext uri="{FF2B5EF4-FFF2-40B4-BE49-F238E27FC236}">
                <a16:creationId xmlns:a16="http://schemas.microsoft.com/office/drawing/2014/main" id="{35215467-6366-09A4-B462-160029C1D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650" y="1208087"/>
            <a:ext cx="43307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1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</a:t>
            </a:r>
            <a:r>
              <a:rPr lang="it-IT" altLang="it-IT" sz="2400" b="1" dirty="0">
                <a:solidFill>
                  <a:srgbClr val="FF0000"/>
                </a:solidFill>
                <a:latin typeface="Arial Black" panose="020B0604020202020204" pitchFamily="34" charset="0"/>
              </a:rPr>
              <a:t>1</a:t>
            </a:r>
            <a:r>
              <a:rPr lang="it-IT" altLang="it-IT" sz="2400" b="1" dirty="0">
                <a:latin typeface="Arial Black" panose="020B0604020202020204" pitchFamily="34" charset="0"/>
              </a:rPr>
              <a:t>234567810…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2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0, 2</a:t>
            </a:r>
            <a:r>
              <a:rPr lang="it-IT" altLang="it-IT" sz="2400" b="1" dirty="0">
                <a:solidFill>
                  <a:srgbClr val="00B0F0"/>
                </a:solidFill>
                <a:latin typeface="Arial Black" panose="020B0604020202020204" pitchFamily="34" charset="0"/>
              </a:rPr>
              <a:t>3</a:t>
            </a:r>
            <a:r>
              <a:rPr lang="it-IT" altLang="it-IT" sz="2400" b="1" dirty="0">
                <a:latin typeface="Arial Black" panose="020B0604020202020204" pitchFamily="34" charset="0"/>
              </a:rPr>
              <a:t>45678910…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3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0, 34</a:t>
            </a:r>
            <a:r>
              <a:rPr lang="it-IT" altLang="it-IT" sz="2400" b="1" dirty="0">
                <a:solidFill>
                  <a:srgbClr val="007373"/>
                </a:solidFill>
                <a:latin typeface="Arial Black" panose="020B0604020202020204" pitchFamily="34" charset="0"/>
              </a:rPr>
              <a:t>5</a:t>
            </a:r>
            <a:r>
              <a:rPr lang="it-IT" altLang="it-IT" sz="2400" b="1" dirty="0">
                <a:latin typeface="Arial Black" panose="020B0604020202020204" pitchFamily="34" charset="0"/>
              </a:rPr>
              <a:t>67891011…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4 </a:t>
            </a:r>
            <a:r>
              <a:rPr lang="it-IT" altLang="it-IT" sz="2400" b="1" dirty="0">
                <a:latin typeface="Wingdings" pitchFamily="2" charset="2"/>
              </a:rPr>
              <a:t></a:t>
            </a:r>
            <a:r>
              <a:rPr lang="it-IT" altLang="it-IT" sz="2400" b="1" dirty="0">
                <a:latin typeface="Arial Black" panose="020B0604020202020204" pitchFamily="34" charset="0"/>
              </a:rPr>
              <a:t>0, 456</a:t>
            </a:r>
            <a:r>
              <a:rPr lang="it-IT" altLang="it-IT" sz="2400" b="1" dirty="0">
                <a:solidFill>
                  <a:srgbClr val="FF9300"/>
                </a:solidFill>
                <a:latin typeface="Arial Black" panose="020B0604020202020204" pitchFamily="34" charset="0"/>
              </a:rPr>
              <a:t>7</a:t>
            </a:r>
            <a:r>
              <a:rPr lang="it-IT" altLang="it-IT" sz="2400" b="1" dirty="0">
                <a:latin typeface="Arial Black" panose="020B0604020202020204" pitchFamily="34" charset="0"/>
              </a:rPr>
              <a:t>89101112…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Black" panose="020B0604020202020204" pitchFamily="34" charset="0"/>
              </a:rPr>
              <a:t>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 dirty="0">
              <a:latin typeface="Arial Black" panose="020B0604020202020204" pitchFamily="34" charset="0"/>
            </a:endParaRPr>
          </a:p>
        </p:txBody>
      </p:sp>
      <p:sp>
        <p:nvSpPr>
          <p:cNvPr id="24583" name="TextBox 11">
            <a:extLst>
              <a:ext uri="{FF2B5EF4-FFF2-40B4-BE49-F238E27FC236}">
                <a16:creationId xmlns:a16="http://schemas.microsoft.com/office/drawing/2014/main" id="{265BDAE3-D977-5906-7CBB-E5308EEF7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9" y="3096517"/>
            <a:ext cx="84201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Cantor ha ideato un procedimento per scrivere un numero che non può comparire in nessun elenco di questo tipo.  </a:t>
            </a:r>
          </a:p>
        </p:txBody>
      </p:sp>
      <p:sp>
        <p:nvSpPr>
          <p:cNvPr id="24584" name="Rectangle 13">
            <a:extLst>
              <a:ext uri="{FF2B5EF4-FFF2-40B4-BE49-F238E27FC236}">
                <a16:creationId xmlns:a16="http://schemas.microsoft.com/office/drawing/2014/main" id="{8D4829EE-9B9E-9482-93B6-EF8B90C6E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88" y="4050605"/>
            <a:ext cx="26463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latin typeface="Arial Black" panose="020B0604020202020204" pitchFamily="34" charset="0"/>
              </a:rPr>
              <a:t>0, </a:t>
            </a:r>
            <a:r>
              <a:rPr lang="it-IT" altLang="it-IT" sz="3600" b="1" dirty="0">
                <a:solidFill>
                  <a:srgbClr val="FF0000"/>
                </a:solidFill>
                <a:latin typeface="Arial Black" panose="020B0604020202020204" pitchFamily="34" charset="0"/>
              </a:rPr>
              <a:t>3</a:t>
            </a:r>
            <a:r>
              <a:rPr lang="it-IT" altLang="it-IT" sz="3600" b="1" dirty="0">
                <a:solidFill>
                  <a:srgbClr val="00B0F0"/>
                </a:solidFill>
                <a:latin typeface="Arial Black" panose="020B0604020202020204" pitchFamily="34" charset="0"/>
              </a:rPr>
              <a:t>5</a:t>
            </a:r>
            <a:r>
              <a:rPr lang="it-IT" altLang="it-IT" sz="3600" b="1" dirty="0">
                <a:solidFill>
                  <a:srgbClr val="008000"/>
                </a:solidFill>
                <a:latin typeface="Arial Black" panose="020B0604020202020204" pitchFamily="34" charset="0"/>
              </a:rPr>
              <a:t>7</a:t>
            </a:r>
            <a:r>
              <a:rPr lang="it-IT" altLang="it-IT" sz="3600" b="1" dirty="0">
                <a:solidFill>
                  <a:srgbClr val="FF9300"/>
                </a:solidFill>
                <a:latin typeface="Arial Black" panose="020B0604020202020204" pitchFamily="34" charset="0"/>
              </a:rPr>
              <a:t>9</a:t>
            </a:r>
            <a:r>
              <a:rPr lang="it-IT" altLang="it-IT" sz="3600" b="1" dirty="0">
                <a:latin typeface="Arial Black" panose="020B0604020202020204" pitchFamily="34" charset="0"/>
              </a:rPr>
              <a:t>.…</a:t>
            </a:r>
            <a:endParaRPr lang="it-IT" altLang="it-IT" sz="3600" dirty="0">
              <a:latin typeface="Times New Roman" panose="02020603050405020304" pitchFamily="18" charset="0"/>
            </a:endParaRPr>
          </a:p>
        </p:txBody>
      </p:sp>
      <p:sp>
        <p:nvSpPr>
          <p:cNvPr id="24585" name="TextBox 15">
            <a:extLst>
              <a:ext uri="{FF2B5EF4-FFF2-40B4-BE49-F238E27FC236}">
                <a16:creationId xmlns:a16="http://schemas.microsoft.com/office/drawing/2014/main" id="{C89339B2-38A3-77C5-7EC7-CA7F54312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9" y="4698305"/>
            <a:ext cx="802495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Non può comparire al   1° posto, perché è cambiata la  </a:t>
            </a:r>
            <a:r>
              <a:rPr lang="it-IT" altLang="it-IT" sz="2400" b="1" dirty="0">
                <a:solidFill>
                  <a:srgbClr val="FF0000"/>
                </a:solidFill>
              </a:rPr>
              <a:t>1  cifra</a:t>
            </a:r>
            <a:r>
              <a:rPr lang="it-IT" altLang="it-IT" sz="2400" b="1" dirty="0"/>
              <a:t>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Non può comparire al   2° posto, perché è cambiata la  </a:t>
            </a:r>
            <a:r>
              <a:rPr lang="it-IT" altLang="it-IT" sz="2400" b="1" dirty="0">
                <a:solidFill>
                  <a:srgbClr val="0000FF"/>
                </a:solidFill>
              </a:rPr>
              <a:t>2  cifra;</a:t>
            </a:r>
            <a:endParaRPr lang="it-IT" altLang="it-IT" sz="24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Non può comparire al   3° posto, perché è cambiata la  </a:t>
            </a:r>
            <a:r>
              <a:rPr lang="it-IT" altLang="it-IT" sz="2400" b="1" dirty="0">
                <a:solidFill>
                  <a:srgbClr val="008000"/>
                </a:solidFill>
              </a:rPr>
              <a:t>3  cifra;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>
                <a:solidFill>
                  <a:srgbClr val="008000"/>
                </a:solidFill>
              </a:rPr>
              <a:t>…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8">
            <a:extLst>
              <a:ext uri="{FF2B5EF4-FFF2-40B4-BE49-F238E27FC236}">
                <a16:creationId xmlns:a16="http://schemas.microsoft.com/office/drawing/2014/main" id="{B985E2EF-0F23-BC25-1A46-8E6B34211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19113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Conclusioni importanti</a:t>
            </a:r>
          </a:p>
        </p:txBody>
      </p:sp>
      <p:sp>
        <p:nvSpPr>
          <p:cNvPr id="25602" name="Rectangle 1032">
            <a:extLst>
              <a:ext uri="{FF2B5EF4-FFF2-40B4-BE49-F238E27FC236}">
                <a16:creationId xmlns:a16="http://schemas.microsoft.com/office/drawing/2014/main" id="{9BC14885-CF26-E3B1-DC82-BF912B32C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3" name="Rectangle 1034">
            <a:extLst>
              <a:ext uri="{FF2B5EF4-FFF2-40B4-BE49-F238E27FC236}">
                <a16:creationId xmlns:a16="http://schemas.microsoft.com/office/drawing/2014/main" id="{F80128CB-C9FD-51D7-8ED3-6EBA57D7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4" name="Slide Number Placeholder 12">
            <a:extLst>
              <a:ext uri="{FF2B5EF4-FFF2-40B4-BE49-F238E27FC236}">
                <a16:creationId xmlns:a16="http://schemas.microsoft.com/office/drawing/2014/main" id="{010785A8-F5FB-0E28-6B8C-72E54E6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CC11B8-257D-B84C-80C1-AD9D6C5481A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5" name="Footer Placeholder 13">
            <a:extLst>
              <a:ext uri="{FF2B5EF4-FFF2-40B4-BE49-F238E27FC236}">
                <a16:creationId xmlns:a16="http://schemas.microsoft.com/office/drawing/2014/main" id="{5654DB33-C0F8-3F9D-9C4C-ED6C0EA3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5606" name="TextBox 10">
            <a:extLst>
              <a:ext uri="{FF2B5EF4-FFF2-40B4-BE49-F238E27FC236}">
                <a16:creationId xmlns:a16="http://schemas.microsoft.com/office/drawing/2014/main" id="{DB464A3F-1E4E-D9DB-E766-CDFF5693D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71522"/>
            <a:ext cx="83902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9525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L’insieme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dei numeri reali è in corrispondenza biunivoca con l’intervallo [0, 1].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036CECC-764D-B1CD-CA29-923C90F820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95" b="10486"/>
          <a:stretch/>
        </p:blipFill>
        <p:spPr>
          <a:xfrm>
            <a:off x="1333805" y="2691508"/>
            <a:ext cx="6476389" cy="3197273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67130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8">
            <a:extLst>
              <a:ext uri="{FF2B5EF4-FFF2-40B4-BE49-F238E27FC236}">
                <a16:creationId xmlns:a16="http://schemas.microsoft.com/office/drawing/2014/main" id="{B985E2EF-0F23-BC25-1A46-8E6B34211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Conclusioni importanti</a:t>
            </a:r>
          </a:p>
        </p:txBody>
      </p:sp>
      <p:sp>
        <p:nvSpPr>
          <p:cNvPr id="25602" name="Rectangle 1032">
            <a:extLst>
              <a:ext uri="{FF2B5EF4-FFF2-40B4-BE49-F238E27FC236}">
                <a16:creationId xmlns:a16="http://schemas.microsoft.com/office/drawing/2014/main" id="{9BC14885-CF26-E3B1-DC82-BF912B32C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3" name="Rectangle 1034">
            <a:extLst>
              <a:ext uri="{FF2B5EF4-FFF2-40B4-BE49-F238E27FC236}">
                <a16:creationId xmlns:a16="http://schemas.microsoft.com/office/drawing/2014/main" id="{F80128CB-C9FD-51D7-8ED3-6EBA57D7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4" name="Slide Number Placeholder 12">
            <a:extLst>
              <a:ext uri="{FF2B5EF4-FFF2-40B4-BE49-F238E27FC236}">
                <a16:creationId xmlns:a16="http://schemas.microsoft.com/office/drawing/2014/main" id="{010785A8-F5FB-0E28-6B8C-72E54E6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CC11B8-257D-B84C-80C1-AD9D6C5481A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5" name="Footer Placeholder 13">
            <a:extLst>
              <a:ext uri="{FF2B5EF4-FFF2-40B4-BE49-F238E27FC236}">
                <a16:creationId xmlns:a16="http://schemas.microsoft.com/office/drawing/2014/main" id="{5654DB33-C0F8-3F9D-9C4C-ED6C0EA3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5606" name="TextBox 10">
            <a:extLst>
              <a:ext uri="{FF2B5EF4-FFF2-40B4-BE49-F238E27FC236}">
                <a16:creationId xmlns:a16="http://schemas.microsoft.com/office/drawing/2014/main" id="{DB464A3F-1E4E-D9DB-E766-CDFF5693D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82" y="1411039"/>
            <a:ext cx="8390218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L’insieme </a:t>
            </a:r>
            <a:r>
              <a:rPr lang="it-IT" alt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 dei numeri reali:</a:t>
            </a:r>
          </a:p>
          <a:p>
            <a:pPr marL="180975" indent="-171450" eaLnBrk="1" hangingPunct="1">
              <a:spcBef>
                <a:spcPct val="0"/>
              </a:spcBef>
              <a:buFontTx/>
              <a:buChar char="-"/>
            </a:pPr>
            <a:r>
              <a:rPr lang="it-IT" alt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 è continuo</a:t>
            </a:r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, cioè è in corrispondenza biunivoca con i punti della retta;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dirty="0">
              <a:latin typeface="Arial Black" panose="020B0604020202020204" pitchFamily="34" charset="0"/>
              <a:cs typeface="Arial" panose="020B0604020202020204" pitchFamily="34" charset="0"/>
            </a:endParaRPr>
          </a:p>
          <a:p>
            <a:pPr marL="180975" indent="-171450" eaLnBrk="1" hangingPunct="1">
              <a:spcBef>
                <a:spcPct val="0"/>
              </a:spcBef>
              <a:buFontTx/>
              <a:buChar char="-"/>
            </a:pPr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è infinito, ma NON è numerabile</a:t>
            </a:r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, cioè NON può essere in corrispondenza biunivoca con i numeri naturali.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2">
            <a:extLst>
              <a:ext uri="{FF2B5EF4-FFF2-40B4-BE49-F238E27FC236}">
                <a16:creationId xmlns:a16="http://schemas.microsoft.com/office/drawing/2014/main" id="{9BC14885-CF26-E3B1-DC82-BF912B32C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3" name="Rectangle 1034">
            <a:extLst>
              <a:ext uri="{FF2B5EF4-FFF2-40B4-BE49-F238E27FC236}">
                <a16:creationId xmlns:a16="http://schemas.microsoft.com/office/drawing/2014/main" id="{F80128CB-C9FD-51D7-8ED3-6EBA57D7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4" name="Slide Number Placeholder 12">
            <a:extLst>
              <a:ext uri="{FF2B5EF4-FFF2-40B4-BE49-F238E27FC236}">
                <a16:creationId xmlns:a16="http://schemas.microsoft.com/office/drawing/2014/main" id="{010785A8-F5FB-0E28-6B8C-72E54E6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CC11B8-257D-B84C-80C1-AD9D6C5481A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5" name="Footer Placeholder 13">
            <a:extLst>
              <a:ext uri="{FF2B5EF4-FFF2-40B4-BE49-F238E27FC236}">
                <a16:creationId xmlns:a16="http://schemas.microsoft.com/office/drawing/2014/main" id="{5654DB33-C0F8-3F9D-9C4C-ED6C0EA3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645A3FD-E7F4-CF74-BF85-309EC809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02" y="390639"/>
            <a:ext cx="8414275" cy="1143000"/>
          </a:xfrm>
        </p:spPr>
        <p:txBody>
          <a:bodyPr/>
          <a:lstStyle/>
          <a:p>
            <a: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Insiemi infiniti: potenza o cardinalità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CC7A01-7E7C-F27B-3B7C-A68D062A13DC}"/>
              </a:ext>
            </a:extLst>
          </p:cNvPr>
          <p:cNvSpPr txBox="1"/>
          <p:nvPr/>
        </p:nvSpPr>
        <p:spPr>
          <a:xfrm>
            <a:off x="160469" y="1438418"/>
            <a:ext cx="3840480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Insiemi </a:t>
            </a:r>
            <a:r>
              <a:rPr lang="it-IT" sz="28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finiti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in corrispondenza biunivoca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9BAFA9-51A0-17AD-5AA5-14AC5B116BB4}"/>
              </a:ext>
            </a:extLst>
          </p:cNvPr>
          <p:cNvSpPr txBox="1"/>
          <p:nvPr/>
        </p:nvSpPr>
        <p:spPr>
          <a:xfrm>
            <a:off x="785305" y="5189137"/>
            <a:ext cx="2303033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Stesso numero di elementi: 3</a:t>
            </a: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F8E08AA0-FACE-A91F-B711-7BF9B5C66A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56099"/>
              </p:ext>
            </p:extLst>
          </p:nvPr>
        </p:nvGraphicFramePr>
        <p:xfrm>
          <a:off x="740929" y="2650081"/>
          <a:ext cx="2391784" cy="22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rawing" r:id="rId3" imgW="1752600" imgH="1892300" progId="Canvas.Drawing.9">
                  <p:embed/>
                </p:oleObj>
              </mc:Choice>
              <mc:Fallback>
                <p:oleObj name="Drawing" r:id="rId3" imgW="1752600" imgH="1892300" progId="Canvas.Drawing.9">
                  <p:embed/>
                  <p:pic>
                    <p:nvPicPr>
                      <p:cNvPr id="19459" name="Object 2">
                        <a:extLst>
                          <a:ext uri="{FF2B5EF4-FFF2-40B4-BE49-F238E27FC236}">
                            <a16:creationId xmlns:a16="http://schemas.microsoft.com/office/drawing/2014/main" id="{3C563C77-F97F-FA6D-6880-1BCA949CAE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929" y="2650081"/>
                        <a:ext cx="2391784" cy="22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DD243DC-A4BF-46A1-948F-6B6B6361A6A1}"/>
              </a:ext>
            </a:extLst>
          </p:cNvPr>
          <p:cNvSpPr txBox="1"/>
          <p:nvPr/>
        </p:nvSpPr>
        <p:spPr>
          <a:xfrm>
            <a:off x="4861558" y="1438418"/>
            <a:ext cx="3973154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Insiemi infiniti in corrispondenza biunivoca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7C7CB96-0DD5-177D-3F20-091F3CFFAB49}"/>
              </a:ext>
            </a:extLst>
          </p:cNvPr>
          <p:cNvSpPr txBox="1"/>
          <p:nvPr/>
        </p:nvSpPr>
        <p:spPr>
          <a:xfrm>
            <a:off x="5433958" y="5189137"/>
            <a:ext cx="2483670" cy="954107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Stessa </a:t>
            </a:r>
            <a:r>
              <a:rPr lang="it-IT" sz="28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potenza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o cardinalità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8253694-A500-192E-536A-7C6E0FA9E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752" y="2650081"/>
            <a:ext cx="4147960" cy="2062630"/>
          </a:xfrm>
          <a:prstGeom prst="rect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36927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2">
            <a:extLst>
              <a:ext uri="{FF2B5EF4-FFF2-40B4-BE49-F238E27FC236}">
                <a16:creationId xmlns:a16="http://schemas.microsoft.com/office/drawing/2014/main" id="{9BC14885-CF26-E3B1-DC82-BF912B32C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3" name="Rectangle 1034">
            <a:extLst>
              <a:ext uri="{FF2B5EF4-FFF2-40B4-BE49-F238E27FC236}">
                <a16:creationId xmlns:a16="http://schemas.microsoft.com/office/drawing/2014/main" id="{F80128CB-C9FD-51D7-8ED3-6EBA57D7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4" name="Slide Number Placeholder 12">
            <a:extLst>
              <a:ext uri="{FF2B5EF4-FFF2-40B4-BE49-F238E27FC236}">
                <a16:creationId xmlns:a16="http://schemas.microsoft.com/office/drawing/2014/main" id="{010785A8-F5FB-0E28-6B8C-72E54E6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CC11B8-257D-B84C-80C1-AD9D6C5481A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5" name="Footer Placeholder 13">
            <a:extLst>
              <a:ext uri="{FF2B5EF4-FFF2-40B4-BE49-F238E27FC236}">
                <a16:creationId xmlns:a16="http://schemas.microsoft.com/office/drawing/2014/main" id="{5654DB33-C0F8-3F9D-9C4C-ED6C0EA3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645A3FD-E7F4-CF74-BF85-309EC809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89" y="424514"/>
            <a:ext cx="8605222" cy="1143000"/>
          </a:xfrm>
        </p:spPr>
        <p:txBody>
          <a:bodyPr/>
          <a:lstStyle/>
          <a:p>
            <a: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Potenza del numerabile e del continuo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CC7A01-7E7C-F27B-3B7C-A68D062A13DC}"/>
              </a:ext>
            </a:extLst>
          </p:cNvPr>
          <p:cNvSpPr txBox="1"/>
          <p:nvPr/>
        </p:nvSpPr>
        <p:spPr>
          <a:xfrm>
            <a:off x="290967" y="4216118"/>
            <a:ext cx="2732444" cy="1569660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N</a:t>
            </a:r>
            <a:r>
              <a:rPr lang="it-IT" sz="3200" b="1" dirty="0"/>
              <a:t>, </a:t>
            </a:r>
            <a:r>
              <a:rPr lang="it-IT" sz="3200" b="1" dirty="0" err="1"/>
              <a:t>Z</a:t>
            </a:r>
            <a:r>
              <a:rPr lang="it-IT" sz="3200" b="1" dirty="0"/>
              <a:t>, </a:t>
            </a:r>
            <a:r>
              <a:rPr lang="it-IT" sz="3200" b="1" dirty="0" err="1"/>
              <a:t>Q</a:t>
            </a:r>
            <a:endParaRPr lang="it-IT" sz="3200" b="1" dirty="0"/>
          </a:p>
          <a:p>
            <a:pPr algn="ctr"/>
            <a:r>
              <a:rPr lang="it-IT" sz="3200" b="1" dirty="0"/>
              <a:t>Potenza del </a:t>
            </a:r>
            <a:r>
              <a:rPr lang="it-IT" sz="3200" b="1" i="1" dirty="0"/>
              <a:t>numerabile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3EFBE2-E6D9-9BDA-01EF-8F00A55C4B9F}"/>
              </a:ext>
            </a:extLst>
          </p:cNvPr>
          <p:cNvSpPr txBox="1"/>
          <p:nvPr/>
        </p:nvSpPr>
        <p:spPr>
          <a:xfrm>
            <a:off x="4233125" y="4214243"/>
            <a:ext cx="4016709" cy="156966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/>
              <a:t>R</a:t>
            </a:r>
            <a:r>
              <a:rPr lang="it-IT" sz="3200" b="1" dirty="0"/>
              <a:t>, punti della retta, intervallo [0, 1]</a:t>
            </a:r>
          </a:p>
          <a:p>
            <a:pPr algn="ctr"/>
            <a:r>
              <a:rPr lang="it-IT" sz="3200" b="1" dirty="0"/>
              <a:t>Potenza del </a:t>
            </a:r>
            <a:r>
              <a:rPr lang="it-IT" sz="3200" b="1" i="1" dirty="0"/>
              <a:t>continuo</a:t>
            </a:r>
          </a:p>
        </p:txBody>
      </p:sp>
      <p:pic>
        <p:nvPicPr>
          <p:cNvPr id="2" name="Picture 9" descr="N_Z_Q.jpg">
            <a:extLst>
              <a:ext uri="{FF2B5EF4-FFF2-40B4-BE49-F238E27FC236}">
                <a16:creationId xmlns:a16="http://schemas.microsoft.com/office/drawing/2014/main" id="{88D033CD-80F7-90DB-E9CB-B00F186CA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9" y="1772875"/>
            <a:ext cx="2679410" cy="1979321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rrazionali_Retta.jpg">
            <a:extLst>
              <a:ext uri="{FF2B5EF4-FFF2-40B4-BE49-F238E27FC236}">
                <a16:creationId xmlns:a16="http://schemas.microsoft.com/office/drawing/2014/main" id="{AFEEE46A-5F4E-8CF3-2BB7-20E9B979D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6" b="10358"/>
          <a:stretch>
            <a:fillRect/>
          </a:stretch>
        </p:blipFill>
        <p:spPr bwMode="auto">
          <a:xfrm>
            <a:off x="3792123" y="1738205"/>
            <a:ext cx="5082488" cy="911961"/>
          </a:xfrm>
          <a:prstGeom prst="rect">
            <a:avLst/>
          </a:prstGeom>
          <a:noFill/>
          <a:ln w="38100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6557CC7-1C32-B532-A268-DB4C69396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910" y="2882877"/>
            <a:ext cx="2539556" cy="756915"/>
          </a:xfrm>
          <a:prstGeom prst="rect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</p:pic>
      <p:cxnSp>
        <p:nvCxnSpPr>
          <p:cNvPr id="13" name="Connettore 1 12">
            <a:extLst>
              <a:ext uri="{FF2B5EF4-FFF2-40B4-BE49-F238E27FC236}">
                <a16:creationId xmlns:a16="http://schemas.microsoft.com/office/drawing/2014/main" id="{F1E8DE8F-8A27-F9E1-7561-BCA130AF2CD3}"/>
              </a:ext>
            </a:extLst>
          </p:cNvPr>
          <p:cNvCxnSpPr>
            <a:cxnSpLocks/>
          </p:cNvCxnSpPr>
          <p:nvPr/>
        </p:nvCxnSpPr>
        <p:spPr bwMode="auto">
          <a:xfrm>
            <a:off x="3435198" y="1415114"/>
            <a:ext cx="41568" cy="4833286"/>
          </a:xfrm>
          <a:prstGeom prst="line">
            <a:avLst/>
          </a:prstGeom>
          <a:ln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998664"/>
      </p:ext>
    </p:extLst>
  </p:cSld>
  <p:clrMapOvr>
    <a:masterClrMapping/>
  </p:clrMapOvr>
</p:sld>
</file>

<file path=ppt/theme/theme1.xml><?xml version="1.0" encoding="utf-8"?>
<a:theme xmlns:a="http://schemas.openxmlformats.org/drawingml/2006/main" name="Boomerang">
  <a:themeElements>
    <a:clrScheme name="Custom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21393</TotalTime>
  <Words>1158</Words>
  <Application>Microsoft Macintosh PowerPoint</Application>
  <PresentationFormat>Presentazione su schermo (4:3)</PresentationFormat>
  <Paragraphs>179</Paragraphs>
  <Slides>28</Slides>
  <Notes>1</Notes>
  <HiddenSlides>0</HiddenSlides>
  <MMClips>0</MMClips>
  <ScaleCrop>false</ScaleCrop>
  <HeadingPairs>
    <vt:vector size="10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28</vt:i4>
      </vt:variant>
      <vt:variant>
        <vt:lpstr>Presentazioni personalizzate</vt:lpstr>
      </vt:variant>
      <vt:variant>
        <vt:i4>4</vt:i4>
      </vt:variant>
    </vt:vector>
  </HeadingPairs>
  <TitlesOfParts>
    <vt:vector size="41" baseType="lpstr">
      <vt:lpstr>ＭＳ Ｐゴシック</vt:lpstr>
      <vt:lpstr>Arial</vt:lpstr>
      <vt:lpstr>Arial Black</vt:lpstr>
      <vt:lpstr>Arial Narrow</vt:lpstr>
      <vt:lpstr>Chalkboard</vt:lpstr>
      <vt:lpstr>Times New Roman</vt:lpstr>
      <vt:lpstr>Wingdings</vt:lpstr>
      <vt:lpstr>Boomerang</vt:lpstr>
      <vt:lpstr>Drawing</vt:lpstr>
      <vt:lpstr>Numeri e infinito: gli insiemi Z, Q, R </vt:lpstr>
      <vt:lpstr>Insiemi infiniti</vt:lpstr>
      <vt:lpstr>VOCABOLARIO MATEMATICO</vt:lpstr>
      <vt:lpstr>Primi esempi di insiemi numerabili</vt:lpstr>
      <vt:lpstr>E gli altri insiemi numerici sono tutti numerabili?</vt:lpstr>
      <vt:lpstr>Insieme Z dei numeri interi</vt:lpstr>
      <vt:lpstr>Corrispondenza biunivoca fra N e Z</vt:lpstr>
      <vt:lpstr>Corrispondenza biunivoca fra N e Z</vt:lpstr>
      <vt:lpstr>L’insieme Z è numerabile</vt:lpstr>
      <vt:lpstr>L’infinito nell’insieme Z</vt:lpstr>
      <vt:lpstr>L’insieme Q dei numeri razionali</vt:lpstr>
      <vt:lpstr>I numeri razionali sulla retta</vt:lpstr>
      <vt:lpstr>L’idea di Cantor</vt:lpstr>
      <vt:lpstr>Metodo diagonale di Cantor</vt:lpstr>
      <vt:lpstr>Anche l’insieme Q è numerabile</vt:lpstr>
      <vt:lpstr>E l’insieme R dei numeri reali?</vt:lpstr>
      <vt:lpstr>Gli insiemi N, Z, Q ed R</vt:lpstr>
      <vt:lpstr>L’insieme R completa la retta?</vt:lpstr>
      <vt:lpstr>L’insieme R completa la retta?</vt:lpstr>
      <vt:lpstr>L’assioma di continuità</vt:lpstr>
      <vt:lpstr>L’insieme R è numerabile?</vt:lpstr>
      <vt:lpstr>L’insieme R è numerabile?</vt:lpstr>
      <vt:lpstr>È numerabile l’intervallo [0, 1] dei numeri reali?</vt:lpstr>
      <vt:lpstr>L’intervallo [0, 1] NON è numerabile</vt:lpstr>
      <vt:lpstr>Conclusioni importanti</vt:lpstr>
      <vt:lpstr>Conclusioni importanti</vt:lpstr>
      <vt:lpstr>Insiemi infiniti: potenza o cardinalità</vt:lpstr>
      <vt:lpstr>Potenza del numerabile e del continuo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360</cp:revision>
  <cp:lastPrinted>1601-01-01T00:00:00Z</cp:lastPrinted>
  <dcterms:created xsi:type="dcterms:W3CDTF">2012-11-16T14:33:20Z</dcterms:created>
  <dcterms:modified xsi:type="dcterms:W3CDTF">2026-06-08T08:55:22Z</dcterms:modified>
</cp:coreProperties>
</file>