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50" r:id="rId2"/>
    <p:sldId id="364" r:id="rId3"/>
    <p:sldId id="336" r:id="rId4"/>
    <p:sldId id="361" r:id="rId5"/>
    <p:sldId id="357" r:id="rId6"/>
    <p:sldId id="343" r:id="rId7"/>
    <p:sldId id="365" r:id="rId8"/>
    <p:sldId id="572" r:id="rId9"/>
    <p:sldId id="573" r:id="rId10"/>
    <p:sldId id="337" r:id="rId11"/>
    <p:sldId id="366" r:id="rId12"/>
    <p:sldId id="367" r:id="rId13"/>
    <p:sldId id="363" r:id="rId14"/>
    <p:sldId id="362" r:id="rId15"/>
    <p:sldId id="368" r:id="rId16"/>
    <p:sldId id="369" r:id="rId17"/>
    <p:sldId id="370" r:id="rId18"/>
    <p:sldId id="371" r:id="rId19"/>
    <p:sldId id="376" r:id="rId20"/>
    <p:sldId id="378" r:id="rId21"/>
    <p:sldId id="379" r:id="rId22"/>
    <p:sldId id="436" r:id="rId23"/>
    <p:sldId id="571" r:id="rId24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EE8"/>
    <a:srgbClr val="FFFFFF"/>
    <a:srgbClr val="FAF7FC"/>
    <a:srgbClr val="F7FFF4"/>
    <a:srgbClr val="0000FF"/>
    <a:srgbClr val="E984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45"/>
    <p:restoredTop sz="94674"/>
  </p:normalViewPr>
  <p:slideViewPr>
    <p:cSldViewPr snapToGrid="0">
      <p:cViewPr varScale="1">
        <p:scale>
          <a:sx n="118" d="100"/>
          <a:sy n="118" d="100"/>
        </p:scale>
        <p:origin x="200" y="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0.xml"/><Relationship Id="rId3" Type="http://schemas.openxmlformats.org/officeDocument/2006/relationships/slide" Target="slides/slide5.xml"/><Relationship Id="rId7" Type="http://schemas.openxmlformats.org/officeDocument/2006/relationships/slide" Target="slides/slide19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6" Type="http://schemas.openxmlformats.org/officeDocument/2006/relationships/slide" Target="slides/slide12.xml"/><Relationship Id="rId5" Type="http://schemas.openxmlformats.org/officeDocument/2006/relationships/slide" Target="slides/slide11.xml"/><Relationship Id="rId10" Type="http://schemas.openxmlformats.org/officeDocument/2006/relationships/slide" Target="slides/slide22.xml"/><Relationship Id="rId4" Type="http://schemas.openxmlformats.org/officeDocument/2006/relationships/slide" Target="slides/slide10.xml"/><Relationship Id="rId9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E8D5B016-EB50-D149-B626-58D9B9788F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BDBD882E-8ECA-1E45-B3AB-10676B4DB2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6280FA40-1320-DA41-ACB7-D25DADB9974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47F10090-A64C-5C40-92F4-15E5BAC4D6D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7CFA9C0-B8A9-7B45-9226-6DA45ED6FBA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E94D155-0919-DD43-9636-6C2262E773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B072D4DB-037D-014D-B30B-5FF73DD329C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20/09/02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B208953-C0C0-414C-9AA5-5AB9AC58AA7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6311CCF8-90C1-A543-B0CF-2ACD9674F4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F3A3449C-7B18-B443-B0CB-1276114FE13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800CA920-D497-3941-89F5-95835D1D4E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2BA96D7-369A-BB43-8132-D7898426C35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0">
            <a:extLst>
              <a:ext uri="{FF2B5EF4-FFF2-40B4-BE49-F238E27FC236}">
                <a16:creationId xmlns:a16="http://schemas.microsoft.com/office/drawing/2014/main" id="{C08CA0EB-8FC1-9A49-B2A5-189FF5593016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5" name="Group 109">
              <a:extLst>
                <a:ext uri="{FF2B5EF4-FFF2-40B4-BE49-F238E27FC236}">
                  <a16:creationId xmlns:a16="http://schemas.microsoft.com/office/drawing/2014/main" id="{1745CE39-C060-3C4B-A466-E019D100B01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4"/>
              <a:ext cx="5996" cy="4553"/>
              <a:chOff x="-162" y="-14"/>
              <a:chExt cx="5996" cy="4553"/>
            </a:xfrm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48A03474-85A3-7544-8AC7-241BA8B64B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917A0F87-D118-394A-A0F9-F7E6BA86A71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27CF055A-734B-9B45-AFD6-36B25DDEEA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1C119C63-C1C3-E04F-B2E8-CDD5BBA4990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64917D07-3FFE-DD49-8A90-6B9EC972D5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F42F3B52-008B-7F45-8921-4105B7F39FF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B5220EC1-B73F-C141-93C7-78D4F8DC79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0905D23F-5FC9-8C4B-9A82-3D36CA4F6C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54F5D93B-5FE7-4D4F-83A4-9393CCF73A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D4DBEACE-A48E-0049-AD70-60BA2F2DFC1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D646DEAB-207D-C940-AB56-D6E0DF149CC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F7AE9715-E265-0B4B-AAF4-2AD48088136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0E672B41-DFE3-364E-9193-71C41E4FF8C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93EE13C3-2829-1A4D-900D-402037A7F79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07871C45-8C13-D14C-BB25-8B8F1FE39B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7AC02D91-EDFD-3349-8444-771E79DC536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BB35BF7B-2D2E-2A42-AA8F-092A3A534A9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8B4A5B1D-236C-874C-8345-0BC14A140D8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3992ADEC-299C-EF42-8677-597F05330D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8E524D1B-1A2F-5843-B5DB-534D790818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4BA59319-41E3-2A4D-AF1E-B2DA2D7794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0C45C356-3004-EB4A-89A5-BE17AFCEDB3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20B376BC-3CAE-E24F-BA97-6344A966D3B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0AF2855E-5873-A140-84B0-E88BBBABC09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5445DF10-9B3A-4D4A-87F7-4DBF396F68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A2140C25-F45A-3849-B40B-3B64BC270C1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FAD8A980-54E4-E348-BA2D-27A98E10CF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183DEDBE-C6DD-B642-B10D-5E1B3CB078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95D37E0F-19B5-234D-9AFC-AA5E87530F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8A7EC146-CF48-3943-AE1C-3578CEA916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591CB0D8-10D8-B740-9B32-4D7A8CF90B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76CE607B-A878-CF45-9A7C-9462844C54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9DFD2A51-429D-2C4E-B3A5-4D3A56715D3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8F064BD7-E49C-F343-BAC4-A2271F5D87C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AA1DF5AA-FA87-EE48-8D86-C8DB5F3AF4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5" y="-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3A2D8834-9009-0D4C-AF09-432808358BF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19275E3D-E058-CD47-B666-DD4822FAB28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1A3E24BB-BB77-0540-BA92-67CB97C371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E3992351-18EC-594B-BE1E-B0257BE2289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A51CC3CD-5825-654B-B67E-4601728DD8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840D2449-8DA7-8047-8BD8-37E25AC3756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4103298B-2E83-E548-8461-5A1AE9A4B7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6415CAD1-728E-BE44-BEDE-CC179E02DC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FCBFA8DC-44E8-AD47-8279-B181147E020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1F3515C6-9F2B-F84D-8146-B90AAF4BC0A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0746DE48-E27D-904A-B7D8-470B811FC1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F87FE4F3-0984-4640-9F78-9D4C0AD3A95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C52BAA7C-3E66-8549-AB68-6F24DCD9B8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DEB6C9AE-B96E-4F40-A680-E9CAE5EF71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9B537862-E61D-B249-96B1-92BA344E24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FA8C9A6C-8D8F-D649-8C35-6050DC5317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5890503E-F1F5-6141-B751-F570800E48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01CB4819-994B-CF40-80C3-484C4E64A0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61DA9C27-FBAB-A146-93E2-4B010A63BB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8895DEAA-C79D-0043-B57E-0FA2DE6220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6B51917A-3894-F74C-8997-7EDA224CC2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41EEDA06-7EAE-504A-AD6E-E65847561A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146EB37F-50C3-DE4F-8137-F47EBC115A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519AC54D-4ADE-E94D-B417-CFB0C6A286A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FF237290-6450-0745-964F-6A5E432E477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066C2973-1B31-B24A-A4D3-B76E5384C0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497EDAA1-65A6-7440-A618-57E268A5CF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1C692E96-0C51-8C41-ACAB-2C3F9F057A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0DFE71C2-FC09-5B4E-947F-E222D44F219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451E1979-B2D1-5B4A-9168-66E899928BD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F5EE0E32-7D21-8347-AF87-6656AF3319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31F3C7DE-69C5-9A48-8339-D0B38729FE0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B363312C-1298-634C-BA2D-ECE344CD60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5EC505D8-4634-D148-97A6-35071B4DEDE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027D7748-001B-1D49-A70D-FE04771696A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6FF5C6A0-0969-374A-8598-7E245343EB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B3054861-A426-5848-A105-3961904565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3DE8D1F6-102C-DF4E-B631-FC1BA45A696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77B4EDE5-8C25-CA4C-A45C-63DE28D50CF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3936B0CD-E8A0-1B4E-9FC6-B1470B58E52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518C9075-83F4-EB43-9091-A0FD39D0241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1CE8A4A0-67C7-CA4D-BF0C-848C95851AC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98175DC1-A5E6-884C-8CD7-00A860A0846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05A098C5-2B2A-774A-B7A3-2503CC8A68A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7A233E3F-D5F1-0D47-B829-450421C7231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747F53EC-5DD9-9C41-BFD1-47F35E1FDA4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6" name="Group 105">
              <a:extLst>
                <a:ext uri="{FF2B5EF4-FFF2-40B4-BE49-F238E27FC236}">
                  <a16:creationId xmlns:a16="http://schemas.microsoft.com/office/drawing/2014/main" id="{34D0EC5A-3F18-E74C-BB52-C63B59F6737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884"/>
              <a:ext cx="5577" cy="1276"/>
              <a:chOff x="76" y="1884"/>
              <a:chExt cx="5577" cy="1276"/>
            </a:xfrm>
          </p:grpSpPr>
          <p:sp>
            <p:nvSpPr>
              <p:cNvPr id="7" name="Freeform 91">
                <a:extLst>
                  <a:ext uri="{FF2B5EF4-FFF2-40B4-BE49-F238E27FC236}">
                    <a16:creationId xmlns:a16="http://schemas.microsoft.com/office/drawing/2014/main" id="{EC0377EA-73C9-A44E-A388-5D9ECDEF6D09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8" name="Group 85">
                <a:extLst>
                  <a:ext uri="{FF2B5EF4-FFF2-40B4-BE49-F238E27FC236}">
                    <a16:creationId xmlns:a16="http://schemas.microsoft.com/office/drawing/2014/main" id="{BF6E237A-0D1E-F64A-9667-A99C938F3E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8" name="AutoShape 86">
                  <a:extLst>
                    <a:ext uri="{FF2B5EF4-FFF2-40B4-BE49-F238E27FC236}">
                      <a16:creationId xmlns:a16="http://schemas.microsoft.com/office/drawing/2014/main" id="{DCD14279-4608-1347-BDA9-A09A3FE769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9" name="Rectangle 87">
                  <a:extLst>
                    <a:ext uri="{FF2B5EF4-FFF2-40B4-BE49-F238E27FC236}">
                      <a16:creationId xmlns:a16="http://schemas.microsoft.com/office/drawing/2014/main" id="{F1BD4641-B6B4-4D4D-B929-A784BCB6AE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  <p:grpSp>
            <p:nvGrpSpPr>
              <p:cNvPr id="9" name="Group 88">
                <a:extLst>
                  <a:ext uri="{FF2B5EF4-FFF2-40B4-BE49-F238E27FC236}">
                    <a16:creationId xmlns:a16="http://schemas.microsoft.com/office/drawing/2014/main" id="{DBA0810C-561E-E844-8C2F-52D45A43F4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6" name="AutoShape 89">
                  <a:extLst>
                    <a:ext uri="{FF2B5EF4-FFF2-40B4-BE49-F238E27FC236}">
                      <a16:creationId xmlns:a16="http://schemas.microsoft.com/office/drawing/2014/main" id="{98D65046-4F32-B046-92D0-F119E04190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7" name="Rectangle 90">
                  <a:extLst>
                    <a:ext uri="{FF2B5EF4-FFF2-40B4-BE49-F238E27FC236}">
                      <a16:creationId xmlns:a16="http://schemas.microsoft.com/office/drawing/2014/main" id="{352682AE-4A2A-A44D-A0C9-B29C492805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  <p:grpSp>
            <p:nvGrpSpPr>
              <p:cNvPr id="10" name="Group 92">
                <a:extLst>
                  <a:ext uri="{FF2B5EF4-FFF2-40B4-BE49-F238E27FC236}">
                    <a16:creationId xmlns:a16="http://schemas.microsoft.com/office/drawing/2014/main" id="{B3705F80-C7BA-0A48-9CDD-003815844E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21"/>
                <a:ext cx="1025" cy="952"/>
                <a:chOff x="1091" y="915"/>
                <a:chExt cx="2844" cy="2639"/>
              </a:xfrm>
            </p:grpSpPr>
            <p:sp>
              <p:nvSpPr>
                <p:cNvPr id="11" name="Freeform 93">
                  <a:extLst>
                    <a:ext uri="{FF2B5EF4-FFF2-40B4-BE49-F238E27FC236}">
                      <a16:creationId xmlns:a16="http://schemas.microsoft.com/office/drawing/2014/main" id="{8FB10798-29DD-9247-B8CD-D588881C1C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6" y="940"/>
                  <a:ext cx="2844" cy="2611"/>
                </a:xfrm>
                <a:custGeom>
                  <a:avLst/>
                  <a:gdLst/>
                  <a:ahLst/>
                  <a:cxnLst>
                    <a:cxn ang="0">
                      <a:pos x="17" y="180"/>
                    </a:cxn>
                    <a:cxn ang="0">
                      <a:pos x="284" y="720"/>
                    </a:cxn>
                    <a:cxn ang="0">
                      <a:pos x="380" y="687"/>
                    </a:cxn>
                    <a:cxn ang="0">
                      <a:pos x="647" y="249"/>
                    </a:cxn>
                    <a:cxn ang="0">
                      <a:pos x="716" y="138"/>
                    </a:cxn>
                    <a:cxn ang="0">
                      <a:pos x="182" y="0"/>
                    </a:cxn>
                    <a:cxn ang="0">
                      <a:pos x="17" y="180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mpd="sng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2" name="Freeform 94">
                  <a:extLst>
                    <a:ext uri="{FF2B5EF4-FFF2-40B4-BE49-F238E27FC236}">
                      <a16:creationId xmlns:a16="http://schemas.microsoft.com/office/drawing/2014/main" id="{F19D8557-0A90-2A4B-BB59-2F89B43BB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5" y="958"/>
                  <a:ext cx="641" cy="1913"/>
                </a:xfrm>
                <a:custGeom>
                  <a:avLst/>
                  <a:gdLst/>
                  <a:ahLst/>
                  <a:cxnLst>
                    <a:cxn ang="0">
                      <a:pos x="209" y="42"/>
                    </a:cxn>
                    <a:cxn ang="0">
                      <a:pos x="1" y="551"/>
                    </a:cxn>
                    <a:cxn ang="0">
                      <a:pos x="218" y="1319"/>
                    </a:cxn>
                    <a:cxn ang="0">
                      <a:pos x="518" y="1845"/>
                    </a:cxn>
                    <a:cxn ang="0">
                      <a:pos x="551" y="1761"/>
                    </a:cxn>
                    <a:cxn ang="0">
                      <a:pos x="259" y="1060"/>
                    </a:cxn>
                    <a:cxn ang="0">
                      <a:pos x="218" y="559"/>
                    </a:cxn>
                    <a:cxn ang="0">
                      <a:pos x="343" y="192"/>
                    </a:cxn>
                    <a:cxn ang="0">
                      <a:pos x="476" y="117"/>
                    </a:cxn>
                    <a:cxn ang="0">
                      <a:pos x="635" y="58"/>
                    </a:cxn>
                    <a:cxn ang="0">
                      <a:pos x="518" y="8"/>
                    </a:cxn>
                    <a:cxn ang="0">
                      <a:pos x="326" y="8"/>
                    </a:cxn>
                    <a:cxn ang="0">
                      <a:pos x="209" y="42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3" name="Freeform 95">
                  <a:extLst>
                    <a:ext uri="{FF2B5EF4-FFF2-40B4-BE49-F238E27FC236}">
                      <a16:creationId xmlns:a16="http://schemas.microsoft.com/office/drawing/2014/main" id="{26047DEC-1E50-7449-87B0-D8D88EBB9E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2" y="914"/>
                  <a:ext cx="2411" cy="629"/>
                </a:xfrm>
                <a:custGeom>
                  <a:avLst/>
                  <a:gdLst/>
                  <a:ahLst/>
                  <a:cxnLst>
                    <a:cxn ang="0">
                      <a:pos x="11" y="117"/>
                    </a:cxn>
                    <a:cxn ang="0">
                      <a:pos x="250" y="10"/>
                    </a:cxn>
                    <a:cxn ang="0">
                      <a:pos x="765" y="58"/>
                    </a:cxn>
                    <a:cxn ang="0">
                      <a:pos x="1574" y="256"/>
                    </a:cxn>
                    <a:cxn ang="0">
                      <a:pos x="2162" y="470"/>
                    </a:cxn>
                    <a:cxn ang="0">
                      <a:pos x="2359" y="586"/>
                    </a:cxn>
                    <a:cxn ang="0">
                      <a:pos x="2307" y="601"/>
                    </a:cxn>
                    <a:cxn ang="0">
                      <a:pos x="1741" y="415"/>
                    </a:cxn>
                    <a:cxn ang="0">
                      <a:pos x="874" y="212"/>
                    </a:cxn>
                    <a:cxn ang="0">
                      <a:pos x="382" y="179"/>
                    </a:cxn>
                    <a:cxn ang="0">
                      <a:pos x="198" y="270"/>
                    </a:cxn>
                    <a:cxn ang="0">
                      <a:pos x="31" y="187"/>
                    </a:cxn>
                    <a:cxn ang="0">
                      <a:pos x="11" y="117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4" name="Freeform 96">
                  <a:extLst>
                    <a:ext uri="{FF2B5EF4-FFF2-40B4-BE49-F238E27FC236}">
                      <a16:creationId xmlns:a16="http://schemas.microsoft.com/office/drawing/2014/main" id="{1F1D9CC7-E6F3-4D41-B162-8106E2571E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8" y="1618"/>
                  <a:ext cx="1548" cy="1500"/>
                </a:xfrm>
                <a:custGeom>
                  <a:avLst/>
                  <a:gdLst/>
                  <a:ahLst/>
                  <a:cxnLst>
                    <a:cxn ang="0">
                      <a:pos x="54" y="275"/>
                    </a:cxn>
                    <a:cxn ang="0">
                      <a:pos x="388" y="33"/>
                    </a:cxn>
                    <a:cxn ang="0">
                      <a:pos x="1323" y="74"/>
                    </a:cxn>
                    <a:cxn ang="0">
                      <a:pos x="1448" y="149"/>
                    </a:cxn>
                    <a:cxn ang="0">
                      <a:pos x="730" y="108"/>
                    </a:cxn>
                    <a:cxn ang="0">
                      <a:pos x="305" y="216"/>
                    </a:cxn>
                    <a:cxn ang="0">
                      <a:pos x="146" y="525"/>
                    </a:cxn>
                    <a:cxn ang="0">
                      <a:pos x="246" y="1126"/>
                    </a:cxn>
                    <a:cxn ang="0">
                      <a:pos x="338" y="1435"/>
                    </a:cxn>
                    <a:cxn ang="0">
                      <a:pos x="280" y="1435"/>
                    </a:cxn>
                    <a:cxn ang="0">
                      <a:pos x="121" y="1034"/>
                    </a:cxn>
                    <a:cxn ang="0">
                      <a:pos x="38" y="617"/>
                    </a:cxn>
                    <a:cxn ang="0">
                      <a:pos x="54" y="27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5" name="Freeform 97">
                  <a:extLst>
                    <a:ext uri="{FF2B5EF4-FFF2-40B4-BE49-F238E27FC236}">
                      <a16:creationId xmlns:a16="http://schemas.microsoft.com/office/drawing/2014/main" id="{3F72B81F-B517-FD44-90BA-B8C412724D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4" y="1439"/>
                  <a:ext cx="916" cy="909"/>
                </a:xfrm>
                <a:custGeom>
                  <a:avLst/>
                  <a:gdLst/>
                  <a:ahLst/>
                  <a:cxnLst>
                    <a:cxn ang="0">
                      <a:pos x="14" y="164"/>
                    </a:cxn>
                    <a:cxn ang="0">
                      <a:pos x="216" y="33"/>
                    </a:cxn>
                    <a:cxn ang="0">
                      <a:pos x="871" y="217"/>
                    </a:cxn>
                    <a:cxn ang="0">
                      <a:pos x="613" y="258"/>
                    </a:cxn>
                    <a:cxn ang="0">
                      <a:pos x="396" y="400"/>
                    </a:cxn>
                    <a:cxn ang="0">
                      <a:pos x="287" y="576"/>
                    </a:cxn>
                    <a:cxn ang="0">
                      <a:pos x="262" y="843"/>
                    </a:cxn>
                    <a:cxn ang="0">
                      <a:pos x="14" y="164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</p:grpSp>
      </p:grpSp>
      <p:sp>
        <p:nvSpPr>
          <p:cNvPr id="10353" name="Rectangle 113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0354" name="Rectangle 1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01" name="Rectangle 115">
            <a:extLst>
              <a:ext uri="{FF2B5EF4-FFF2-40B4-BE49-F238E27FC236}">
                <a16:creationId xmlns:a16="http://schemas.microsoft.com/office/drawing/2014/main" id="{52CF9DB1-FBE8-754F-A7A8-69947E8F61D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" name="Rectangle 116">
            <a:extLst>
              <a:ext uri="{FF2B5EF4-FFF2-40B4-BE49-F238E27FC236}">
                <a16:creationId xmlns:a16="http://schemas.microsoft.com/office/drawing/2014/main" id="{D08E668D-89B6-9349-98A4-3F2F2DEA6F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103" name="Rectangle 117">
            <a:extLst>
              <a:ext uri="{FF2B5EF4-FFF2-40B4-BE49-F238E27FC236}">
                <a16:creationId xmlns:a16="http://schemas.microsoft.com/office/drawing/2014/main" id="{811DE509-F0DD-E045-98FA-CF65F71060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0EEF54-937D-2649-A1A2-37A53E01138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5899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3D540-DC7C-764F-B245-D3BB66D13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75CA9-0146-4646-822D-EAE70E19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7ACE1-584F-B44B-999F-CC83AE198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D60A7E-ECFA-BA4E-B1B9-B4A4A3ED285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2464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9586D-F949-4448-A12C-A6FBF4BEF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D2CE8-122F-7A4F-81C0-DEDE575D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CC0F1-5512-3547-BF46-2F976969A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537C1B-42DA-304B-96E8-6B8CFCD8284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6089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4EAC7-ED8C-C14E-801A-90B5A38A9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C9C30-B6F1-A346-B001-8FCAA2989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0C238-A976-BC42-BC49-E77BCA69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74B098-178C-FF45-BB64-AC046A45B9E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11979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C7B4A-74EB-BF49-9C44-0BF01AFD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3BA319-F22A-0040-BDAB-0960DB52F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58ACA-5C89-AF40-969D-D46CB7F5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650AC1-F479-1A40-ABEB-9D12FCCE2F1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4503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9BB7DC-E3B1-D846-8785-174E2FD4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6B979D-112F-F648-AA74-BD398128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ABFEE-1457-8C43-B1F8-4477272CF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BC0C7A-BCB1-894C-82B6-2D39FDCE3C1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991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7FCDE2-5FBC-4649-92D9-EEB31EE7D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0571A-BB26-054E-94AD-914514ED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A5DB-0A86-6E4E-9BAE-2F2C8A0E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1AD6A8-E847-B04B-8A19-8401FEE4C04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1834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FD866-4BC5-1A4A-B126-19B762CE3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F2524-70D5-3842-A52E-3F2055A6D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9F036-ACC1-7442-AC9A-986AABCA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5D4C70-71C2-EE4C-9426-ECE15A5BC15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7765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2C655-8AEA-204D-B51A-E20339658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1000A-AE64-924D-804A-B4FC8D3B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03599-2D88-F04F-B7CF-9A75DCAF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D50914-A67F-D140-9646-495FAE143CB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37145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F56A5-00AA-3C47-B7E9-60D77F2B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CE006-853C-CB47-B3A9-E7298C4E3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79553-FB22-8A4E-B1D0-9458D7FD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129049-7841-FE4F-BC2D-5677BD1C69C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88904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30786-01F4-804C-A721-828A556F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B57D9-1FA5-2846-8B75-AE504C42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E04CF-EF4E-E84B-ABFB-3426BD73B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C9D5DB-A04D-414C-A85E-F0CDCE11813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505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82">
            <a:extLst>
              <a:ext uri="{FF2B5EF4-FFF2-40B4-BE49-F238E27FC236}">
                <a16:creationId xmlns:a16="http://schemas.microsoft.com/office/drawing/2014/main" id="{0FEBB526-3281-E841-B119-E89A3E5A50CE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032" name="Group 381">
              <a:extLst>
                <a:ext uri="{FF2B5EF4-FFF2-40B4-BE49-F238E27FC236}">
                  <a16:creationId xmlns:a16="http://schemas.microsoft.com/office/drawing/2014/main" id="{41D5F5F5-E52B-C542-B0F3-982630495C5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FD3C8BFD-8DCD-5549-890D-6D98A08E135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AD9E10FE-F0F5-0A48-9875-020D67B76A2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ACFDA50C-2986-1A4F-AA71-F0C95C4A96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E1BC6408-C854-3041-9632-6D4694EE3B4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3DD6BA76-8472-E94E-BDC7-B3D5AD8C2C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4DB2538F-96EB-1B4F-9CCF-F2770889D52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32F50E53-62F8-7241-AA95-6192763DF26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54682BED-EECD-AD40-8ED1-DE84D3EEF1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0B26E6FB-6B5B-EC45-95D1-CEC1E6DB94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3AF9466C-11C4-9B47-BCB2-DE203E3CD2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8BA6A13A-3259-9F4C-9A8C-D8A9764BF3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1877A50D-B5CE-B54E-9E28-0E4AA6E4AFF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CBE3338E-1AC3-5048-B6C2-BA95DD6BE4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55D7D9DB-5F96-B242-AA65-08E0077E79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57EE6444-9AB3-6940-9AAF-0D04CB15A7C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1651E09B-9BDF-FD4D-953F-385A02F2A37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0E2E105B-B179-A644-B9B9-131311F086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C2D7AD95-219B-E544-AC55-EA3592162DC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9E52449E-BF69-E54C-A3F1-0806DD5D0F3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68190242-0C0D-5044-9EB1-5470D61B00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D72DB586-7E57-364E-988D-7B321820C3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A9B9A7E2-C0C7-8641-98F8-DAC8810B844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EEFC7AB0-1823-7F4F-A7F5-44811EB091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EF8B3096-AB3F-814C-8926-D990252B47F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22C01C32-858E-ED48-8A2B-E8769DD58C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00B8F815-0088-6748-8B08-7515DDFF1BD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8494B38F-9776-FB4B-AD26-5DAC747623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9D876A65-DB06-F840-92B2-C2940747824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6CCD3BB1-C6C3-EF42-A069-BF7B6ED333D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E47411E3-ADB5-E24C-89FF-E703CD0A72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EA30CDFF-2AD5-4941-8CB5-1453A90F2CB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073B79BA-6F77-D348-A343-B0CBBAC5DD4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94793CA6-3CC9-174F-8169-921FB32E22B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180637A6-15AA-E54E-8268-9DE549D014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D1D273D3-AED3-E643-8202-CFD5941D3EB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FCF4334F-3556-7A47-8483-6B996DD20D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B0A06B7C-4770-2B47-B92F-9B2B06276E8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8BC8A5EF-DBC6-8A4A-8070-8337380C2A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9CC21BF5-FDD4-624E-9A76-933C51C00D4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B6C0B197-08CA-544B-929D-692FD1525D3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8E6AA50F-FEB8-6E4A-AA1A-E7340074552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25D7E80E-30F3-5F4A-A6D8-BB0FBB1C0D2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F9F5B108-7E49-E54D-A5C0-B0577CA987F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C9066FDD-0BAE-F349-9541-5A38716C327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4ED607A5-BFDE-1C48-A805-C3EE3377CD2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21946085-8216-0941-B770-3E79735BFB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5252DE43-CA73-744C-93CF-6B4B2CCF4C9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5B528D3C-A279-0746-B32D-9D9A7CEAA11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B0809CCB-31EF-E846-91DC-633945FFA31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DA354E22-FBAA-A845-82E9-AB7BCB427CB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3FB42051-1090-7E4D-A00B-D0969F583D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D2D2E027-AAE7-814A-A1D3-023F1AD669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49DB6FA4-5C95-D547-996C-9240B128A1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982FEC1D-C033-504C-935C-1F99B2AF6C8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FAB55850-A3FF-1F43-9AAF-54666F3062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13ACA99C-8F94-8242-A1F4-2FD479B797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D504FA3C-1B7C-EA45-A020-C361D59FB2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54A6F3FC-8772-9745-B986-A4076018A02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C9350CAF-2630-E547-8923-B9728B4718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C2ED6633-A18A-A946-A78F-FB7EE41EF82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41CD086B-5AEF-6D42-943E-9085107AAF9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D8F40996-5662-CA46-99B4-5DEFC353CD6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73DF31D4-E8A5-7D43-8684-421C9F4063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EC6B2C50-9ABF-674C-817C-2A895B845E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61415DF4-5206-C74E-A37F-73549E24C2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43880541-6EF6-1946-847C-7684FC21524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7A8A1ECF-A1F5-6640-93F6-02B5358302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AE379840-721D-CE41-8D4A-521DBFCAC92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545D6D73-A20F-BE46-8FA7-C3A473ACE09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8EB56EB3-59DB-9D46-A00E-BE95040D149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648E44ED-D94E-6E4E-ADA4-E249610F76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39BB4713-3300-844C-850C-9642FA8DE1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E66165AC-BC66-DF4B-87FA-248312D4C3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7031CBAA-0650-1E4A-AF46-A61B0E5A6F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320D4B5B-FA6C-E843-89CE-1EE954F12C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01A30D09-9978-674F-89BE-4B01D0A09C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47C48C04-C3A9-C949-BF36-132B7C17D0F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4875A150-9679-664D-B4DB-E0F3870663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DB110C79-5C9B-574D-9366-90972C1985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E2F75193-32C3-CF4D-A42E-FA413051E2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35D831D6-A7E7-E743-BBCA-6DAB90EBDA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1033" name="Group 286">
              <a:extLst>
                <a:ext uri="{FF2B5EF4-FFF2-40B4-BE49-F238E27FC236}">
                  <a16:creationId xmlns:a16="http://schemas.microsoft.com/office/drawing/2014/main" id="{CF8B196A-CB50-4D44-8F11-4FFFC100367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6F796D07-5674-1840-8BB6-742B67BCB199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43D225C6-A39E-1342-B98E-AEB905B0DBA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1034" name="Group 289">
              <a:extLst>
                <a:ext uri="{FF2B5EF4-FFF2-40B4-BE49-F238E27FC236}">
                  <a16:creationId xmlns:a16="http://schemas.microsoft.com/office/drawing/2014/main" id="{DC449E23-80F7-C442-B3B7-2113B85F6DB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0063D4F8-86D0-334D-B17C-2DC251A6D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0622CF34-0B1D-2045-8EB4-AAD92266A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349BE5DE-10F9-304F-8F07-D2AB7D597B44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/>
              <a:ahLst/>
              <a:cxnLst>
                <a:cxn ang="0">
                  <a:pos x="17" y="180"/>
                </a:cxn>
                <a:cxn ang="0">
                  <a:pos x="284" y="720"/>
                </a:cxn>
                <a:cxn ang="0">
                  <a:pos x="380" y="687"/>
                </a:cxn>
                <a:cxn ang="0">
                  <a:pos x="647" y="249"/>
                </a:cxn>
                <a:cxn ang="0">
                  <a:pos x="716" y="138"/>
                </a:cxn>
                <a:cxn ang="0">
                  <a:pos x="182" y="0"/>
                </a:cxn>
                <a:cxn ang="0">
                  <a:pos x="17" y="180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endParaRPr lang="it-IT" altLang="it-IT"/>
            </a:p>
          </p:txBody>
        </p:sp>
        <p:grpSp>
          <p:nvGrpSpPr>
            <p:cNvPr id="1036" name="Group 293">
              <a:extLst>
                <a:ext uri="{FF2B5EF4-FFF2-40B4-BE49-F238E27FC236}">
                  <a16:creationId xmlns:a16="http://schemas.microsoft.com/office/drawing/2014/main" id="{D3FD1D10-E20A-2F42-93B5-4B30FF5B809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73EA8C0C-973C-684E-9E74-25FCEF62B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mpd="sng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05F35819-D93B-CF47-90BA-647442472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2" y="153"/>
                  </a:cxn>
                  <a:cxn ang="0">
                    <a:pos x="63" y="366"/>
                  </a:cxn>
                  <a:cxn ang="0">
                    <a:pos x="146" y="512"/>
                  </a:cxn>
                  <a:cxn ang="0">
                    <a:pos x="156" y="489"/>
                  </a:cxn>
                  <a:cxn ang="0">
                    <a:pos x="74" y="294"/>
                  </a:cxn>
                  <a:cxn ang="0">
                    <a:pos x="63" y="155"/>
                  </a:cxn>
                  <a:cxn ang="0">
                    <a:pos x="98" y="53"/>
                  </a:cxn>
                  <a:cxn ang="0">
                    <a:pos x="135" y="32"/>
                  </a:cxn>
                  <a:cxn ang="0">
                    <a:pos x="179" y="16"/>
                  </a:cxn>
                  <a:cxn ang="0">
                    <a:pos x="146" y="2"/>
                  </a:cxn>
                  <a:cxn ang="0">
                    <a:pos x="93" y="2"/>
                  </a:cxn>
                  <a:cxn ang="0">
                    <a:pos x="60" y="12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8FCC7C5B-1355-3F45-9FCE-96494102C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/>
                <a:ahLst/>
                <a:cxnLst>
                  <a:cxn ang="0">
                    <a:pos x="10" y="32"/>
                  </a:cxn>
                  <a:cxn ang="0">
                    <a:pos x="72" y="3"/>
                  </a:cxn>
                  <a:cxn ang="0">
                    <a:pos x="214" y="16"/>
                  </a:cxn>
                  <a:cxn ang="0">
                    <a:pos x="440" y="74"/>
                  </a:cxn>
                  <a:cxn ang="0">
                    <a:pos x="604" y="140"/>
                  </a:cxn>
                  <a:cxn ang="0">
                    <a:pos x="653" y="182"/>
                  </a:cxn>
                  <a:cxn ang="0">
                    <a:pos x="638" y="186"/>
                  </a:cxn>
                  <a:cxn ang="0">
                    <a:pos x="483" y="129"/>
                  </a:cxn>
                  <a:cxn ang="0">
                    <a:pos x="244" y="64"/>
                  </a:cxn>
                  <a:cxn ang="0">
                    <a:pos x="107" y="51"/>
                  </a:cxn>
                  <a:cxn ang="0">
                    <a:pos x="55" y="74"/>
                  </a:cxn>
                  <a:cxn ang="0">
                    <a:pos x="10" y="50"/>
                  </a:cxn>
                  <a:cxn ang="0">
                    <a:pos x="10" y="32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06AA6975-C9F1-484F-A97A-C99D8A9AD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/>
                <a:ahLst/>
                <a:cxnLst>
                  <a:cxn ang="0">
                    <a:pos x="54" y="275"/>
                  </a:cxn>
                  <a:cxn ang="0">
                    <a:pos x="388" y="33"/>
                  </a:cxn>
                  <a:cxn ang="0">
                    <a:pos x="1323" y="74"/>
                  </a:cxn>
                  <a:cxn ang="0">
                    <a:pos x="1448" y="149"/>
                  </a:cxn>
                  <a:cxn ang="0">
                    <a:pos x="730" y="108"/>
                  </a:cxn>
                  <a:cxn ang="0">
                    <a:pos x="305" y="216"/>
                  </a:cxn>
                  <a:cxn ang="0">
                    <a:pos x="146" y="525"/>
                  </a:cxn>
                  <a:cxn ang="0">
                    <a:pos x="246" y="1126"/>
                  </a:cxn>
                  <a:cxn ang="0">
                    <a:pos x="338" y="1435"/>
                  </a:cxn>
                  <a:cxn ang="0">
                    <a:pos x="280" y="1435"/>
                  </a:cxn>
                  <a:cxn ang="0">
                    <a:pos x="121" y="1034"/>
                  </a:cxn>
                  <a:cxn ang="0">
                    <a:pos x="38" y="617"/>
                  </a:cxn>
                  <a:cxn ang="0">
                    <a:pos x="54" y="27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0E521740-28E2-5646-AB28-BB06F980C0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/>
                <a:ahLst/>
                <a:cxnLst>
                  <a:cxn ang="0">
                    <a:pos x="14" y="164"/>
                  </a:cxn>
                  <a:cxn ang="0">
                    <a:pos x="216" y="33"/>
                  </a:cxn>
                  <a:cxn ang="0">
                    <a:pos x="871" y="217"/>
                  </a:cxn>
                  <a:cxn ang="0">
                    <a:pos x="613" y="258"/>
                  </a:cxn>
                  <a:cxn ang="0">
                    <a:pos x="396" y="400"/>
                  </a:cxn>
                  <a:cxn ang="0">
                    <a:pos x="287" y="576"/>
                  </a:cxn>
                  <a:cxn ang="0">
                    <a:pos x="262" y="843"/>
                  </a:cxn>
                  <a:cxn ang="0">
                    <a:pos x="14" y="164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</p:grpSp>
      <p:sp>
        <p:nvSpPr>
          <p:cNvPr id="1027" name="Rectangle 385">
            <a:extLst>
              <a:ext uri="{FF2B5EF4-FFF2-40B4-BE49-F238E27FC236}">
                <a16:creationId xmlns:a16="http://schemas.microsoft.com/office/drawing/2014/main" id="{6FE0BF46-1833-6D4D-B15A-97107D096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8" name="Rectangle 386">
            <a:extLst>
              <a:ext uri="{FF2B5EF4-FFF2-40B4-BE49-F238E27FC236}">
                <a16:creationId xmlns:a16="http://schemas.microsoft.com/office/drawing/2014/main" id="{DC8AA70F-B08C-5940-83C6-F484D5F513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AACC5F3D-EF2F-8944-9E39-70BC1980703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CDA52106-DE5E-5041-A858-6685F499D0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0D1B3D0C-9040-2D44-B4F4-0531E10A7F4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8DCD3DD-E43B-0846-A552-E6DD47CBD2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62D286C-D414-CF4E-BD41-0226B05ED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1257" y="672035"/>
            <a:ext cx="6207162" cy="1158558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FEE8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Radicali con la calcolatrice </a:t>
            </a:r>
            <a:br>
              <a:rPr lang="it-IT" altLang="it-IT" sz="3200" b="1" dirty="0">
                <a:solidFill>
                  <a:srgbClr val="FFFEE8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200" b="1" dirty="0">
                <a:solidFill>
                  <a:srgbClr val="FFFEE8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approssimazioni</a:t>
            </a:r>
            <a:endParaRPr lang="it-IT" altLang="it-IT" sz="3200" b="1" dirty="0">
              <a:solidFill>
                <a:srgbClr val="FFFEE8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53936C2-0A05-C742-9084-1BF228A75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839" y="2195403"/>
            <a:ext cx="2322381" cy="266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223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62D286C-D414-CF4E-BD41-0226B05ED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107" y="0"/>
            <a:ext cx="8369300" cy="133068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Calcoli con radicali nella storia</a:t>
            </a:r>
            <a:endParaRPr lang="it-IT" altLang="it-IT" sz="3200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34DB80-05B7-0743-AD21-B2D2192917A2}"/>
              </a:ext>
            </a:extLst>
          </p:cNvPr>
          <p:cNvSpPr txBox="1"/>
          <p:nvPr/>
        </p:nvSpPr>
        <p:spPr>
          <a:xfrm>
            <a:off x="876823" y="875851"/>
            <a:ext cx="7250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Fino agli anni 70 del secolo scorso uno studente di 15 – 16 anni eseguiva i calcoli con radicali solo con questi strumenti</a:t>
            </a:r>
            <a:endParaRPr lang="it-IT"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4EDCA7B-27EB-2540-9208-6B41A591F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83" y="2310581"/>
            <a:ext cx="3638928" cy="239096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1C41695-A9C7-974E-86CA-4F1A8538C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225" y="2299823"/>
            <a:ext cx="3187950" cy="2390962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F3DD769-A256-F74E-B5D8-794A02378A82}"/>
              </a:ext>
            </a:extLst>
          </p:cNvPr>
          <p:cNvSpPr txBox="1"/>
          <p:nvPr/>
        </p:nvSpPr>
        <p:spPr>
          <a:xfrm>
            <a:off x="1231899" y="4809368"/>
            <a:ext cx="7226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Da allora le calcolatrici tascabili sono gradualmente entrate anche nella scuola. </a:t>
            </a:r>
          </a:p>
        </p:txBody>
      </p:sp>
    </p:spTree>
    <p:extLst>
      <p:ext uri="{BB962C8B-B14F-4D97-AF65-F5344CB8AC3E}">
        <p14:creationId xmlns:p14="http://schemas.microsoft.com/office/powerpoint/2010/main" val="279334328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032">
            <a:extLst>
              <a:ext uri="{FF2B5EF4-FFF2-40B4-BE49-F238E27FC236}">
                <a16:creationId xmlns:a16="http://schemas.microsoft.com/office/drawing/2014/main" id="{009DF01F-A521-CF41-A50F-9F7AE863B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4" name="Rectangle 1034">
            <a:extLst>
              <a:ext uri="{FF2B5EF4-FFF2-40B4-BE49-F238E27FC236}">
                <a16:creationId xmlns:a16="http://schemas.microsoft.com/office/drawing/2014/main" id="{890A7E10-9019-9044-B1E7-BE5BB270A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5" name="Footer Placeholder 6">
            <a:extLst>
              <a:ext uri="{FF2B5EF4-FFF2-40B4-BE49-F238E27FC236}">
                <a16:creationId xmlns:a16="http://schemas.microsoft.com/office/drawing/2014/main" id="{3785745E-20E6-DB4A-872D-0519D2E3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9216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8436" name="Slide Number Placeholder 9">
            <a:extLst>
              <a:ext uri="{FF2B5EF4-FFF2-40B4-BE49-F238E27FC236}">
                <a16:creationId xmlns:a16="http://schemas.microsoft.com/office/drawing/2014/main" id="{E49D5246-BE37-1342-BD2D-904899E2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1D9B93-2F12-0E41-8867-E5D7045154F9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2BCEB4B-86E4-734D-8031-0E3472887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839" y="2195403"/>
            <a:ext cx="2322381" cy="2666992"/>
          </a:xfrm>
          <a:prstGeom prst="rect">
            <a:avLst/>
          </a:prstGeom>
        </p:spPr>
      </p:pic>
      <p:sp>
        <p:nvSpPr>
          <p:cNvPr id="29" name="Title 11">
            <a:extLst>
              <a:ext uri="{FF2B5EF4-FFF2-40B4-BE49-F238E27FC236}">
                <a16:creationId xmlns:a16="http://schemas.microsoft.com/office/drawing/2014/main" id="{F1CD031F-DB02-A642-9CE2-9DF748102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3598" y="414115"/>
            <a:ext cx="7620000" cy="114300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Significato delle parole</a:t>
            </a:r>
            <a:endParaRPr lang="it-IT" altLang="it-IT" sz="36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6" name="TextBox 9">
            <a:extLst>
              <a:ext uri="{FF2B5EF4-FFF2-40B4-BE49-F238E27FC236}">
                <a16:creationId xmlns:a16="http://schemas.microsoft.com/office/drawing/2014/main" id="{7202548C-E7BA-5F48-9A50-75E601BD3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10" y="5054991"/>
            <a:ext cx="2101959" cy="892552"/>
          </a:xfrm>
          <a:prstGeom prst="rect">
            <a:avLst/>
          </a:prstGeom>
          <a:solidFill>
            <a:srgbClr val="FAF7FC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latin typeface="Chalkboard" panose="03050602040202020205" pitchFamily="66" charset="77"/>
              </a:rPr>
              <a:t>Calcolatrice, Tascabile</a:t>
            </a: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FD490215-8D1A-3C4C-81F0-998CF8153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421" y="5147817"/>
            <a:ext cx="4981052" cy="4924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 err="1">
                <a:latin typeface="Chalkboard" panose="03050602040202020205" pitchFamily="66" charset="77"/>
              </a:rPr>
              <a:t>App</a:t>
            </a:r>
            <a:r>
              <a:rPr lang="it-IT" altLang="it-IT" sz="2600" b="1" dirty="0">
                <a:latin typeface="Chalkboard" panose="03050602040202020205" pitchFamily="66" charset="77"/>
              </a:rPr>
              <a:t> per cellulare, Calcolatrice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29A7B462-F0FD-4046-A3CE-A407E98CA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98" y="1639136"/>
            <a:ext cx="1758781" cy="335767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4F4947C-F140-B84F-A7FE-645EE774C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974" y="2707557"/>
            <a:ext cx="2816960" cy="180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44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032">
            <a:extLst>
              <a:ext uri="{FF2B5EF4-FFF2-40B4-BE49-F238E27FC236}">
                <a16:creationId xmlns:a16="http://schemas.microsoft.com/office/drawing/2014/main" id="{009DF01F-A521-CF41-A50F-9F7AE863B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4" name="Rectangle 1034">
            <a:extLst>
              <a:ext uri="{FF2B5EF4-FFF2-40B4-BE49-F238E27FC236}">
                <a16:creationId xmlns:a16="http://schemas.microsoft.com/office/drawing/2014/main" id="{890A7E10-9019-9044-B1E7-BE5BB270A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5" name="Footer Placeholder 6">
            <a:extLst>
              <a:ext uri="{FF2B5EF4-FFF2-40B4-BE49-F238E27FC236}">
                <a16:creationId xmlns:a16="http://schemas.microsoft.com/office/drawing/2014/main" id="{3785745E-20E6-DB4A-872D-0519D2E3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9216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8436" name="Slide Number Placeholder 9">
            <a:extLst>
              <a:ext uri="{FF2B5EF4-FFF2-40B4-BE49-F238E27FC236}">
                <a16:creationId xmlns:a16="http://schemas.microsoft.com/office/drawing/2014/main" id="{E49D5246-BE37-1342-BD2D-904899E2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1D9B93-2F12-0E41-8867-E5D7045154F9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sp>
        <p:nvSpPr>
          <p:cNvPr id="18437" name="Title 11">
            <a:extLst>
              <a:ext uri="{FF2B5EF4-FFF2-40B4-BE49-F238E27FC236}">
                <a16:creationId xmlns:a16="http://schemas.microsoft.com/office/drawing/2014/main" id="{38C28DAE-E117-E24F-A1E8-C911F20DF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6567" y="558800"/>
            <a:ext cx="8240233" cy="440916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Calcolatrice o </a:t>
            </a:r>
            <a:r>
              <a:rPr lang="it-IT" altLang="it-IT" sz="3600" b="1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app</a:t>
            </a:r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per cellulare:</a:t>
            </a:r>
            <a:b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ti serve una calcolatrice scientifica</a:t>
            </a:r>
            <a:br>
              <a:rPr lang="it-IT" altLang="it-IT" sz="3600" b="1" i="1" dirty="0">
                <a:solidFill>
                  <a:srgbClr val="0000FF"/>
                </a:solidFill>
                <a:ea typeface="ＭＳ Ｐゴシック" panose="020B0600070205080204" pitchFamily="34" charset="-128"/>
              </a:rPr>
            </a:b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sp>
        <p:nvSpPr>
          <p:cNvPr id="18439" name="TextBox 9">
            <a:extLst>
              <a:ext uri="{FF2B5EF4-FFF2-40B4-BE49-F238E27FC236}">
                <a16:creationId xmlns:a16="http://schemas.microsoft.com/office/drawing/2014/main" id="{0D49062A-B62B-7A41-86C1-2A714DC3D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55" y="4694374"/>
            <a:ext cx="2773822" cy="1200329"/>
          </a:xfrm>
          <a:prstGeom prst="rect">
            <a:avLst/>
          </a:prstGeom>
          <a:solidFill>
            <a:srgbClr val="F7FFF4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Chalkboard" panose="03050602040202020205" pitchFamily="66" charset="77"/>
              </a:rPr>
              <a:t>Calcolatrice </a:t>
            </a:r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non scientifica</a:t>
            </a:r>
            <a:r>
              <a:rPr lang="it-IT" altLang="it-IT" sz="2400" b="1" dirty="0">
                <a:latin typeface="Chalkboard" panose="03050602040202020205" pitchFamily="66" charset="77"/>
              </a:rPr>
              <a:t>: </a:t>
            </a:r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non ha le parentesi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2BCEB4B-86E4-734D-8031-0E3472887C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5" r="23387"/>
          <a:stretch/>
        </p:blipFill>
        <p:spPr>
          <a:xfrm>
            <a:off x="188380" y="1133283"/>
            <a:ext cx="2006991" cy="3364785"/>
          </a:xfrm>
          <a:prstGeom prst="rect">
            <a:avLst/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A02C4034-46E5-6C47-9949-116105F68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237" y="5312775"/>
            <a:ext cx="3564563" cy="12003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Chalkboard" panose="03050602040202020205" pitchFamily="66" charset="77"/>
              </a:rPr>
              <a:t>Calcolatrice </a:t>
            </a: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scientifica</a:t>
            </a:r>
            <a:r>
              <a:rPr lang="it-IT" altLang="it-IT" sz="2400" b="1" dirty="0">
                <a:latin typeface="Chalkboard" panose="03050602040202020205" pitchFamily="66" charset="77"/>
              </a:rPr>
              <a:t>: </a:t>
            </a: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ha le parentesi </a:t>
            </a:r>
            <a:r>
              <a:rPr lang="it-IT" altLang="it-IT" sz="2400" b="1" dirty="0">
                <a:latin typeface="Chalkboard" panose="03050602040202020205" pitchFamily="66" charset="77"/>
              </a:rPr>
              <a:t>e molte altre funzioni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1979B29F-5DEE-324A-9CD7-084DF93D9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2148" y="1166420"/>
            <a:ext cx="1826657" cy="461665"/>
          </a:xfrm>
          <a:prstGeom prst="rect">
            <a:avLst/>
          </a:prstGeom>
          <a:solidFill>
            <a:srgbClr val="F7FFF4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Parentesi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0A8A2D34-EC12-854A-8AF9-FE3E32A68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849" y="1215653"/>
            <a:ext cx="2687173" cy="461665"/>
          </a:xfrm>
          <a:prstGeom prst="rect">
            <a:avLst/>
          </a:prstGeom>
          <a:solidFill>
            <a:srgbClr val="F7FFF4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Radice quadrata</a:t>
            </a:r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3799DA2F-2F75-D240-B1BB-14CB9FA0A38C}"/>
              </a:ext>
            </a:extLst>
          </p:cNvPr>
          <p:cNvSpPr/>
          <p:nvPr/>
        </p:nvSpPr>
        <p:spPr bwMode="auto">
          <a:xfrm>
            <a:off x="4189665" y="4381186"/>
            <a:ext cx="484094" cy="373829"/>
          </a:xfrm>
          <a:prstGeom prst="ellipse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B953DFD3-7FB0-D54E-984F-47919745A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2523" y="5431821"/>
            <a:ext cx="1608975" cy="830997"/>
          </a:xfrm>
          <a:prstGeom prst="rect">
            <a:avLst/>
          </a:prstGeom>
          <a:solidFill>
            <a:srgbClr val="F7FFF4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Elevare al quadrato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E90A587E-189B-B24B-8B49-855584A29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839" y="2032088"/>
            <a:ext cx="4864100" cy="3111500"/>
          </a:xfrm>
          <a:prstGeom prst="rect">
            <a:avLst/>
          </a:prstGeom>
        </p:spPr>
      </p:pic>
      <p:cxnSp>
        <p:nvCxnSpPr>
          <p:cNvPr id="40" name="Connettore 1 39">
            <a:extLst>
              <a:ext uri="{FF2B5EF4-FFF2-40B4-BE49-F238E27FC236}">
                <a16:creationId xmlns:a16="http://schemas.microsoft.com/office/drawing/2014/main" id="{89110CA4-EC51-D74E-B034-F8F59E8C1544}"/>
              </a:ext>
            </a:extLst>
          </p:cNvPr>
          <p:cNvCxnSpPr>
            <a:cxnSpLocks/>
          </p:cNvCxnSpPr>
          <p:nvPr/>
        </p:nvCxnSpPr>
        <p:spPr bwMode="auto">
          <a:xfrm flipV="1">
            <a:off x="5325035" y="1628086"/>
            <a:ext cx="233922" cy="68225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41" name="Connettore 1 40">
            <a:extLst>
              <a:ext uri="{FF2B5EF4-FFF2-40B4-BE49-F238E27FC236}">
                <a16:creationId xmlns:a16="http://schemas.microsoft.com/office/drawing/2014/main" id="{AE992D12-59B9-AA4D-A7DE-8EB9A3615B4C}"/>
              </a:ext>
            </a:extLst>
          </p:cNvPr>
          <p:cNvCxnSpPr>
            <a:cxnSpLocks/>
          </p:cNvCxnSpPr>
          <p:nvPr/>
        </p:nvCxnSpPr>
        <p:spPr bwMode="auto">
          <a:xfrm flipV="1">
            <a:off x="7024744" y="1585574"/>
            <a:ext cx="942230" cy="845654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44" name="Connettore 1 43">
            <a:extLst>
              <a:ext uri="{FF2B5EF4-FFF2-40B4-BE49-F238E27FC236}">
                <a16:creationId xmlns:a16="http://schemas.microsoft.com/office/drawing/2014/main" id="{5D6B20CC-430E-404A-9A3A-21FE344321B4}"/>
              </a:ext>
            </a:extLst>
          </p:cNvPr>
          <p:cNvCxnSpPr>
            <a:cxnSpLocks/>
          </p:cNvCxnSpPr>
          <p:nvPr/>
        </p:nvCxnSpPr>
        <p:spPr bwMode="auto">
          <a:xfrm flipH="1">
            <a:off x="3831182" y="4381186"/>
            <a:ext cx="834639" cy="10504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63903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032">
            <a:extLst>
              <a:ext uri="{FF2B5EF4-FFF2-40B4-BE49-F238E27FC236}">
                <a16:creationId xmlns:a16="http://schemas.microsoft.com/office/drawing/2014/main" id="{009DF01F-A521-CF41-A50F-9F7AE863B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4" name="Rectangle 1034">
            <a:extLst>
              <a:ext uri="{FF2B5EF4-FFF2-40B4-BE49-F238E27FC236}">
                <a16:creationId xmlns:a16="http://schemas.microsoft.com/office/drawing/2014/main" id="{890A7E10-9019-9044-B1E7-BE5BB270A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5" name="Footer Placeholder 6">
            <a:extLst>
              <a:ext uri="{FF2B5EF4-FFF2-40B4-BE49-F238E27FC236}">
                <a16:creationId xmlns:a16="http://schemas.microsoft.com/office/drawing/2014/main" id="{3785745E-20E6-DB4A-872D-0519D2E3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8436" name="Slide Number Placeholder 9">
            <a:extLst>
              <a:ext uri="{FF2B5EF4-FFF2-40B4-BE49-F238E27FC236}">
                <a16:creationId xmlns:a16="http://schemas.microsoft.com/office/drawing/2014/main" id="{E49D5246-BE37-1342-BD2D-904899E2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1D9B93-2F12-0E41-8867-E5D7045154F9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B88E04FE-DB11-F640-BDCF-691066618768}"/>
              </a:ext>
            </a:extLst>
          </p:cNvPr>
          <p:cNvGrpSpPr/>
          <p:nvPr/>
        </p:nvGrpSpPr>
        <p:grpSpPr>
          <a:xfrm>
            <a:off x="363398" y="2371583"/>
            <a:ext cx="8638835" cy="3410202"/>
            <a:chOff x="363398" y="1726124"/>
            <a:chExt cx="8638835" cy="3410202"/>
          </a:xfrm>
        </p:grpSpPr>
        <p:sp>
          <p:nvSpPr>
            <p:cNvPr id="18439" name="TextBox 9">
              <a:extLst>
                <a:ext uri="{FF2B5EF4-FFF2-40B4-BE49-F238E27FC236}">
                  <a16:creationId xmlns:a16="http://schemas.microsoft.com/office/drawing/2014/main" id="{0D49062A-B62B-7A41-86C1-2A714DC3D4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8500" y="1726124"/>
              <a:ext cx="558277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latin typeface="Chalkboard" panose="03050602040202020205" pitchFamily="66" charset="77"/>
                </a:rPr>
                <a:t>Caratteristiche delle calcolatrici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864869ED-0884-A24E-A212-2214D8122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8960" y="2274004"/>
              <a:ext cx="5893273" cy="2862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800" b="1" dirty="0">
                <a:latin typeface="Chalkboard" panose="03050602040202020205" pitchFamily="66" charset="77"/>
              </a:endParaRPr>
            </a:p>
            <a:p>
              <a:pPr marL="457200" indent="-457200" eaLnBrk="1" hangingPunct="1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it-IT" altLang="it-IT" sz="2600" b="1" dirty="0">
                  <a:solidFill>
                    <a:srgbClr val="FF0000"/>
                  </a:solidFill>
                  <a:latin typeface="Chalkboard" panose="03050602040202020205" pitchFamily="66" charset="77"/>
                </a:rPr>
                <a:t>Il display mostra un numero finito di cifre (spesso da 8 a 15);</a:t>
              </a:r>
              <a:br>
                <a:rPr lang="it-IT" altLang="it-IT" sz="2600" b="1" dirty="0">
                  <a:latin typeface="Chalkboard" panose="03050602040202020205" pitchFamily="66" charset="77"/>
                </a:rPr>
              </a:br>
              <a:endParaRPr lang="it-IT" altLang="it-IT" sz="800" b="1" dirty="0">
                <a:latin typeface="Chalkboard" panose="03050602040202020205" pitchFamily="66" charset="77"/>
              </a:endParaRPr>
            </a:p>
            <a:p>
              <a:pPr marL="457200" indent="-457200" eaLnBrk="1" hangingPunct="1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it-IT" altLang="it-IT" sz="26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Il numero da mostrare viene </a:t>
              </a:r>
              <a:r>
                <a:rPr lang="it-IT" altLang="it-IT" sz="2600" b="1" u="sng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approssimato</a:t>
              </a:r>
              <a:r>
                <a:rPr lang="it-IT" altLang="it-IT" sz="26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, se ha più cifre di quelle disponibili nel display;</a:t>
              </a:r>
              <a:br>
                <a:rPr lang="it-IT" altLang="it-IT" sz="26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</a:br>
              <a:endParaRPr lang="it-IT" altLang="it-IT" sz="800" b="1" dirty="0">
                <a:solidFill>
                  <a:srgbClr val="0000FF"/>
                </a:solidFill>
                <a:latin typeface="Chalkboard" panose="03050602040202020205" pitchFamily="66" charset="77"/>
              </a:endParaRPr>
            </a:p>
            <a:p>
              <a:pPr marL="457200" indent="-457200" eaLnBrk="1" hangingPunct="1">
                <a:spcBef>
                  <a:spcPct val="0"/>
                </a:spcBef>
                <a:buFont typeface="Wingdings" pitchFamily="2" charset="2"/>
                <a:buChar char="§"/>
              </a:pPr>
              <a:r>
                <a:rPr lang="it-IT" altLang="it-IT" sz="2600" b="1" dirty="0">
                  <a:latin typeface="Chalkboard" panose="03050602040202020205" pitchFamily="66" charset="77"/>
                </a:rPr>
                <a:t>Il punto è al posto della virgola.</a:t>
              </a:r>
            </a:p>
          </p:txBody>
        </p:sp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BC676280-A904-374A-83D9-BAFDBE9EF3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75862"/>
            <a:stretch/>
          </p:blipFill>
          <p:spPr>
            <a:xfrm>
              <a:off x="363398" y="1726124"/>
              <a:ext cx="2389973" cy="1026601"/>
            </a:xfrm>
            <a:prstGeom prst="rect">
              <a:avLst/>
            </a:prstGeom>
          </p:spPr>
        </p:pic>
        <p:cxnSp>
          <p:nvCxnSpPr>
            <p:cNvPr id="14" name="Connettore 1 13">
              <a:extLst>
                <a:ext uri="{FF2B5EF4-FFF2-40B4-BE49-F238E27FC236}">
                  <a16:creationId xmlns:a16="http://schemas.microsoft.com/office/drawing/2014/main" id="{8B15F779-F7C7-3749-A8AE-50EB03CF21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30014" y="2382074"/>
              <a:ext cx="1120448" cy="110885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0070C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17" name="Connettore 1 16">
              <a:extLst>
                <a:ext uri="{FF2B5EF4-FFF2-40B4-BE49-F238E27FC236}">
                  <a16:creationId xmlns:a16="http://schemas.microsoft.com/office/drawing/2014/main" id="{A0A00513-F534-424D-870A-FA9855D0EE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8111" y="2382074"/>
              <a:ext cx="2202042" cy="2388786"/>
            </a:xfrm>
            <a:prstGeom prst="line">
              <a:avLst/>
            </a:prstGeom>
            <a:solidFill>
              <a:schemeClr val="accent1"/>
            </a:solidFill>
            <a:ln w="50800" cap="flat" cmpd="sng" algn="ctr">
              <a:solidFill>
                <a:srgbClr val="FFC000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</p:grpSp>
      <p:sp>
        <p:nvSpPr>
          <p:cNvPr id="8" name="Titolo 7">
            <a:extLst>
              <a:ext uri="{FF2B5EF4-FFF2-40B4-BE49-F238E27FC236}">
                <a16:creationId xmlns:a16="http://schemas.microsoft.com/office/drawing/2014/main" id="{BF790AF6-B20B-DC45-9877-D01FE25E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111" y="396502"/>
            <a:ext cx="7620000" cy="1143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Calcolo di espressioni con radicali con calcolatrice o con cellulare + </a:t>
            </a:r>
            <a:r>
              <a:rPr lang="it-IT" altLang="it-IT" sz="3600" b="1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app</a:t>
            </a:r>
            <a:endParaRPr lang="it-IT" sz="3600" dirty="0"/>
          </a:p>
        </p:txBody>
      </p:sp>
      <p:cxnSp>
        <p:nvCxnSpPr>
          <p:cNvPr id="15" name="Connettore 1 14">
            <a:extLst>
              <a:ext uri="{FF2B5EF4-FFF2-40B4-BE49-F238E27FC236}">
                <a16:creationId xmlns:a16="http://schemas.microsoft.com/office/drawing/2014/main" id="{955B7A4A-9CCB-5B48-8FD3-553BE292A345}"/>
              </a:ext>
            </a:extLst>
          </p:cNvPr>
          <p:cNvCxnSpPr>
            <a:cxnSpLocks/>
          </p:cNvCxnSpPr>
          <p:nvPr/>
        </p:nvCxnSpPr>
        <p:spPr bwMode="auto">
          <a:xfrm>
            <a:off x="2312894" y="2894803"/>
            <a:ext cx="925606" cy="39703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80355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FEF64688-62C7-D048-9791-486EADD72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812" y="809363"/>
            <a:ext cx="8686800" cy="76200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Approssimare un numero decimale</a:t>
            </a:r>
          </a:p>
        </p:txBody>
      </p:sp>
      <p:sp>
        <p:nvSpPr>
          <p:cNvPr id="25602" name="Slide Number Placeholder 8">
            <a:extLst>
              <a:ext uri="{FF2B5EF4-FFF2-40B4-BE49-F238E27FC236}">
                <a16:creationId xmlns:a16="http://schemas.microsoft.com/office/drawing/2014/main" id="{7CB69559-0596-014D-9EB3-22BE0A534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22D1F7-3FF9-CB44-ABFA-53AD1E0B2392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5603" name="Footer Placeholder 9">
            <a:extLst>
              <a:ext uri="{FF2B5EF4-FFF2-40B4-BE49-F238E27FC236}">
                <a16:creationId xmlns:a16="http://schemas.microsoft.com/office/drawing/2014/main" id="{6EFF4854-D8DB-A747-A23A-ABEBF069F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32FB54D-D6BB-9F4C-8304-9EA751379C16}"/>
              </a:ext>
            </a:extLst>
          </p:cNvPr>
          <p:cNvSpPr txBox="1"/>
          <p:nvPr/>
        </p:nvSpPr>
        <p:spPr>
          <a:xfrm>
            <a:off x="677732" y="1936376"/>
            <a:ext cx="8183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Hai già incontrato il problema di approssimare un numero decimale, quando hai usato la calcolatrice per i calcoli con frazioni.</a:t>
            </a:r>
          </a:p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Ecco come avevi ragionato.</a:t>
            </a:r>
          </a:p>
        </p:txBody>
      </p:sp>
    </p:spTree>
    <p:extLst>
      <p:ext uri="{BB962C8B-B14F-4D97-AF65-F5344CB8AC3E}">
        <p14:creationId xmlns:p14="http://schemas.microsoft.com/office/powerpoint/2010/main" val="309742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FEF64688-62C7-D048-9791-486EADD72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68300"/>
            <a:ext cx="8686800" cy="76200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Troncare</a:t>
            </a:r>
          </a:p>
        </p:txBody>
      </p:sp>
      <p:sp>
        <p:nvSpPr>
          <p:cNvPr id="25602" name="Slide Number Placeholder 8">
            <a:extLst>
              <a:ext uri="{FF2B5EF4-FFF2-40B4-BE49-F238E27FC236}">
                <a16:creationId xmlns:a16="http://schemas.microsoft.com/office/drawing/2014/main" id="{7CB69559-0596-014D-9EB3-22BE0A534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22D1F7-3FF9-CB44-ABFA-53AD1E0B2392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5603" name="Footer Placeholder 9">
            <a:extLst>
              <a:ext uri="{FF2B5EF4-FFF2-40B4-BE49-F238E27FC236}">
                <a16:creationId xmlns:a16="http://schemas.microsoft.com/office/drawing/2014/main" id="{6EFF4854-D8DB-A747-A23A-ABEBF069F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25604" name="TextBox 6">
            <a:extLst>
              <a:ext uri="{FF2B5EF4-FFF2-40B4-BE49-F238E27FC236}">
                <a16:creationId xmlns:a16="http://schemas.microsoft.com/office/drawing/2014/main" id="{A6CA376F-AEB4-1B48-AD1D-526905FD4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102420"/>
            <a:ext cx="8839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Eseguo con la calcolatrice </a:t>
            </a:r>
            <a:r>
              <a:rPr lang="it-IT" alt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: 3  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 ottengo  </a:t>
            </a:r>
            <a:r>
              <a:rPr lang="it-IT" alt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0,33333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dirty="0">
              <a:latin typeface="Times New Roman" panose="02020603050405020304" pitchFamily="18" charset="0"/>
            </a:endParaRPr>
          </a:p>
        </p:txBody>
      </p:sp>
      <p:pic>
        <p:nvPicPr>
          <p:cNvPr id="25605" name="Picture 7" descr="tagliare-albero3.jpg">
            <a:extLst>
              <a:ext uri="{FF2B5EF4-FFF2-40B4-BE49-F238E27FC236}">
                <a16:creationId xmlns:a16="http://schemas.microsoft.com/office/drawing/2014/main" id="{0867AF2E-CA2C-8146-A02E-C1F197EC6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1879600"/>
            <a:ext cx="2879725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Rectangle 9">
            <a:extLst>
              <a:ext uri="{FF2B5EF4-FFF2-40B4-BE49-F238E27FC236}">
                <a16:creationId xmlns:a16="http://schemas.microsoft.com/office/drawing/2014/main" id="{8D189C08-F917-5640-B00E-334AE82EA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33" y="2170093"/>
            <a:ext cx="4548692" cy="35394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Questo è chiaro</a:t>
            </a:r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: so che il decimale ha infiniti 3 dopo la virgola, ma la calcolatrice può mostrare solo le prime cifre, perciò arresta la divisione quando le ha ottenute tutte.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it-I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Le cifre successive  non sono visualizzate, come se fossero tagliate via, o meglio </a:t>
            </a:r>
            <a:r>
              <a:rPr lang="it-IT" alt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troncate.</a:t>
            </a:r>
          </a:p>
        </p:txBody>
      </p:sp>
    </p:spTree>
    <p:extLst>
      <p:ext uri="{BB962C8B-B14F-4D97-AF65-F5344CB8AC3E}">
        <p14:creationId xmlns:p14="http://schemas.microsoft.com/office/powerpoint/2010/main" val="2974063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EE2E4947-64A9-864D-9641-7DDF139CA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0"/>
            <a:ext cx="8686800" cy="76200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Arrotondare</a:t>
            </a:r>
          </a:p>
        </p:txBody>
      </p:sp>
      <p:sp>
        <p:nvSpPr>
          <p:cNvPr id="26626" name="Slide Number Placeholder 8">
            <a:extLst>
              <a:ext uri="{FF2B5EF4-FFF2-40B4-BE49-F238E27FC236}">
                <a16:creationId xmlns:a16="http://schemas.microsoft.com/office/drawing/2014/main" id="{6E9728D2-D6FF-EA4B-BC92-64DE3A2C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17CEEB-F37D-C74B-8314-EE8958F0A1B9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6627" name="Footer Placeholder 9">
            <a:extLst>
              <a:ext uri="{FF2B5EF4-FFF2-40B4-BE49-F238E27FC236}">
                <a16:creationId xmlns:a16="http://schemas.microsoft.com/office/drawing/2014/main" id="{2A2F5EE8-CEDD-1B44-B884-4BBD1D9B4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26628" name="TextBox 6">
            <a:extLst>
              <a:ext uri="{FF2B5EF4-FFF2-40B4-BE49-F238E27FC236}">
                <a16:creationId xmlns:a16="http://schemas.microsoft.com/office/drawing/2014/main" id="{91013D09-CBA0-D14D-A71A-CE187AD8A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357" y="866580"/>
            <a:ext cx="8001000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Eseguo con la calcolatrice </a:t>
            </a:r>
            <a:r>
              <a:rPr lang="it-IT" altLang="it-IT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 : 3  </a:t>
            </a:r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e ottengo  </a:t>
            </a:r>
            <a:r>
              <a:rPr lang="it-IT" altLang="it-IT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0,6666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dirty="0">
              <a:latin typeface="Times New Roman" panose="02020603050405020304" pitchFamily="18" charset="0"/>
            </a:endParaRPr>
          </a:p>
        </p:txBody>
      </p:sp>
      <p:sp>
        <p:nvSpPr>
          <p:cNvPr id="26629" name="Rectangle 9">
            <a:extLst>
              <a:ext uri="{FF2B5EF4-FFF2-40B4-BE49-F238E27FC236}">
                <a16:creationId xmlns:a16="http://schemas.microsoft.com/office/drawing/2014/main" id="{65543033-1C70-354E-99CA-6D79C3D3A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657" y="1673382"/>
            <a:ext cx="8534400" cy="26161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 marL="2781300" indent="-27813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1275" indent="-41275"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solidFill>
                  <a:srgbClr val="FF0000"/>
                </a:solidFill>
                <a:cs typeface="Arial Narrow" panose="020B0604020202020204" pitchFamily="34" charset="0"/>
              </a:rPr>
              <a:t>Questo non è chiaro: </a:t>
            </a:r>
            <a:r>
              <a:rPr lang="it-IT" altLang="it-IT" sz="2600" b="1" dirty="0">
                <a:cs typeface="Arial Narrow" panose="020B0604020202020204" pitchFamily="34" charset="0"/>
              </a:rPr>
              <a:t>sappiamo che il decimale ha infiniti 6 dopo la virgola; non ha nessun 7! </a:t>
            </a:r>
            <a:r>
              <a:rPr lang="it-IT" altLang="it-IT" sz="2600" b="1" dirty="0">
                <a:solidFill>
                  <a:srgbClr val="0000FF"/>
                </a:solidFill>
                <a:cs typeface="Arial Narrow" panose="020B0604020202020204" pitchFamily="34" charset="0"/>
              </a:rPr>
              <a:t>Ecco la spiegazione.</a:t>
            </a:r>
          </a:p>
          <a:p>
            <a:pPr marL="41275" indent="-41275" eaLnBrk="1" hangingPunct="1">
              <a:spcBef>
                <a:spcPct val="0"/>
              </a:spcBef>
              <a:buFontTx/>
              <a:buNone/>
            </a:pPr>
            <a:endParaRPr lang="it-IT" altLang="it-IT" sz="800" b="1" dirty="0">
              <a:solidFill>
                <a:srgbClr val="FF0000"/>
              </a:solidFill>
              <a:cs typeface="Arial Narrow" panose="020B0604020202020204" pitchFamily="34" charset="0"/>
            </a:endParaRPr>
          </a:p>
          <a:p>
            <a:pPr marL="55563" indent="-55563"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cs typeface="Arial Narrow" panose="020B0604020202020204" pitchFamily="34" charset="0"/>
              </a:rPr>
              <a:t>La calcolatrice ha arrotondato il numero per un motivo facile da capire se </a:t>
            </a:r>
            <a:r>
              <a:rPr lang="it-IT" altLang="it-IT" sz="2600" b="1" dirty="0">
                <a:solidFill>
                  <a:srgbClr val="0000FF"/>
                </a:solidFill>
                <a:cs typeface="Arial Narrow" panose="020B0604020202020204" pitchFamily="34" charset="0"/>
              </a:rPr>
              <a:t>pensiamo di mantenere una sola cifra decimale:</a:t>
            </a:r>
          </a:p>
          <a:p>
            <a:pPr marL="512763" indent="-331788">
              <a:spcBef>
                <a:spcPct val="0"/>
              </a:spcBef>
            </a:pPr>
            <a:r>
              <a:rPr lang="it-IT" altLang="it-IT" sz="2600" b="1" dirty="0">
                <a:cs typeface="Arial Narrow" panose="020B0604020202020204" pitchFamily="34" charset="0"/>
              </a:rPr>
              <a:t>0,66 è più vicino a 0,70 che a 0,60, quindi scrivo 0,7</a:t>
            </a:r>
          </a:p>
          <a:p>
            <a:pPr marL="512763" indent="-331788">
              <a:spcBef>
                <a:spcPct val="0"/>
              </a:spcBef>
            </a:pPr>
            <a:r>
              <a:rPr lang="it-IT" altLang="it-IT" sz="2600" b="1" dirty="0">
                <a:cs typeface="Arial Narrow" panose="020B0604020202020204" pitchFamily="34" charset="0"/>
              </a:rPr>
              <a:t>0,33 è più vicino a 0,30 che a 0,40, quindi scrivo 0,3.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BF62EF0-FC2E-F54E-BE80-AD580C187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72" y="4513206"/>
            <a:ext cx="8259856" cy="164482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4386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C04DFBE7-8CD8-AB46-8954-075BC0995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Troncare e arrotondare</a:t>
            </a:r>
          </a:p>
        </p:txBody>
      </p:sp>
      <p:sp>
        <p:nvSpPr>
          <p:cNvPr id="27650" name="Slide Number Placeholder 8">
            <a:extLst>
              <a:ext uri="{FF2B5EF4-FFF2-40B4-BE49-F238E27FC236}">
                <a16:creationId xmlns:a16="http://schemas.microsoft.com/office/drawing/2014/main" id="{EAC829FB-92BE-1149-91C8-2C2E20CB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25AEA9-26D6-9E43-88CD-FFAD16E5844E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sp>
        <p:nvSpPr>
          <p:cNvPr id="27651" name="Footer Placeholder 9">
            <a:extLst>
              <a:ext uri="{FF2B5EF4-FFF2-40B4-BE49-F238E27FC236}">
                <a16:creationId xmlns:a16="http://schemas.microsoft.com/office/drawing/2014/main" id="{25A532D9-8C48-7C47-AFFD-A22928004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>
                <a:latin typeface="Times New Roman" panose="02020603050405020304" pitchFamily="18" charset="0"/>
              </a:rPr>
              <a:t>Daniela Valenti, 2021</a:t>
            </a:r>
            <a:endParaRPr lang="it-IT" altLang="it-IT" sz="1400" dirty="0">
              <a:latin typeface="Times New Roman" panose="02020603050405020304" pitchFamily="18" charset="0"/>
            </a:endParaRPr>
          </a:p>
        </p:txBody>
      </p:sp>
      <p:pic>
        <p:nvPicPr>
          <p:cNvPr id="27652" name="Picture 8" descr="Immagine 6.png">
            <a:extLst>
              <a:ext uri="{FF2B5EF4-FFF2-40B4-BE49-F238E27FC236}">
                <a16:creationId xmlns:a16="http://schemas.microsoft.com/office/drawing/2014/main" id="{BA60F65C-68FF-994A-986E-EB32A0869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45" y="3621768"/>
            <a:ext cx="8289925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0A8629A7-1845-2749-9478-79C21F34C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45" y="1106013"/>
            <a:ext cx="8534400" cy="1692771"/>
          </a:xfrm>
          <a:prstGeom prst="rect">
            <a:avLst/>
          </a:prstGeom>
          <a:solidFill>
            <a:srgbClr val="FFFFCC"/>
          </a:solidFill>
          <a:ln w="34925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solidFill>
                  <a:srgbClr val="0000FF"/>
                </a:solidFill>
                <a:latin typeface="+mn-lt"/>
              </a:rPr>
              <a:t>Procedimento per arrotondare un numero decimale</a:t>
            </a:r>
          </a:p>
          <a:p>
            <a:pPr marL="180975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600" b="1" i="1" dirty="0">
                <a:latin typeface="+mn-lt"/>
              </a:rPr>
              <a:t>se la prima cifra da cancellare è 0, 1, 2, 3 o 4, tronco il numero;</a:t>
            </a:r>
          </a:p>
          <a:p>
            <a:pPr marL="180975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600" b="1" i="1" dirty="0">
                <a:latin typeface="+mn-lt"/>
              </a:rPr>
              <a:t>altrimenti tronco il numero, ma aumento di un’unità l’ultima cifra rimasta</a:t>
            </a:r>
            <a:r>
              <a:rPr lang="it-IT" altLang="it-IT" sz="2600" i="1" dirty="0">
                <a:latin typeface="+mn-lt"/>
              </a:rPr>
              <a:t>.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6778E82-0E26-1943-8EBC-E89E8CFA911F}"/>
              </a:ext>
            </a:extLst>
          </p:cNvPr>
          <p:cNvSpPr txBox="1"/>
          <p:nvPr/>
        </p:nvSpPr>
        <p:spPr>
          <a:xfrm>
            <a:off x="3388659" y="2924816"/>
            <a:ext cx="1731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ESEMPI</a:t>
            </a:r>
          </a:p>
        </p:txBody>
      </p:sp>
    </p:spTree>
    <p:extLst>
      <p:ext uri="{BB962C8B-B14F-4D97-AF65-F5344CB8AC3E}">
        <p14:creationId xmlns:p14="http://schemas.microsoft.com/office/powerpoint/2010/main" val="1588795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32">
            <a:extLst>
              <a:ext uri="{FF2B5EF4-FFF2-40B4-BE49-F238E27FC236}">
                <a16:creationId xmlns:a16="http://schemas.microsoft.com/office/drawing/2014/main" id="{8CCF1036-C36B-6A44-A3D4-2EB30D722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8" name="Rectangle 1034">
            <a:extLst>
              <a:ext uri="{FF2B5EF4-FFF2-40B4-BE49-F238E27FC236}">
                <a16:creationId xmlns:a16="http://schemas.microsoft.com/office/drawing/2014/main" id="{C0AF196F-3645-6B44-96DE-13B701C3F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9" name="Footer Placeholder 6">
            <a:extLst>
              <a:ext uri="{FF2B5EF4-FFF2-40B4-BE49-F238E27FC236}">
                <a16:creationId xmlns:a16="http://schemas.microsoft.com/office/drawing/2014/main" id="{6B0A40E7-6EBA-BA4F-881F-329CD294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2230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9460" name="Slide Number Placeholder 9">
            <a:extLst>
              <a:ext uri="{FF2B5EF4-FFF2-40B4-BE49-F238E27FC236}">
                <a16:creationId xmlns:a16="http://schemas.microsoft.com/office/drawing/2014/main" id="{71E8FC9F-A7DC-6C48-9A12-2D725652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0EDC70-D9D6-BE47-8A89-36A86D7C1B63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9463" name="TextBox 9">
            <a:extLst>
              <a:ext uri="{FF2B5EF4-FFF2-40B4-BE49-F238E27FC236}">
                <a16:creationId xmlns:a16="http://schemas.microsoft.com/office/drawing/2014/main" id="{8C9933A4-3C5E-FD4A-80D3-1A9A28E3A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88" y="1461461"/>
            <a:ext cx="82806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 tipi più comuni di calcolatrice scientifica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dirty="0">
              <a:solidFill>
                <a:srgbClr val="FF0000"/>
              </a:solidFill>
              <a:latin typeface="Chalkboard" panose="03050602040202020205" pitchFamily="66" charset="77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E8BA903-3253-DC48-AD4B-C5CE1875CB9F}"/>
              </a:ext>
            </a:extLst>
          </p:cNvPr>
          <p:cNvSpPr/>
          <p:nvPr/>
        </p:nvSpPr>
        <p:spPr>
          <a:xfrm>
            <a:off x="562089" y="396549"/>
            <a:ext cx="8194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b="1" kern="0" dirty="0">
                <a:solidFill>
                  <a:srgbClr val="FF0000"/>
                </a:solidFill>
                <a:latin typeface="+mj-lt"/>
              </a:rPr>
              <a:t>Calcolo di radici quadrate con la calcolatrice</a:t>
            </a:r>
            <a:endParaRPr lang="it-IT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B3C71014-95FE-9040-B9EC-150AC1C2463E}"/>
                  </a:ext>
                </a:extLst>
              </p:cNvPr>
              <p:cNvSpPr txBox="1"/>
              <p:nvPr/>
            </p:nvSpPr>
            <p:spPr>
              <a:xfrm>
                <a:off x="562088" y="2074812"/>
                <a:ext cx="8463578" cy="565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A.</a:t>
                </a:r>
                <a:r>
                  <a:rPr lang="it-IT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 calcolare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altLang="it-IT" sz="2800" b="1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altLang="it-IT" sz="2800" b="1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it-IT" altLang="it-IT" sz="2800" b="1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digito </a:t>
                </a:r>
                <a:r>
                  <a:rPr lang="it-IT" sz="2800" b="1" u="sng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prima</a:t>
                </a:r>
                <a:r>
                  <a:rPr lang="it-IT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</a:t>
                </a:r>
                <a:r>
                  <a:rPr lang="it-IT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sz="2800" b="1" u="sng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 poi il tasto </a:t>
                </a:r>
                <a:r>
                  <a:rPr lang="it-IT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⎷ 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B3C71014-95FE-9040-B9EC-150AC1C24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88" y="2074812"/>
                <a:ext cx="8463578" cy="565155"/>
              </a:xfrm>
              <a:prstGeom prst="rect">
                <a:avLst/>
              </a:prstGeom>
              <a:blipFill>
                <a:blip r:embed="rId2"/>
                <a:stretch>
                  <a:fillRect l="-1347" t="-2174" b="-282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>
            <a:extLst>
              <a:ext uri="{FF2B5EF4-FFF2-40B4-BE49-F238E27FC236}">
                <a16:creationId xmlns:a16="http://schemas.microsoft.com/office/drawing/2014/main" id="{BE48D620-8239-D04C-91A9-7F4D98B52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852" y="2813583"/>
            <a:ext cx="2941170" cy="379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32">
            <a:extLst>
              <a:ext uri="{FF2B5EF4-FFF2-40B4-BE49-F238E27FC236}">
                <a16:creationId xmlns:a16="http://schemas.microsoft.com/office/drawing/2014/main" id="{8CCF1036-C36B-6A44-A3D4-2EB30D722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8" name="Rectangle 1034">
            <a:extLst>
              <a:ext uri="{FF2B5EF4-FFF2-40B4-BE49-F238E27FC236}">
                <a16:creationId xmlns:a16="http://schemas.microsoft.com/office/drawing/2014/main" id="{C0AF196F-3645-6B44-96DE-13B701C3F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9" name="Footer Placeholder 6">
            <a:extLst>
              <a:ext uri="{FF2B5EF4-FFF2-40B4-BE49-F238E27FC236}">
                <a16:creationId xmlns:a16="http://schemas.microsoft.com/office/drawing/2014/main" id="{6B0A40E7-6EBA-BA4F-881F-329CD294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2230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9460" name="Slide Number Placeholder 9">
            <a:extLst>
              <a:ext uri="{FF2B5EF4-FFF2-40B4-BE49-F238E27FC236}">
                <a16:creationId xmlns:a16="http://schemas.microsoft.com/office/drawing/2014/main" id="{71E8FC9F-A7DC-6C48-9A12-2D725652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0EDC70-D9D6-BE47-8A89-36A86D7C1B63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9463" name="TextBox 9">
            <a:extLst>
              <a:ext uri="{FF2B5EF4-FFF2-40B4-BE49-F238E27FC236}">
                <a16:creationId xmlns:a16="http://schemas.microsoft.com/office/drawing/2014/main" id="{8C9933A4-3C5E-FD4A-80D3-1A9A28E3A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088" y="1157791"/>
            <a:ext cx="82806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 tipi più comuni di calcolatrice scientifica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dirty="0">
              <a:solidFill>
                <a:srgbClr val="FF0000"/>
              </a:solidFill>
              <a:latin typeface="Chalkboard" panose="03050602040202020205" pitchFamily="66" charset="77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E8BA903-3253-DC48-AD4B-C5CE1875CB9F}"/>
              </a:ext>
            </a:extLst>
          </p:cNvPr>
          <p:cNvSpPr/>
          <p:nvPr/>
        </p:nvSpPr>
        <p:spPr>
          <a:xfrm>
            <a:off x="562088" y="371257"/>
            <a:ext cx="8702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b="1" kern="0" dirty="0">
                <a:solidFill>
                  <a:srgbClr val="FF0000"/>
                </a:solidFill>
                <a:latin typeface="+mj-lt"/>
              </a:rPr>
              <a:t>Calcolo di radici quadrate con la calcolatrice</a:t>
            </a:r>
            <a:endParaRPr lang="it-IT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B3C71014-95FE-9040-B9EC-150AC1C2463E}"/>
                  </a:ext>
                </a:extLst>
              </p:cNvPr>
              <p:cNvSpPr txBox="1"/>
              <p:nvPr/>
            </p:nvSpPr>
            <p:spPr>
              <a:xfrm>
                <a:off x="399378" y="1658906"/>
                <a:ext cx="8345244" cy="565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B.</a:t>
                </a:r>
                <a:r>
                  <a:rPr lang="it-IT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 calcolare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altLang="it-IT" sz="2800" b="1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altLang="it-IT" sz="2800" b="1" i="1" kern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it-IT" altLang="it-IT" sz="2800" b="1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digito </a:t>
                </a:r>
                <a:r>
                  <a:rPr lang="it-IT" sz="2800" b="1" u="sng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prima il tasto </a:t>
                </a:r>
                <a:r>
                  <a:rPr lang="it-IT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⎷ </a:t>
                </a:r>
                <a:r>
                  <a:rPr lang="it-IT" sz="2800" b="1" u="sng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 poi</a:t>
                </a:r>
                <a:r>
                  <a:rPr lang="it-IT" sz="28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B3C71014-95FE-9040-B9EC-150AC1C24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78" y="1658906"/>
                <a:ext cx="8345244" cy="565155"/>
              </a:xfrm>
              <a:prstGeom prst="rect">
                <a:avLst/>
              </a:prstGeom>
              <a:blipFill>
                <a:blip r:embed="rId2"/>
                <a:stretch>
                  <a:fillRect l="-1366" t="-4444" r="-1062" b="-2888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magine 8">
            <a:extLst>
              <a:ext uri="{FF2B5EF4-FFF2-40B4-BE49-F238E27FC236}">
                <a16:creationId xmlns:a16="http://schemas.microsoft.com/office/drawing/2014/main" id="{82ABEB15-ADEC-0643-B63F-6942B3AF1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435" y="2386675"/>
            <a:ext cx="6600340" cy="338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66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32">
            <a:extLst>
              <a:ext uri="{FF2B5EF4-FFF2-40B4-BE49-F238E27FC236}">
                <a16:creationId xmlns:a16="http://schemas.microsoft.com/office/drawing/2014/main" id="{8CCF1036-C36B-6A44-A3D4-2EB30D722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8" name="Rectangle 1034">
            <a:extLst>
              <a:ext uri="{FF2B5EF4-FFF2-40B4-BE49-F238E27FC236}">
                <a16:creationId xmlns:a16="http://schemas.microsoft.com/office/drawing/2014/main" id="{C0AF196F-3645-6B44-96DE-13B701C3F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9" name="Footer Placeholder 6">
            <a:extLst>
              <a:ext uri="{FF2B5EF4-FFF2-40B4-BE49-F238E27FC236}">
                <a16:creationId xmlns:a16="http://schemas.microsoft.com/office/drawing/2014/main" id="{6B0A40E7-6EBA-BA4F-881F-329CD294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2230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9460" name="Slide Number Placeholder 9">
            <a:extLst>
              <a:ext uri="{FF2B5EF4-FFF2-40B4-BE49-F238E27FC236}">
                <a16:creationId xmlns:a16="http://schemas.microsoft.com/office/drawing/2014/main" id="{71E8FC9F-A7DC-6C48-9A12-2D725652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0EDC70-D9D6-BE47-8A89-36A86D7C1B63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63" name="TextBox 9">
                <a:extLst>
                  <a:ext uri="{FF2B5EF4-FFF2-40B4-BE49-F238E27FC236}">
                    <a16:creationId xmlns:a16="http://schemas.microsoft.com/office/drawing/2014/main" id="{8C9933A4-3C5E-FD4A-80D3-1A9A28E3A3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5609" y="1722367"/>
                <a:ext cx="8347935" cy="27781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2600" b="1" dirty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Il risultato della calcolatrice è un numero decimale.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800" b="1" dirty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2600" b="1" dirty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 matematica dice che il numero decimale approssima il risultato esatto espresso con il radicale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altLang="it-IT" sz="2600" b="1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it-IT" altLang="it-IT" sz="2600" b="1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e>
                    </m:rad>
                  </m:oMath>
                </a14:m>
                <a:r>
                  <a:rPr lang="it-IT" altLang="it-IT" sz="2600" b="1" dirty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it-IT" altLang="it-IT" sz="8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2600" b="1" dirty="0">
                    <a:solidFill>
                      <a:schemeClr val="accent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 cosa succede se calcolo con la calcolatrice il quadrato di questo decimale?</a:t>
                </a:r>
              </a:p>
            </p:txBody>
          </p:sp>
        </mc:Choice>
        <mc:Fallback xmlns="">
          <p:sp>
            <p:nvSpPr>
              <p:cNvPr id="19463" name="TextBox 9">
                <a:extLst>
                  <a:ext uri="{FF2B5EF4-FFF2-40B4-BE49-F238E27FC236}">
                    <a16:creationId xmlns:a16="http://schemas.microsoft.com/office/drawing/2014/main" id="{8C9933A4-3C5E-FD4A-80D3-1A9A28E3A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609" y="1722367"/>
                <a:ext cx="8347935" cy="2778196"/>
              </a:xfrm>
              <a:prstGeom prst="rect">
                <a:avLst/>
              </a:prstGeom>
              <a:blipFill>
                <a:blip r:embed="rId2"/>
                <a:stretch>
                  <a:fillRect l="-1216" t="-1826" r="-456" b="-456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tangolo 2">
            <a:extLst>
              <a:ext uri="{FF2B5EF4-FFF2-40B4-BE49-F238E27FC236}">
                <a16:creationId xmlns:a16="http://schemas.microsoft.com/office/drawing/2014/main" id="{4E8BA903-3253-DC48-AD4B-C5CE1875CB9F}"/>
              </a:ext>
            </a:extLst>
          </p:cNvPr>
          <p:cNvSpPr/>
          <p:nvPr/>
        </p:nvSpPr>
        <p:spPr>
          <a:xfrm>
            <a:off x="1677745" y="801539"/>
            <a:ext cx="5593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b="1" kern="0" dirty="0">
                <a:solidFill>
                  <a:srgbClr val="FF0000"/>
                </a:solidFill>
                <a:latin typeface="+mj-lt"/>
              </a:rPr>
              <a:t>Il risultato decimale è esatto?</a:t>
            </a:r>
            <a:endParaRPr lang="it-IT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4024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47E5074-2B46-2540-980D-B709A92D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62" y="0"/>
            <a:ext cx="8423238" cy="1143000"/>
          </a:xfrm>
        </p:spPr>
        <p:txBody>
          <a:bodyPr/>
          <a:lstStyle/>
          <a:p>
            <a:r>
              <a:rPr lang="it-IT" sz="3600" b="1" dirty="0">
                <a:solidFill>
                  <a:srgbClr val="FF0000"/>
                </a:solidFill>
              </a:rPr>
              <a:t>Il quadrato del decimale sulla calcolatrice 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A4C39BC-5F25-354D-93A7-2E323DC07F35}"/>
              </a:ext>
            </a:extLst>
          </p:cNvPr>
          <p:cNvSpPr txBox="1"/>
          <p:nvPr/>
        </p:nvSpPr>
        <p:spPr>
          <a:xfrm>
            <a:off x="6864275" y="3165445"/>
            <a:ext cx="1968649" cy="461665"/>
          </a:xfrm>
          <a:prstGeom prst="rect">
            <a:avLst/>
          </a:prstGeom>
          <a:solidFill>
            <a:srgbClr val="FAF7FC"/>
          </a:solidFill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+mn-lt"/>
              </a:rPr>
              <a:t>Video Radice1</a:t>
            </a:r>
          </a:p>
        </p:txBody>
      </p:sp>
      <p:pic>
        <p:nvPicPr>
          <p:cNvPr id="5" name="NumA12Video1.mp4">
            <a:hlinkClick r:id="" action="ppaction://media"/>
            <a:extLst>
              <a:ext uri="{FF2B5EF4-FFF2-40B4-BE49-F238E27FC236}">
                <a16:creationId xmlns:a16="http://schemas.microsoft.com/office/drawing/2014/main" id="{7B6EE130-98DB-2046-9BF7-22A96EF824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7750" y="927575"/>
            <a:ext cx="3809344" cy="53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002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6" name="Titolo 2">
            <a:extLst>
              <a:ext uri="{FF2B5EF4-FFF2-40B4-BE49-F238E27FC236}">
                <a16:creationId xmlns:a16="http://schemas.microsoft.com/office/drawing/2014/main" id="{44C40888-0237-A042-8787-2A7DCBE89289}"/>
              </a:ext>
            </a:extLst>
          </p:cNvPr>
          <p:cNvSpPr txBox="1">
            <a:spLocks/>
          </p:cNvSpPr>
          <p:nvPr/>
        </p:nvSpPr>
        <p:spPr bwMode="auto">
          <a:xfrm>
            <a:off x="317498" y="377866"/>
            <a:ext cx="825111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9pPr>
          </a:lstStyle>
          <a:p>
            <a:r>
              <a:rPr lang="it-IT" sz="3600" b="1" kern="0" dirty="0">
                <a:solidFill>
                  <a:srgbClr val="FF0000"/>
                </a:solidFill>
              </a:rPr>
              <a:t>Il quadrato del decimale con la calcolatrice B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4B0C930-6922-284D-8984-B38B2550A74C}"/>
              </a:ext>
            </a:extLst>
          </p:cNvPr>
          <p:cNvSpPr txBox="1"/>
          <p:nvPr/>
        </p:nvSpPr>
        <p:spPr>
          <a:xfrm>
            <a:off x="3632270" y="6167735"/>
            <a:ext cx="2037009" cy="461665"/>
          </a:xfrm>
          <a:prstGeom prst="rect">
            <a:avLst/>
          </a:prstGeom>
          <a:solidFill>
            <a:srgbClr val="FAF7FC"/>
          </a:solidFill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+mn-lt"/>
              </a:rPr>
              <a:t>Video Radice2</a:t>
            </a:r>
          </a:p>
        </p:txBody>
      </p:sp>
      <p:pic>
        <p:nvPicPr>
          <p:cNvPr id="2" name="NumA12Video2.mp4">
            <a:hlinkClick r:id="" action="ppaction://media"/>
            <a:extLst>
              <a:ext uri="{FF2B5EF4-FFF2-40B4-BE49-F238E27FC236}">
                <a16:creationId xmlns:a16="http://schemas.microsoft.com/office/drawing/2014/main" id="{3BD9B0C8-7328-274C-8E13-B97CBD3382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5529" y="1374809"/>
            <a:ext cx="6930490" cy="389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799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6" name="Titolo 2">
            <a:extLst>
              <a:ext uri="{FF2B5EF4-FFF2-40B4-BE49-F238E27FC236}">
                <a16:creationId xmlns:a16="http://schemas.microsoft.com/office/drawing/2014/main" id="{44C40888-0237-A042-8787-2A7DCBE89289}"/>
              </a:ext>
            </a:extLst>
          </p:cNvPr>
          <p:cNvSpPr txBox="1">
            <a:spLocks/>
          </p:cNvSpPr>
          <p:nvPr/>
        </p:nvSpPr>
        <p:spPr bwMode="auto">
          <a:xfrm>
            <a:off x="751242" y="250115"/>
            <a:ext cx="825111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9pPr>
          </a:lstStyle>
          <a:p>
            <a:r>
              <a:rPr lang="it-IT" sz="3600" b="1" kern="0" dirty="0">
                <a:solidFill>
                  <a:srgbClr val="FF0000"/>
                </a:solidFill>
              </a:rPr>
              <a:t>Il quadrato del decimale con le calcolatrici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2CB4883-C482-1447-9665-F50FFA8C0336}"/>
              </a:ext>
            </a:extLst>
          </p:cNvPr>
          <p:cNvSpPr txBox="1"/>
          <p:nvPr/>
        </p:nvSpPr>
        <p:spPr>
          <a:xfrm>
            <a:off x="751242" y="1395374"/>
            <a:ext cx="8143539" cy="954107"/>
          </a:xfrm>
          <a:prstGeom prst="rect">
            <a:avLst/>
          </a:prstGeom>
          <a:solidFill>
            <a:srgbClr val="F7FFF4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Ho ottenuto in tutti e due i casi che il quadrato del numero decimale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è esattamente 2.</a:t>
            </a:r>
            <a:r>
              <a:rPr lang="it-IT" sz="2800" b="1" dirty="0"/>
              <a:t>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B424094-C8C0-EA45-AA0C-75EC293A6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2589268"/>
            <a:ext cx="4559300" cy="2794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CE9839D-8E25-714B-8E70-A527D60881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26"/>
          <a:stretch/>
        </p:blipFill>
        <p:spPr>
          <a:xfrm>
            <a:off x="5335793" y="3258652"/>
            <a:ext cx="3375212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6898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105" y="6387352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6" name="Titolo 2">
            <a:extLst>
              <a:ext uri="{FF2B5EF4-FFF2-40B4-BE49-F238E27FC236}">
                <a16:creationId xmlns:a16="http://schemas.microsoft.com/office/drawing/2014/main" id="{44C40888-0237-A042-8787-2A7DCBE89289}"/>
              </a:ext>
            </a:extLst>
          </p:cNvPr>
          <p:cNvSpPr txBox="1">
            <a:spLocks/>
          </p:cNvSpPr>
          <p:nvPr/>
        </p:nvSpPr>
        <p:spPr bwMode="auto">
          <a:xfrm>
            <a:off x="317500" y="169433"/>
            <a:ext cx="86328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9pPr>
          </a:lstStyle>
          <a:p>
            <a:r>
              <a:rPr lang="it-IT" sz="3600" b="1" kern="0" dirty="0">
                <a:solidFill>
                  <a:srgbClr val="FF0000"/>
                </a:solidFill>
              </a:rPr>
              <a:t>Altre calcolatrici danno una risposta diversa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BD5B4FC-23E1-B340-9B78-233E8D79C22F}"/>
              </a:ext>
            </a:extLst>
          </p:cNvPr>
          <p:cNvSpPr txBox="1"/>
          <p:nvPr/>
        </p:nvSpPr>
        <p:spPr>
          <a:xfrm>
            <a:off x="707390" y="5356440"/>
            <a:ext cx="8003689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Il decimale con 15 cifre è il risultato esatto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30FD6F2-2627-1E43-B674-BD094B2463CA}"/>
              </a:ext>
            </a:extLst>
          </p:cNvPr>
          <p:cNvSpPr txBox="1"/>
          <p:nvPr/>
        </p:nvSpPr>
        <p:spPr>
          <a:xfrm>
            <a:off x="7505700" y="3347062"/>
            <a:ext cx="1518398" cy="830997"/>
          </a:xfrm>
          <a:prstGeom prst="rect">
            <a:avLst/>
          </a:prstGeom>
          <a:solidFill>
            <a:srgbClr val="FAF7FC"/>
          </a:solidFill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+mn-lt"/>
              </a:rPr>
              <a:t>Video Radice3</a:t>
            </a:r>
          </a:p>
        </p:txBody>
      </p:sp>
      <p:pic>
        <p:nvPicPr>
          <p:cNvPr id="3" name="NumA12Video3.mp4">
            <a:hlinkClick r:id="" action="ppaction://media"/>
            <a:extLst>
              <a:ext uri="{FF2B5EF4-FFF2-40B4-BE49-F238E27FC236}">
                <a16:creationId xmlns:a16="http://schemas.microsoft.com/office/drawing/2014/main" id="{9A53D620-D863-3B49-AED4-7A160087E9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2063" y="1083363"/>
            <a:ext cx="6945330" cy="390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04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6" name="Titolo 2">
            <a:extLst>
              <a:ext uri="{FF2B5EF4-FFF2-40B4-BE49-F238E27FC236}">
                <a16:creationId xmlns:a16="http://schemas.microsoft.com/office/drawing/2014/main" id="{44C40888-0237-A042-8787-2A7DCBE89289}"/>
              </a:ext>
            </a:extLst>
          </p:cNvPr>
          <p:cNvSpPr txBox="1">
            <a:spLocks/>
          </p:cNvSpPr>
          <p:nvPr/>
        </p:nvSpPr>
        <p:spPr bwMode="auto">
          <a:xfrm>
            <a:off x="694091" y="-49828"/>
            <a:ext cx="776410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9pPr>
          </a:lstStyle>
          <a:p>
            <a:r>
              <a:rPr lang="it-IT" sz="3600" b="1" kern="0" dirty="0">
                <a:solidFill>
                  <a:srgbClr val="FF0000"/>
                </a:solidFill>
              </a:rPr>
              <a:t>Lavoro con un’altra calcolatrice per capire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4312AC-0527-EF41-AC51-3E5D20CEBCD1}"/>
              </a:ext>
            </a:extLst>
          </p:cNvPr>
          <p:cNvSpPr txBox="1"/>
          <p:nvPr/>
        </p:nvSpPr>
        <p:spPr>
          <a:xfrm>
            <a:off x="7336717" y="3199071"/>
            <a:ext cx="1559858" cy="830997"/>
          </a:xfrm>
          <a:prstGeom prst="rect">
            <a:avLst/>
          </a:prstGeom>
          <a:solidFill>
            <a:srgbClr val="FAF7FC"/>
          </a:solidFill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+mn-lt"/>
              </a:rPr>
              <a:t>Video Radice4</a:t>
            </a:r>
          </a:p>
        </p:txBody>
      </p:sp>
      <p:pic>
        <p:nvPicPr>
          <p:cNvPr id="2" name="NumA12Video4.mp4">
            <a:hlinkClick r:id="" action="ppaction://media"/>
            <a:extLst>
              <a:ext uri="{FF2B5EF4-FFF2-40B4-BE49-F238E27FC236}">
                <a16:creationId xmlns:a16="http://schemas.microsoft.com/office/drawing/2014/main" id="{A3F65C89-1225-FB47-B854-E45B4C25B5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92373" y="1132726"/>
            <a:ext cx="4367544" cy="503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015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6" name="Titolo 2">
            <a:extLst>
              <a:ext uri="{FF2B5EF4-FFF2-40B4-BE49-F238E27FC236}">
                <a16:creationId xmlns:a16="http://schemas.microsoft.com/office/drawing/2014/main" id="{44C40888-0237-A042-8787-2A7DCBE89289}"/>
              </a:ext>
            </a:extLst>
          </p:cNvPr>
          <p:cNvSpPr txBox="1">
            <a:spLocks/>
          </p:cNvSpPr>
          <p:nvPr/>
        </p:nvSpPr>
        <p:spPr bwMode="auto">
          <a:xfrm>
            <a:off x="705072" y="0"/>
            <a:ext cx="776410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9pPr>
          </a:lstStyle>
          <a:p>
            <a:r>
              <a:rPr lang="it-IT" sz="3600" b="1" kern="0" dirty="0">
                <a:solidFill>
                  <a:srgbClr val="FF0000"/>
                </a:solidFill>
              </a:rPr>
              <a:t>Lavoro con un’altra calcolatrice per capire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FC1A335-66E5-1145-94E2-BA866B6E35C8}"/>
              </a:ext>
            </a:extLst>
          </p:cNvPr>
          <p:cNvSpPr txBox="1"/>
          <p:nvPr/>
        </p:nvSpPr>
        <p:spPr>
          <a:xfrm>
            <a:off x="6279966" y="1437373"/>
            <a:ext cx="2509032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Il risultato ha più di 15 cifre decimali.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E3F6515-B23E-CF41-B26A-47C066DFD2D6}"/>
              </a:ext>
            </a:extLst>
          </p:cNvPr>
          <p:cNvGrpSpPr/>
          <p:nvPr/>
        </p:nvGrpSpPr>
        <p:grpSpPr>
          <a:xfrm>
            <a:off x="93008" y="1393239"/>
            <a:ext cx="8168865" cy="4476623"/>
            <a:chOff x="93008" y="1393239"/>
            <a:chExt cx="8168865" cy="4476623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0D9CE874-C9F7-6748-B9F6-E5CBE97ED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3115" y="1393239"/>
              <a:ext cx="4241800" cy="1104900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306C1FA-59D5-894C-B614-0416A6C331A2}"/>
                </a:ext>
              </a:extLst>
            </p:cNvPr>
            <p:cNvSpPr txBox="1"/>
            <p:nvPr/>
          </p:nvSpPr>
          <p:spPr>
            <a:xfrm>
              <a:off x="93008" y="2652351"/>
              <a:ext cx="2026248" cy="1200329"/>
            </a:xfrm>
            <a:prstGeom prst="rect">
              <a:avLst/>
            </a:prstGeom>
            <a:solidFill>
              <a:srgbClr val="F7FFF4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Quadrato di un numero con 15 cifre decimali</a:t>
              </a: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5601D83F-9318-AB49-BE65-257CDE62714A}"/>
                </a:ext>
              </a:extLst>
            </p:cNvPr>
            <p:cNvSpPr/>
            <p:nvPr/>
          </p:nvSpPr>
          <p:spPr bwMode="auto">
            <a:xfrm>
              <a:off x="4361217" y="2068794"/>
              <a:ext cx="451821" cy="399153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0" name="Connettore 2 9">
              <a:extLst>
                <a:ext uri="{FF2B5EF4-FFF2-40B4-BE49-F238E27FC236}">
                  <a16:creationId xmlns:a16="http://schemas.microsoft.com/office/drawing/2014/main" id="{1046BF89-543D-7145-BB34-E226538ABAE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90821" y="1814666"/>
              <a:ext cx="1387737" cy="81762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1683F607-BBD0-F04B-AFD4-17F2F46BCB44}"/>
                </a:ext>
              </a:extLst>
            </p:cNvPr>
            <p:cNvSpPr txBox="1"/>
            <p:nvPr/>
          </p:nvSpPr>
          <p:spPr>
            <a:xfrm>
              <a:off x="2621055" y="3541412"/>
              <a:ext cx="4383966" cy="954107"/>
            </a:xfrm>
            <a:prstGeom prst="rect">
              <a:avLst/>
            </a:prstGeom>
            <a:solidFill>
              <a:srgbClr val="F7FFF4"/>
            </a:solidFill>
            <a:ln w="317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28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Questa calcolatrice mostra il risultato con 18 cifre decimali</a:t>
              </a:r>
            </a:p>
          </p:txBody>
        </p:sp>
        <p:cxnSp>
          <p:nvCxnSpPr>
            <p:cNvPr id="15" name="Connettore 2 14">
              <a:extLst>
                <a:ext uri="{FF2B5EF4-FFF2-40B4-BE49-F238E27FC236}">
                  <a16:creationId xmlns:a16="http://schemas.microsoft.com/office/drawing/2014/main" id="{9ECF5182-63C8-AC45-87D6-19013F4502C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926541" y="2398955"/>
              <a:ext cx="649604" cy="112955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6F0FD3E7-9319-1A4D-8BA4-27BDDAF9D1CE}"/>
                </a:ext>
              </a:extLst>
            </p:cNvPr>
            <p:cNvSpPr txBox="1"/>
            <p:nvPr/>
          </p:nvSpPr>
          <p:spPr>
            <a:xfrm>
              <a:off x="1214827" y="4854199"/>
              <a:ext cx="7047046" cy="1015663"/>
            </a:xfrm>
            <a:prstGeom prst="rect">
              <a:avLst/>
            </a:prstGeom>
            <a:solidFill>
              <a:srgbClr val="F7FFF4"/>
            </a:solidFill>
            <a:ln w="28575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30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Le altre calcolatrici arrotondano il risultato per mostrarlo con 15 cifre, perciò vedo 2.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125555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2">
            <a:extLst>
              <a:ext uri="{FF2B5EF4-FFF2-40B4-BE49-F238E27FC236}">
                <a16:creationId xmlns:a16="http://schemas.microsoft.com/office/drawing/2014/main" id="{1C83193D-29C8-F147-A5C1-AAEB06D2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0" name="Rectangle 1034">
            <a:extLst>
              <a:ext uri="{FF2B5EF4-FFF2-40B4-BE49-F238E27FC236}">
                <a16:creationId xmlns:a16="http://schemas.microsoft.com/office/drawing/2014/main" id="{F787D053-F070-224A-8FB0-D987A30CE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Footer Placeholder 6">
            <a:extLst>
              <a:ext uri="{FF2B5EF4-FFF2-40B4-BE49-F238E27FC236}">
                <a16:creationId xmlns:a16="http://schemas.microsoft.com/office/drawing/2014/main" id="{89F0F808-25DB-4D4F-9C3F-B8774766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70455" y="6121998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17412" name="Slide Number Placeholder 9">
            <a:extLst>
              <a:ext uri="{FF2B5EF4-FFF2-40B4-BE49-F238E27FC236}">
                <a16:creationId xmlns:a16="http://schemas.microsoft.com/office/drawing/2014/main" id="{B2BACEE8-E176-F34B-9DA9-71E94B6F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7E083-49E1-824E-A7EA-42B942A4285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7413" name="Title 11">
            <a:extLst>
              <a:ext uri="{FF2B5EF4-FFF2-40B4-BE49-F238E27FC236}">
                <a16:creationId xmlns:a16="http://schemas.microsoft.com/office/drawing/2014/main" id="{D56573F3-D82F-DE4D-97B1-2773FE7A0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8118" y="707308"/>
            <a:ext cx="5879054" cy="581604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Radici con la calcolatrice </a:t>
            </a:r>
            <a:endParaRPr lang="it-IT" altLang="it-IT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AC90ECD-2A16-D847-A569-E017BE329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49" y="1473797"/>
            <a:ext cx="7657651" cy="277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4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2">
            <a:extLst>
              <a:ext uri="{FF2B5EF4-FFF2-40B4-BE49-F238E27FC236}">
                <a16:creationId xmlns:a16="http://schemas.microsoft.com/office/drawing/2014/main" id="{1C83193D-29C8-F147-A5C1-AAEB06D2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0" name="Rectangle 1034">
            <a:extLst>
              <a:ext uri="{FF2B5EF4-FFF2-40B4-BE49-F238E27FC236}">
                <a16:creationId xmlns:a16="http://schemas.microsoft.com/office/drawing/2014/main" id="{F787D053-F070-224A-8FB0-D987A30CE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Footer Placeholder 6">
            <a:extLst>
              <a:ext uri="{FF2B5EF4-FFF2-40B4-BE49-F238E27FC236}">
                <a16:creationId xmlns:a16="http://schemas.microsoft.com/office/drawing/2014/main" id="{89F0F808-25DB-4D4F-9C3F-B8774766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8789" y="64770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17412" name="Slide Number Placeholder 9">
            <a:extLst>
              <a:ext uri="{FF2B5EF4-FFF2-40B4-BE49-F238E27FC236}">
                <a16:creationId xmlns:a16="http://schemas.microsoft.com/office/drawing/2014/main" id="{B2BACEE8-E176-F34B-9DA9-71E94B6F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7E083-49E1-824E-A7EA-42B942A4285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95DE615-9D9C-DE45-8750-EB8FEB72163B}"/>
              </a:ext>
            </a:extLst>
          </p:cNvPr>
          <p:cNvSpPr txBox="1"/>
          <p:nvPr/>
        </p:nvSpPr>
        <p:spPr>
          <a:xfrm>
            <a:off x="1200376" y="1383362"/>
            <a:ext cx="6443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Osserva una diffusa </a:t>
            </a:r>
            <a:r>
              <a:rPr lang="it-IT" sz="28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calcolatrice 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0564E3F1-EDB8-2E4C-8B02-FA1FAD5F1082}"/>
              </a:ext>
            </a:extLst>
          </p:cNvPr>
          <p:cNvGrpSpPr/>
          <p:nvPr/>
        </p:nvGrpSpPr>
        <p:grpSpPr>
          <a:xfrm>
            <a:off x="613407" y="2362729"/>
            <a:ext cx="7917185" cy="2268026"/>
            <a:chOff x="710005" y="1728028"/>
            <a:chExt cx="7917185" cy="2268026"/>
          </a:xfrm>
        </p:grpSpPr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3BFB2D87-BD15-2344-9259-E7A6E2B1D7A6}"/>
                </a:ext>
              </a:extLst>
            </p:cNvPr>
            <p:cNvSpPr txBox="1"/>
            <p:nvPr/>
          </p:nvSpPr>
          <p:spPr>
            <a:xfrm>
              <a:off x="710005" y="1814211"/>
              <a:ext cx="3573782" cy="8309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Trovi solo il tasto per calcolare la radice quadrata</a:t>
              </a:r>
            </a:p>
          </p:txBody>
        </p: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C1F792F2-BAD2-AA48-88ED-C3DB51AF7353}"/>
                </a:ext>
              </a:extLst>
            </p:cNvPr>
            <p:cNvGrpSpPr/>
            <p:nvPr/>
          </p:nvGrpSpPr>
          <p:grpSpPr>
            <a:xfrm>
              <a:off x="5081664" y="1728028"/>
              <a:ext cx="3545526" cy="2268026"/>
              <a:chOff x="2564374" y="1678482"/>
              <a:chExt cx="3545526" cy="2268026"/>
            </a:xfrm>
          </p:grpSpPr>
          <p:pic>
            <p:nvPicPr>
              <p:cNvPr id="25" name="Immagine 24">
                <a:extLst>
                  <a:ext uri="{FF2B5EF4-FFF2-40B4-BE49-F238E27FC236}">
                    <a16:creationId xmlns:a16="http://schemas.microsoft.com/office/drawing/2014/main" id="{161B71C7-7C3B-A04B-B842-58944D8226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564374" y="1678482"/>
                <a:ext cx="3545526" cy="2268026"/>
              </a:xfrm>
              <a:prstGeom prst="rect">
                <a:avLst/>
              </a:prstGeom>
            </p:spPr>
          </p:pic>
          <p:sp>
            <p:nvSpPr>
              <p:cNvPr id="22" name="Rettangolo 21">
                <a:extLst>
                  <a:ext uri="{FF2B5EF4-FFF2-40B4-BE49-F238E27FC236}">
                    <a16:creationId xmlns:a16="http://schemas.microsoft.com/office/drawing/2014/main" id="{237D28B6-5165-F147-93CD-ACB7D9B4D81E}"/>
                  </a:ext>
                </a:extLst>
              </p:cNvPr>
              <p:cNvSpPr/>
              <p:nvPr/>
            </p:nvSpPr>
            <p:spPr bwMode="auto">
              <a:xfrm>
                <a:off x="3529345" y="1723274"/>
                <a:ext cx="504328" cy="419103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cxnSp>
          <p:nvCxnSpPr>
            <p:cNvPr id="16" name="Connettore 2 15">
              <a:extLst>
                <a:ext uri="{FF2B5EF4-FFF2-40B4-BE49-F238E27FC236}">
                  <a16:creationId xmlns:a16="http://schemas.microsoft.com/office/drawing/2014/main" id="{5B33DF88-36D8-C448-A4E8-B4CBE4F36443}"/>
                </a:ext>
              </a:extLst>
            </p:cNvPr>
            <p:cNvCxnSpPr>
              <a:cxnSpLocks/>
              <a:stCxn id="21" idx="3"/>
            </p:cNvCxnSpPr>
            <p:nvPr/>
          </p:nvCxnSpPr>
          <p:spPr bwMode="auto">
            <a:xfrm flipV="1">
              <a:off x="4283787" y="1772822"/>
              <a:ext cx="1762848" cy="4568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1C400D2-371D-2049-ADC0-1DB35826C73D}"/>
              </a:ext>
            </a:extLst>
          </p:cNvPr>
          <p:cNvSpPr txBox="1"/>
          <p:nvPr/>
        </p:nvSpPr>
        <p:spPr>
          <a:xfrm>
            <a:off x="768823" y="4901604"/>
            <a:ext cx="7029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In questo caso puoi usare le potenze ad esponente frazionario e il tasto </a:t>
            </a:r>
            <a:r>
              <a:rPr lang="it-IT" sz="2800" b="1" i="1" dirty="0" err="1">
                <a:cs typeface="Times New Roman" panose="02020603050405020304" pitchFamily="18" charset="0"/>
              </a:rPr>
              <a:t>y</a:t>
            </a:r>
            <a:r>
              <a:rPr lang="it-IT" sz="2800" b="1" i="1" baseline="30000" dirty="0" err="1"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.</a:t>
            </a:r>
          </a:p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Ecco un esempio.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8695DAB-2D33-7547-A710-56ADB0B8C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33" y="337223"/>
            <a:ext cx="8458200" cy="80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44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2">
            <a:extLst>
              <a:ext uri="{FF2B5EF4-FFF2-40B4-BE49-F238E27FC236}">
                <a16:creationId xmlns:a16="http://schemas.microsoft.com/office/drawing/2014/main" id="{1C83193D-29C8-F147-A5C1-AAEB06D2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0" name="Rectangle 1034">
            <a:extLst>
              <a:ext uri="{FF2B5EF4-FFF2-40B4-BE49-F238E27FC236}">
                <a16:creationId xmlns:a16="http://schemas.microsoft.com/office/drawing/2014/main" id="{F787D053-F070-224A-8FB0-D987A30CE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Footer Placeholder 6">
            <a:extLst>
              <a:ext uri="{FF2B5EF4-FFF2-40B4-BE49-F238E27FC236}">
                <a16:creationId xmlns:a16="http://schemas.microsoft.com/office/drawing/2014/main" id="{89F0F808-25DB-4D4F-9C3F-B8774766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8789" y="64770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17412" name="Slide Number Placeholder 9">
            <a:extLst>
              <a:ext uri="{FF2B5EF4-FFF2-40B4-BE49-F238E27FC236}">
                <a16:creationId xmlns:a16="http://schemas.microsoft.com/office/drawing/2014/main" id="{B2BACEE8-E176-F34B-9DA9-71E94B6F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7E083-49E1-824E-A7EA-42B942A4285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95DE615-9D9C-DE45-8750-EB8FEB72163B}"/>
              </a:ext>
            </a:extLst>
          </p:cNvPr>
          <p:cNvSpPr txBox="1"/>
          <p:nvPr/>
        </p:nvSpPr>
        <p:spPr>
          <a:xfrm>
            <a:off x="3298568" y="1717760"/>
            <a:ext cx="2026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ESEMPIO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E9846DF-33A4-7A4A-9FEA-BD595C57E2C8}"/>
              </a:ext>
            </a:extLst>
          </p:cNvPr>
          <p:cNvGrpSpPr/>
          <p:nvPr/>
        </p:nvGrpSpPr>
        <p:grpSpPr>
          <a:xfrm>
            <a:off x="247424" y="2558238"/>
            <a:ext cx="8692179" cy="2973850"/>
            <a:chOff x="247424" y="2558238"/>
            <a:chExt cx="8692179" cy="2973850"/>
          </a:xfrm>
        </p:grpSpPr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6A252173-C2D3-BC4D-9972-1519DDB15771}"/>
                </a:ext>
              </a:extLst>
            </p:cNvPr>
            <p:cNvSpPr txBox="1"/>
            <p:nvPr/>
          </p:nvSpPr>
          <p:spPr>
            <a:xfrm>
              <a:off x="2090571" y="4701091"/>
              <a:ext cx="4442908" cy="830997"/>
            </a:xfrm>
            <a:prstGeom prst="rect">
              <a:avLst/>
            </a:prstGeom>
            <a:solidFill>
              <a:srgbClr val="F7FFF4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dirty="0">
                  <a:solidFill>
                    <a:srgbClr val="FF000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Indispensabili le parentesi </a:t>
              </a:r>
              <a:r>
                <a: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per racchiudere l’esponente frazionario</a:t>
              </a:r>
            </a:p>
          </p:txBody>
        </p:sp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FA63C46B-D839-164D-90DC-03772241A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424" y="2558238"/>
              <a:ext cx="8692179" cy="1649462"/>
            </a:xfrm>
            <a:prstGeom prst="rect">
              <a:avLst/>
            </a:prstGeom>
          </p:spPr>
        </p:pic>
        <p:cxnSp>
          <p:nvCxnSpPr>
            <p:cNvPr id="14" name="Connettore 2 13">
              <a:extLst>
                <a:ext uri="{FF2B5EF4-FFF2-40B4-BE49-F238E27FC236}">
                  <a16:creationId xmlns:a16="http://schemas.microsoft.com/office/drawing/2014/main" id="{1C080B3B-F882-E84F-BC78-3E4F4E4A8DA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3861995" y="3969573"/>
              <a:ext cx="182880" cy="73151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Connettore 2 20">
              <a:extLst>
                <a:ext uri="{FF2B5EF4-FFF2-40B4-BE49-F238E27FC236}">
                  <a16:creationId xmlns:a16="http://schemas.microsoft.com/office/drawing/2014/main" id="{C07BA3E5-8016-094D-9840-1886A9A7DB27}"/>
                </a:ext>
              </a:extLst>
            </p:cNvPr>
            <p:cNvCxnSpPr>
              <a:cxnSpLocks/>
              <a:stCxn id="8" idx="0"/>
            </p:cNvCxnSpPr>
            <p:nvPr/>
          </p:nvCxnSpPr>
          <p:spPr bwMode="auto">
            <a:xfrm flipV="1">
              <a:off x="4312025" y="3969573"/>
              <a:ext cx="313762" cy="73151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54AF2EA9-0B4F-AC4E-A2C5-3C7A59FAF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87" y="367175"/>
            <a:ext cx="8497199" cy="81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87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32">
            <a:extLst>
              <a:ext uri="{FF2B5EF4-FFF2-40B4-BE49-F238E27FC236}">
                <a16:creationId xmlns:a16="http://schemas.microsoft.com/office/drawing/2014/main" id="{8CCF1036-C36B-6A44-A3D4-2EB30D722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8" name="Rectangle 1034">
            <a:extLst>
              <a:ext uri="{FF2B5EF4-FFF2-40B4-BE49-F238E27FC236}">
                <a16:creationId xmlns:a16="http://schemas.microsoft.com/office/drawing/2014/main" id="{C0AF196F-3645-6B44-96DE-13B701C3F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9459" name="Footer Placeholder 6">
            <a:extLst>
              <a:ext uri="{FF2B5EF4-FFF2-40B4-BE49-F238E27FC236}">
                <a16:creationId xmlns:a16="http://schemas.microsoft.com/office/drawing/2014/main" id="{6B0A40E7-6EBA-BA4F-881F-329CD294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97154"/>
            <a:ext cx="1828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19460" name="Slide Number Placeholder 9">
            <a:extLst>
              <a:ext uri="{FF2B5EF4-FFF2-40B4-BE49-F238E27FC236}">
                <a16:creationId xmlns:a16="http://schemas.microsoft.com/office/drawing/2014/main" id="{71E8FC9F-A7DC-6C48-9A12-2D725652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0EDC70-D9D6-BE47-8A89-36A86D7C1B63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ADE7FBFB-7772-BD4D-A04A-D77E810F0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30" y="91226"/>
            <a:ext cx="8240233" cy="919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folHlink"/>
                </a:solidFill>
                <a:latin typeface="Arial Narrow" charset="0"/>
              </a:defRPr>
            </a:lvl9pPr>
          </a:lstStyle>
          <a:p>
            <a:pPr algn="ctr"/>
            <a:r>
              <a:rPr lang="it-IT" altLang="it-IT" sz="3600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Calcolo di radicali con la calcolatrice</a:t>
            </a:r>
            <a:endParaRPr lang="it-IT" altLang="it-IT" sz="3600" kern="0" dirty="0">
              <a:ea typeface="ＭＳ Ｐゴシック" panose="020B0600070205080204" pitchFamily="34" charset="-128"/>
            </a:endParaRPr>
          </a:p>
        </p:txBody>
      </p:sp>
      <p:sp>
        <p:nvSpPr>
          <p:cNvPr id="19463" name="TextBox 9">
            <a:extLst>
              <a:ext uri="{FF2B5EF4-FFF2-40B4-BE49-F238E27FC236}">
                <a16:creationId xmlns:a16="http://schemas.microsoft.com/office/drawing/2014/main" id="{8C9933A4-3C5E-FD4A-80D3-1A9A28E3A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30" y="791847"/>
            <a:ext cx="867326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055EF0"/>
                </a:solidFill>
                <a:latin typeface="Chalkboard" panose="03050602040202020205" pitchFamily="66" charset="77"/>
              </a:rPr>
              <a:t>C’è però un altro tipo di calcolatrice che lavora con frazioni e radicali.</a:t>
            </a:r>
          </a:p>
          <a:p>
            <a:pPr eaLnBrk="1" hangingPunct="1">
              <a:spcBef>
                <a:spcPct val="0"/>
              </a:spcBef>
              <a:buNone/>
            </a:pPr>
            <a:endParaRPr lang="it-IT" altLang="it-IT" sz="800" b="1" dirty="0">
              <a:latin typeface="Chalkboard" panose="03050602040202020205" pitchFamily="66" charset="7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Chalkboard" panose="03050602040202020205" pitchFamily="66" charset="77"/>
              </a:rPr>
              <a:t>Perciò posso inserire espressioni con radicali e ottenere il risultato scritto con radicali o frazioni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CEC892F-588A-AF47-B467-B523E9617CBF}"/>
              </a:ext>
            </a:extLst>
          </p:cNvPr>
          <p:cNvSpPr/>
          <p:nvPr/>
        </p:nvSpPr>
        <p:spPr>
          <a:xfrm>
            <a:off x="1828800" y="6192759"/>
            <a:ext cx="4197565" cy="461665"/>
          </a:xfrm>
          <a:prstGeom prst="rect">
            <a:avLst/>
          </a:prstGeom>
          <a:solidFill>
            <a:srgbClr val="F7FFF4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Tasti</a:t>
            </a:r>
            <a:r>
              <a:rPr lang="it-IT" altLang="it-IT" sz="2400" b="1" dirty="0">
                <a:latin typeface="Chalkboard" panose="03050602040202020205" pitchFamily="66" charset="77"/>
              </a:rPr>
              <a:t> per inserire radicali</a:t>
            </a:r>
            <a:endParaRPr lang="it-IT" sz="2400" dirty="0"/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719931D-ACAB-CD48-BCCD-39C3AAB7B458}"/>
              </a:ext>
            </a:extLst>
          </p:cNvPr>
          <p:cNvGrpSpPr/>
          <p:nvPr/>
        </p:nvGrpSpPr>
        <p:grpSpPr>
          <a:xfrm>
            <a:off x="1695075" y="2994795"/>
            <a:ext cx="6351645" cy="2812808"/>
            <a:chOff x="1695075" y="2994795"/>
            <a:chExt cx="6351645" cy="2812808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15B4970D-599E-7F4D-BABB-70102861FB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1723"/>
            <a:stretch/>
          </p:blipFill>
          <p:spPr>
            <a:xfrm>
              <a:off x="5133752" y="2994795"/>
              <a:ext cx="2912968" cy="2812808"/>
            </a:xfrm>
            <a:prstGeom prst="rect">
              <a:avLst/>
            </a:prstGeom>
          </p:spPr>
        </p:pic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07A0CCE4-0592-5B44-ABD8-A3CADFFCDCA3}"/>
                </a:ext>
              </a:extLst>
            </p:cNvPr>
            <p:cNvGrpSpPr/>
            <p:nvPr/>
          </p:nvGrpSpPr>
          <p:grpSpPr>
            <a:xfrm>
              <a:off x="1695075" y="3001885"/>
              <a:ext cx="2952285" cy="2805718"/>
              <a:chOff x="1695075" y="3001885"/>
              <a:chExt cx="2952285" cy="2805718"/>
            </a:xfrm>
          </p:grpSpPr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76B9514E-9460-2A48-B5A8-D424C95816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8410"/>
              <a:stretch/>
            </p:blipFill>
            <p:spPr>
              <a:xfrm>
                <a:off x="1695075" y="3001885"/>
                <a:ext cx="2952285" cy="2805718"/>
              </a:xfrm>
              <a:prstGeom prst="rect">
                <a:avLst/>
              </a:prstGeom>
            </p:spPr>
          </p:pic>
          <p:sp>
            <p:nvSpPr>
              <p:cNvPr id="17" name="Ovale 16">
                <a:extLst>
                  <a:ext uri="{FF2B5EF4-FFF2-40B4-BE49-F238E27FC236}">
                    <a16:creationId xmlns:a16="http://schemas.microsoft.com/office/drawing/2014/main" id="{99934965-5742-E24F-9C24-A1454291EC9F}"/>
                  </a:ext>
                </a:extLst>
              </p:cNvPr>
              <p:cNvSpPr/>
              <p:nvPr/>
            </p:nvSpPr>
            <p:spPr bwMode="auto">
              <a:xfrm>
                <a:off x="2433639" y="5056095"/>
                <a:ext cx="419548" cy="433622"/>
              </a:xfrm>
              <a:prstGeom prst="ellips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8" name="Ovale 17">
                <a:extLst>
                  <a:ext uri="{FF2B5EF4-FFF2-40B4-BE49-F238E27FC236}">
                    <a16:creationId xmlns:a16="http://schemas.microsoft.com/office/drawing/2014/main" id="{17A2EA0D-5D5C-4E4A-A7F4-EEA9DA4AC08C}"/>
                  </a:ext>
                </a:extLst>
              </p:cNvPr>
              <p:cNvSpPr/>
              <p:nvPr/>
            </p:nvSpPr>
            <p:spPr bwMode="auto">
              <a:xfrm>
                <a:off x="3218891" y="5056096"/>
                <a:ext cx="419548" cy="433622"/>
              </a:xfrm>
              <a:prstGeom prst="ellips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3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</p:grpSp>
      <p:cxnSp>
        <p:nvCxnSpPr>
          <p:cNvPr id="21" name="Connettore 1 20">
            <a:extLst>
              <a:ext uri="{FF2B5EF4-FFF2-40B4-BE49-F238E27FC236}">
                <a16:creationId xmlns:a16="http://schemas.microsoft.com/office/drawing/2014/main" id="{9B0027FA-7BF6-8840-89DD-562CABF0A4B0}"/>
              </a:ext>
            </a:extLst>
          </p:cNvPr>
          <p:cNvCxnSpPr>
            <a:cxnSpLocks/>
          </p:cNvCxnSpPr>
          <p:nvPr/>
        </p:nvCxnSpPr>
        <p:spPr bwMode="auto">
          <a:xfrm>
            <a:off x="2667746" y="5456171"/>
            <a:ext cx="364958" cy="736588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23" name="Connettore 1 22">
            <a:extLst>
              <a:ext uri="{FF2B5EF4-FFF2-40B4-BE49-F238E27FC236}">
                <a16:creationId xmlns:a16="http://schemas.microsoft.com/office/drawing/2014/main" id="{E2F95A36-A535-EF46-8589-B8F587D45D56}"/>
              </a:ext>
            </a:extLst>
          </p:cNvPr>
          <p:cNvCxnSpPr>
            <a:cxnSpLocks/>
          </p:cNvCxnSpPr>
          <p:nvPr/>
        </p:nvCxnSpPr>
        <p:spPr bwMode="auto">
          <a:xfrm flipH="1">
            <a:off x="3032704" y="5539274"/>
            <a:ext cx="395962" cy="65348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89364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Footer Placeholder 4">
            <a:extLst>
              <a:ext uri="{FF2B5EF4-FFF2-40B4-BE49-F238E27FC236}">
                <a16:creationId xmlns:a16="http://schemas.microsoft.com/office/drawing/2014/main" id="{EB2DC3AF-5CB0-A948-869C-3115D4CD8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96552" y="6567698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34823" name="Slide Number Placeholder 6">
            <a:extLst>
              <a:ext uri="{FF2B5EF4-FFF2-40B4-BE49-F238E27FC236}">
                <a16:creationId xmlns:a16="http://schemas.microsoft.com/office/drawing/2014/main" id="{D99F0FDB-C77F-C844-A564-B791BA169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843" y="6462609"/>
            <a:ext cx="514400" cy="34957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3EB7B53-DEEC-784C-A829-E85AE3EE8C7F}" type="slidenum">
              <a:rPr lang="it-IT" altLang="it-IT" sz="1400"/>
              <a:pPr eaLnBrk="1" hangingPunct="1"/>
              <a:t>23</a:t>
            </a:fld>
            <a:endParaRPr lang="it-IT" altLang="it-IT" sz="1400" dirty="0"/>
          </a:p>
        </p:txBody>
      </p:sp>
      <p:sp>
        <p:nvSpPr>
          <p:cNvPr id="34824" name="Title 15">
            <a:extLst>
              <a:ext uri="{FF2B5EF4-FFF2-40B4-BE49-F238E27FC236}">
                <a16:creationId xmlns:a16="http://schemas.microsoft.com/office/drawing/2014/main" id="{5C7D6725-3BDD-B744-9EF2-7EA01BC74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944" y="924362"/>
            <a:ext cx="8062856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Radicali, esponenti frazionari e calcolatrice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3D6B054-4795-BD44-8C2E-7E179581479D}"/>
              </a:ext>
            </a:extLst>
          </p:cNvPr>
          <p:cNvSpPr txBox="1"/>
          <p:nvPr/>
        </p:nvSpPr>
        <p:spPr>
          <a:xfrm>
            <a:off x="623944" y="1697458"/>
            <a:ext cx="83632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 così aggiungi l’uso competente e ragionato della calcolatrice alle abilità che stai maturando durante lo studio della matematica.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8DC1DCF-95AE-8C4C-A48A-40545B562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84" y="3457741"/>
            <a:ext cx="3638928" cy="239096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C5CB025-49E4-D840-8D25-1B613ED67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092" y="3441951"/>
            <a:ext cx="3737708" cy="239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30433"/>
      </p:ext>
    </p:extLst>
  </p:cSld>
  <p:clrMapOvr>
    <a:masterClrMapping/>
  </p:clrMapOvr>
</p:sld>
</file>

<file path=ppt/theme/theme1.xml><?xml version="1.0" encoding="utf-8"?>
<a:theme xmlns:a="http://schemas.openxmlformats.org/drawingml/2006/main" name="Boomerang">
  <a:themeElements>
    <a:clrScheme name="Custom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18322</TotalTime>
  <Words>782</Words>
  <Application>Microsoft Macintosh PowerPoint</Application>
  <PresentationFormat>Presentazione su schermo (4:3)</PresentationFormat>
  <Paragraphs>127</Paragraphs>
  <Slides>23</Slides>
  <Notes>0</Notes>
  <HiddenSlides>0</HiddenSlides>
  <MMClips>4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  <vt:variant>
        <vt:lpstr>Presentazioni personalizzate</vt:lpstr>
      </vt:variant>
      <vt:variant>
        <vt:i4>4</vt:i4>
      </vt:variant>
    </vt:vector>
  </HeadingPairs>
  <TitlesOfParts>
    <vt:vector size="35" baseType="lpstr">
      <vt:lpstr>ＭＳ Ｐゴシック</vt:lpstr>
      <vt:lpstr>Arial</vt:lpstr>
      <vt:lpstr>Arial Narrow</vt:lpstr>
      <vt:lpstr>Cambria Math</vt:lpstr>
      <vt:lpstr>Chalkboard</vt:lpstr>
      <vt:lpstr>Times New Roman</vt:lpstr>
      <vt:lpstr>Wingdings</vt:lpstr>
      <vt:lpstr>Boomerang</vt:lpstr>
      <vt:lpstr>Radicali con la calcolatrice  e approssimazioni</vt:lpstr>
      <vt:lpstr>Calcoli con radicali nella storia</vt:lpstr>
      <vt:lpstr>Significato delle parole</vt:lpstr>
      <vt:lpstr>Calcolatrice o app per cellulare: ti serve una calcolatrice scientifica </vt:lpstr>
      <vt:lpstr>Calcolo di espressioni con radicali con calcolatrice o con cellulare + app</vt:lpstr>
      <vt:lpstr>Approssimare un numero decimale</vt:lpstr>
      <vt:lpstr>Troncare</vt:lpstr>
      <vt:lpstr>Arrotondare</vt:lpstr>
      <vt:lpstr>Troncare e arrotondare</vt:lpstr>
      <vt:lpstr>Presentazione standard di PowerPoint</vt:lpstr>
      <vt:lpstr>Presentazione standard di PowerPoint</vt:lpstr>
      <vt:lpstr>Presentazione standard di PowerPoint</vt:lpstr>
      <vt:lpstr>Il quadrato del decimale sulla calcolatrice 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Radici con la calcolatrice </vt:lpstr>
      <vt:lpstr>Presentazione standard di PowerPoint</vt:lpstr>
      <vt:lpstr>Presentazione standard di PowerPoint</vt:lpstr>
      <vt:lpstr>Presentazione standard di PowerPoint</vt:lpstr>
      <vt:lpstr>Radicali, esponenti frazionari e calcolatrice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565</cp:revision>
  <cp:lastPrinted>2020-09-08T15:18:20Z</cp:lastPrinted>
  <dcterms:created xsi:type="dcterms:W3CDTF">2013-03-24T18:58:51Z</dcterms:created>
  <dcterms:modified xsi:type="dcterms:W3CDTF">2023-10-22T08:27:18Z</dcterms:modified>
</cp:coreProperties>
</file>