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93" r:id="rId3"/>
    <p:sldId id="351" r:id="rId4"/>
    <p:sldId id="358" r:id="rId5"/>
    <p:sldId id="355" r:id="rId6"/>
    <p:sldId id="362" r:id="rId7"/>
    <p:sldId id="361" r:id="rId8"/>
    <p:sldId id="394" r:id="rId9"/>
    <p:sldId id="365" r:id="rId10"/>
    <p:sldId id="357" r:id="rId11"/>
    <p:sldId id="323" r:id="rId12"/>
    <p:sldId id="353" r:id="rId13"/>
    <p:sldId id="372" r:id="rId14"/>
    <p:sldId id="370" r:id="rId15"/>
    <p:sldId id="373" r:id="rId16"/>
    <p:sldId id="384" r:id="rId17"/>
    <p:sldId id="385" r:id="rId18"/>
    <p:sldId id="392" r:id="rId19"/>
    <p:sldId id="395" r:id="rId20"/>
    <p:sldId id="388" r:id="rId21"/>
    <p:sldId id="424" r:id="rId22"/>
    <p:sldId id="425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E15FF17D-D72E-E14C-8EDA-0C4E4395953A}">
          <p14:sldIdLst>
            <p14:sldId id="256"/>
            <p14:sldId id="393"/>
            <p14:sldId id="351"/>
            <p14:sldId id="358"/>
            <p14:sldId id="355"/>
            <p14:sldId id="362"/>
            <p14:sldId id="361"/>
            <p14:sldId id="394"/>
            <p14:sldId id="365"/>
            <p14:sldId id="357"/>
            <p14:sldId id="323"/>
            <p14:sldId id="353"/>
            <p14:sldId id="372"/>
            <p14:sldId id="370"/>
            <p14:sldId id="373"/>
          </p14:sldIdLst>
        </p14:section>
        <p14:section name="Sezione senza titolo" id="{2ABFBD59-A00C-3542-982A-98D4AED589F8}">
          <p14:sldIdLst>
            <p14:sldId id="384"/>
            <p14:sldId id="385"/>
            <p14:sldId id="392"/>
            <p14:sldId id="395"/>
            <p14:sldId id="388"/>
            <p14:sldId id="424"/>
            <p14:sldId id="4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FF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0"/>
    <p:restoredTop sz="75699"/>
  </p:normalViewPr>
  <p:slideViewPr>
    <p:cSldViewPr snapToGrid="0">
      <p:cViewPr varScale="1">
        <p:scale>
          <a:sx n="93" d="100"/>
          <a:sy n="93" d="100"/>
        </p:scale>
        <p:origin x="15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D5863-CBF3-5D44-AA75-DC65719930A4}" type="datetimeFigureOut">
              <a:t>01/04/26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D807C-5AA1-AA44-9518-92D3091C728F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721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5560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7386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2400A-62B4-DBF6-4284-AA6E4CB33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C1B3E04-DF00-A7DB-0C95-D4F5FB12D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7072F12-85F1-AA2E-3E2D-FAF8C25E8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CC5669-42AF-4721-690F-880FDA142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8761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A9305-08EC-9C55-889B-264C0454E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DD50F8A-9943-7B41-884E-AAFB57D02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351316C-3BF0-F008-BB20-8813F9156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08A5720-C452-A848-46E7-815D9AAF07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2941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508EB-336A-517D-E174-FA9FA8A23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EF2C83A-5730-4D5D-75CB-D08527E93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4D29F7B-041A-A0E2-E19C-4B7908AE2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DF0C22A-0D07-6D9E-71BE-BE8F5F3404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791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631B-D18B-7E79-9CCD-05568061D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25E5C27-A15F-9909-D9FD-AF9C4C5D2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F12629C-FFA2-258F-4677-9ABA12B78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ACC9F4B-4E62-964E-CFD7-1B185FFC2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65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3038D-B862-5B23-7653-BDB8765E5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04A9962-B21B-2568-0D74-18C9C274F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56598D4-E35F-A6FC-3D7F-433928E8F3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CB74FD-B387-88C0-EA8F-C70B47A59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2255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093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AA502-4AEE-29DE-3200-67FF9258C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CDDA161-9E21-F9C6-60E8-AB25C67F3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9182D49-8F9D-BFB5-523D-6F39D7A9E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62F2B6-464A-7CF7-8F70-CA4EB1314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405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FDF10-D09D-EA48-451C-7E486BD6D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7F2E7EA-9CB9-EC75-13B6-0D661BF7B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D58A2F1-5688-4BC9-289C-CDE68B20A4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4711EC3-22C9-E148-780F-C0B4899E7D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2647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67A8C-7567-EF96-CB47-EC2F59DC3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E4B5DD1-C010-BFAE-B08A-D2E7C797D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F71B928-EC0F-EF41-B286-8305439EF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DFA59C7-9787-0D7B-3F88-7987075F8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0700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3CBD0-3250-97B0-64F2-86D22A50C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B7431AF-BE63-9347-3ECD-078FD7E13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CE7BCA2-CB6B-49F4-CF4C-4D2E97049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6D6EDC-A983-0AD3-490D-79E360F70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852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939D6-0787-D10C-2DD8-1FF399AED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CF2C822-4AA6-AD22-489F-0901B9F048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F8C621E-B935-716F-3522-7C01051B1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906FF85-5ED2-D317-756C-E201BD7A9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960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1E86E-FBFC-7573-F0F9-6C560463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A850CD8-3548-0F8D-EE83-65ACD8F51B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19D4FC-ADE5-1F0B-F505-145B7A337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36D12FD-F212-F386-5479-BFC276FDC0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604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0C292-0C75-C13E-2642-EB9F16E1A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D387850-2136-E1ED-45E9-A594852C07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EEE33BE-C013-BE81-9D1A-848701C38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7A118B3-82E8-872B-D372-8C837B5F13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4895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7C668-9108-000C-7721-64FDA1B8D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056F8AE-DBE2-8CA5-86B5-53AF7C1C59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0FC8BCC-9F77-ACAD-52E0-6CB111505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8CE01EA-660E-AE0B-F12F-D4D0CBAA73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4036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F40F7-EF97-FC47-84A5-64FF2AA6C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5E0B93D-45D7-35A5-27D0-2EF31D817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9B0E20E-668D-899B-8338-348F28958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F84247D-BEFC-7E4C-30F5-38E51B141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820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FF1F-B9E2-1E17-280E-3E2F6CDE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51FC1C-4123-50EC-DA43-84114CDA8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662938-C2B1-411D-ADDC-9F25512C7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E2A4C4-9C2C-2215-5BEE-81ABEAF3E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39442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FF1F-B9E2-1E17-280E-3E2F6CDE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51FC1C-4123-50EC-DA43-84114CDA8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662938-C2B1-411D-ADDC-9F25512C7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E2A4C4-9C2C-2215-5BEE-81ABEAF3E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1903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64DC6-B3B6-DF18-1D5E-6B143C4A1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750862A-4B0F-00B7-17BA-8F5ACA86B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65D0478-A72E-D3E5-B35C-156723449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039809-AC13-DBA9-733E-DCB99073B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0121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64DC6-B3B6-DF18-1D5E-6B143C4A1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750862A-4B0F-00B7-17BA-8F5ACA86B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65D0478-A72E-D3E5-B35C-156723449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039809-AC13-DBA9-733E-DCB99073B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561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3BA55E-39A7-8AF9-498F-7A444D493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CF2D608-9546-C486-B073-ED6BA164B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72A94E-7BBF-5482-5348-940A4745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E89F-E8BE-4D4D-AC0D-648A4D8FAC42}" type="datetime1">
              <a:t>01/04/26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0ADE6D-8323-4DD8-1C02-C1B3880E0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8A93F9-EF99-4B3E-9944-6917E7C7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344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B8FA1C-25F8-E99D-E441-6753EF350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DB5177-C5B1-F19E-17DD-40D36D6E7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26564F-5098-22E6-40F5-97A6A0501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FEF8-AA7A-9446-A217-23BC6D4BF70C}" type="datetime1">
              <a:t>01/04/26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B9E132-3905-6E1F-8A3D-F4B3EFA7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26A889-159D-FFA5-7593-ECE36816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167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D8D539-F24F-33B3-3315-ACAE54836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7B5BC4-EC49-6C3C-EBFB-B078DF57C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0A84D1-242C-1331-5AC3-E308154A3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D4AA-BA0F-644A-88A6-CB89386685C7}" type="datetime1">
              <a:t>01/04/26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84E988-1828-5C6A-0661-500A1BAD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859B9E-7EC7-754F-F81B-9999CC1C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478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2CE76F-12F0-43E5-64D0-EDE4509D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E8A9FE-0CE6-962F-71DA-AA3FD5303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9C542B1-5ED3-F045-10BD-13CF3615B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1BF6908-85EE-DBD6-C515-5C2AE0CD0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9B2D-4DBD-4C43-9B97-822981884654}" type="datetime1">
              <a:t>01/04/26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06FB09-9E9A-A8DF-F0E6-BD94C1D0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3FBEA43-52AE-32F4-3892-5AB34DEE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150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1E7574-5A63-3978-30D3-CAE9619E9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3F74556-2A60-BF25-C1DC-DD56A943E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BD181E2-9E87-F6A6-1301-CF347B9BC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51CB2E5-E7C2-3E09-EC65-78482E81C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E52386C-028A-A946-A15D-FE2772C208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39DBCD6-B27A-78B7-D38D-883F9FAB0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5B26-1000-9A43-8525-3B91F9E0B553}" type="datetime1">
              <a:t>01/04/26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9C8B469-47BF-AFEA-9171-286B6FC54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39AA246-0863-5EF1-87B8-00C662919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0312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512E40-2A1C-F7EA-7D7C-9F56A7F28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F1CA370-CE0A-DD98-AD7F-63BED0067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B263-73A4-7146-95B2-A09AB5900F6B}" type="datetime1">
              <a:t>01/04/26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313A03-11E3-C671-5791-D0A87B4EB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389D4D9-A46D-D5E0-7828-27862C6A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703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2534718-7235-4885-D4B2-8C92A4055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E8B0-E551-AC44-BADE-86ACBDC7E5B4}" type="datetime1">
              <a:t>01/04/26</a:t>
            </a:fld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5976E58-B441-9B5B-9E36-04AB87786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E6920F-DDE2-1717-98CE-3E3DFC8E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978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4FBA5C-FE33-B027-D825-DFE0EFB5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93B767-3052-3BB6-7468-307C8D09B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D0DA023-7E3F-B6C2-EBE0-4CC21BB68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F6D8D6-8CAC-7561-FA66-614F0F4F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16AC2-A1AB-914A-B3E5-910851F40638}" type="datetime1">
              <a:t>01/04/26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3F98BB4-DC0E-15C7-B4DC-19A2DF90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B9A7C1-1B69-AB07-7BF8-7263E24C6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3701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138498-CB18-7959-8C09-652635EE8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8DEBC65-9569-C166-9EFD-3A25EFA307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89C644-1053-F472-D7A0-A1BDE0F2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C0C45D7-14FB-0D31-BE03-744DC1A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C8919-8353-1F41-9D4B-50357337C995}" type="datetime1">
              <a:t>01/04/26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477056B-A427-4B1E-3FD7-2B90C442A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C80983-FE1C-A152-8DA1-7A80540A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912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11A6FA-2DEA-A1AF-B08A-C0D84046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6FDC402-4DAC-0002-5993-1FA8D7CD7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637AAA8-E285-E873-1C18-0520E9B1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01D1-9F35-794C-832C-44168A06D2EA}" type="datetime1">
              <a:t>01/04/26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E50E316-7456-625B-20FA-6C0CB0D6C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1E814CD-93ED-6C71-D8E7-A46FFEC9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673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E35849C-D318-6F38-87FE-7E7E023F47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E0CF78D-1CDC-A535-87CF-01BB688F3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55935A-BE66-6B3E-D883-CA28C93E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8C645-058B-604D-8064-B2A32BC269B7}" type="datetime1">
              <a:t>01/04/26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CD0F15-A4D5-733B-73C8-717E3440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59C6EC-F11D-3FEA-E62A-084E59E0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553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EA23CFA-3438-45B4-43F0-E0268B7BC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9DE99AF-9CF1-FADF-A172-B0B9D2C89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E78EB2-2CC2-A17D-87D6-45CE1B7CA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4D8D4-1745-604C-B1E0-9F3F26666C9F}" type="datetime1">
              <a:t>01/04/26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2A3D23-A09E-7082-FEE0-B75D62FBF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070D20-A8A0-AFA0-B504-4D92025C6F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051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4B60E2C-E622-98ED-FBEE-4E829CCDA68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3" t="9091" r="13316" b="1"/>
          <a:stretch/>
        </p:blipFill>
        <p:spPr>
          <a:xfrm>
            <a:off x="-14028" y="10118"/>
            <a:ext cx="12191981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4E32BBF-08CC-003D-744C-B3F4D62C7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7420" y="1893480"/>
            <a:ext cx="8684029" cy="1641698"/>
          </a:xfrm>
        </p:spPr>
        <p:txBody>
          <a:bodyPr>
            <a:normAutofit/>
          </a:bodyPr>
          <a:lstStyle/>
          <a:p>
            <a:r>
              <a:rPr lang="it-IT" sz="5100" b="1" dirty="0">
                <a:solidFill>
                  <a:schemeClr val="bg1"/>
                </a:solidFill>
                <a:latin typeface="Trebuchet MS" panose="020B0703020202090204" pitchFamily="34" charset="0"/>
              </a:rPr>
              <a:t>Dalla nascita dell’algebra alle disfide matematiche</a:t>
            </a:r>
            <a:endParaRPr lang="it-IT" sz="5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08B6450-2AEF-5B31-3411-EAC862BF2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47" y="5658369"/>
            <a:ext cx="9785897" cy="1655762"/>
          </a:xfrm>
        </p:spPr>
        <p:txBody>
          <a:bodyPr>
            <a:norm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</a:pPr>
            <a:r>
              <a:rPr lang="it-IT" sz="2000" dirty="0">
                <a:latin typeface="Trebuchet MS" panose="020B0703020202090204" pitchFamily="34" charset="0"/>
              </a:rPr>
              <a:t>Liuba </a:t>
            </a:r>
            <a:r>
              <a:rPr lang="it-IT" sz="2000" dirty="0" err="1">
                <a:latin typeface="Trebuchet MS" panose="020B0703020202090204" pitchFamily="34" charset="0"/>
              </a:rPr>
              <a:t>Ballocco</a:t>
            </a:r>
            <a:r>
              <a:rPr lang="it-IT" sz="2000" dirty="0">
                <a:latin typeface="Trebuchet MS" panose="020B0703020202090204" pitchFamily="34" charset="0"/>
              </a:rPr>
              <a:t> </a:t>
            </a:r>
            <a:r>
              <a:rPr lang="it-IT" sz="1800" i="1" dirty="0">
                <a:latin typeface="Trebuchet MS" panose="020B0703020202090204" pitchFamily="34" charset="0"/>
              </a:rPr>
              <a:t>I.I.S. “G. Vallauri", Fossano, Centro PRISTEM Università “L. Bocconi", Milano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0CAD5EC-F80E-60B8-0B99-D86D6EF0C8A2}"/>
              </a:ext>
            </a:extLst>
          </p:cNvPr>
          <p:cNvSpPr/>
          <p:nvPr/>
        </p:nvSpPr>
        <p:spPr>
          <a:xfrm>
            <a:off x="132347" y="132347"/>
            <a:ext cx="11899232" cy="525780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543BAEB-EF6C-739D-CD3E-8C9DC7265398}"/>
              </a:ext>
            </a:extLst>
          </p:cNvPr>
          <p:cNvSpPr/>
          <p:nvPr/>
        </p:nvSpPr>
        <p:spPr>
          <a:xfrm>
            <a:off x="2003853" y="2018808"/>
            <a:ext cx="8271164" cy="1641697"/>
          </a:xfrm>
          <a:prstGeom prst="rect">
            <a:avLst/>
          </a:prstGeom>
          <a:noFill/>
          <a:ln w="508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9211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4B60E2C-E622-98ED-FBEE-4E829CCDA68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3" t="9091" r="13316" b="1"/>
          <a:stretch/>
        </p:blipFill>
        <p:spPr>
          <a:xfrm>
            <a:off x="-14028" y="10118"/>
            <a:ext cx="12191981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4E32BBF-08CC-003D-744C-B3F4D62C7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7420" y="2386040"/>
            <a:ext cx="8684029" cy="750414"/>
          </a:xfrm>
        </p:spPr>
        <p:txBody>
          <a:bodyPr>
            <a:normAutofit fontScale="90000"/>
          </a:bodyPr>
          <a:lstStyle/>
          <a:p>
            <a:r>
              <a:rPr lang="it-IT" sz="5100" b="1" dirty="0">
                <a:solidFill>
                  <a:schemeClr val="bg1"/>
                </a:solidFill>
                <a:latin typeface="Trebuchet MS" panose="020B0703020202090204" pitchFamily="34" charset="0"/>
              </a:rPr>
              <a:t>La nascita dell’algebra</a:t>
            </a:r>
            <a:endParaRPr lang="it-IT" sz="5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08B6450-2AEF-5B31-3411-EAC862BF2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47" y="5658369"/>
            <a:ext cx="9785897" cy="1655762"/>
          </a:xfrm>
        </p:spPr>
        <p:txBody>
          <a:bodyPr>
            <a:norm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</a:pPr>
            <a:r>
              <a:rPr lang="it-IT" sz="2000" dirty="0">
                <a:latin typeface="Trebuchet MS" panose="020B0703020202090204" pitchFamily="34" charset="0"/>
              </a:rPr>
              <a:t>Liuba </a:t>
            </a:r>
            <a:r>
              <a:rPr lang="it-IT" sz="2000" dirty="0" err="1">
                <a:latin typeface="Trebuchet MS" panose="020B0703020202090204" pitchFamily="34" charset="0"/>
              </a:rPr>
              <a:t>Ballocco</a:t>
            </a:r>
            <a:r>
              <a:rPr lang="it-IT" sz="2000" dirty="0">
                <a:latin typeface="Trebuchet MS" panose="020B0703020202090204" pitchFamily="34" charset="0"/>
              </a:rPr>
              <a:t> </a:t>
            </a:r>
            <a:r>
              <a:rPr lang="it-IT" sz="1800" i="1" dirty="0">
                <a:latin typeface="Trebuchet MS" panose="020B0703020202090204" pitchFamily="34" charset="0"/>
              </a:rPr>
              <a:t>I.I.S. “G. Vallauri", Fossano, Centro PRISTEM Università “L. Bocconi", Milano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0CAD5EC-F80E-60B8-0B99-D86D6EF0C8A2}"/>
              </a:ext>
            </a:extLst>
          </p:cNvPr>
          <p:cNvSpPr/>
          <p:nvPr/>
        </p:nvSpPr>
        <p:spPr>
          <a:xfrm>
            <a:off x="132347" y="132347"/>
            <a:ext cx="11899232" cy="525780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543BAEB-EF6C-739D-CD3E-8C9DC7265398}"/>
              </a:ext>
            </a:extLst>
          </p:cNvPr>
          <p:cNvSpPr/>
          <p:nvPr/>
        </p:nvSpPr>
        <p:spPr>
          <a:xfrm>
            <a:off x="2003853" y="2018808"/>
            <a:ext cx="8271164" cy="1641697"/>
          </a:xfrm>
          <a:prstGeom prst="rect">
            <a:avLst/>
          </a:prstGeom>
          <a:noFill/>
          <a:ln w="508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86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6AA1DB-19EB-5C4E-C42B-739FED5A8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2F0FE15-ACD9-DFAE-AA0C-B0932A6FF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1630AE47-0861-C5B3-DDB8-08F081D3FCA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C7729B00-93D1-A096-EF81-A0A4312D2043}"/>
              </a:ext>
            </a:extLst>
          </p:cNvPr>
          <p:cNvSpPr/>
          <p:nvPr/>
        </p:nvSpPr>
        <p:spPr>
          <a:xfrm>
            <a:off x="91740" y="19854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809BA6A5-C523-7380-DCD5-F0ABFAEDC634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CE4BFE6B-B2D4-51CF-F03A-D2BC87151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740" y="6103070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6A1E5853-E2F8-797B-CB35-1FBE6CC99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3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EF2E0AE-9408-E4A3-9B83-AD7860871B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717" t="14207" r="21741" b="35619"/>
          <a:stretch>
            <a:fillRect/>
          </a:stretch>
        </p:blipFill>
        <p:spPr>
          <a:xfrm>
            <a:off x="9646571" y="96253"/>
            <a:ext cx="2326105" cy="3224010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F37945FC-6C69-FB27-29F9-30868049D4F1}"/>
              </a:ext>
            </a:extLst>
          </p:cNvPr>
          <p:cNvSpPr/>
          <p:nvPr/>
        </p:nvSpPr>
        <p:spPr>
          <a:xfrm>
            <a:off x="346971" y="193754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La nascita dell’algebra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568CF731-228E-0E14-FA17-AABA585E8614}"/>
              </a:ext>
            </a:extLst>
          </p:cNvPr>
          <p:cNvSpPr txBox="1">
            <a:spLocks/>
          </p:cNvSpPr>
          <p:nvPr/>
        </p:nvSpPr>
        <p:spPr>
          <a:xfrm>
            <a:off x="9745151" y="3341934"/>
            <a:ext cx="2326105" cy="646331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</a:pPr>
            <a:r>
              <a:rPr lang="it-IT" sz="1800" b="1" dirty="0">
                <a:latin typeface="Trebuchet MS"/>
                <a:cs typeface="Trebuchet MS"/>
              </a:rPr>
              <a:t>Muḥammad ibn Mūsā al-Khwārizmī</a:t>
            </a:r>
            <a:endParaRPr lang="en" sz="1800" b="1" dirty="0">
              <a:latin typeface="Trebuchet MS"/>
              <a:cs typeface="Trebuchet MS"/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F358941D-7441-B14C-4FFB-535D80E380C7}"/>
              </a:ext>
            </a:extLst>
          </p:cNvPr>
          <p:cNvSpPr txBox="1"/>
          <p:nvPr/>
        </p:nvSpPr>
        <p:spPr>
          <a:xfrm>
            <a:off x="573890" y="1384414"/>
            <a:ext cx="5522110" cy="1336841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>
              <a:lnSpc>
                <a:spcPct val="101099"/>
              </a:lnSpc>
              <a:spcBef>
                <a:spcPts val="75"/>
              </a:spcBef>
            </a:pPr>
            <a:endParaRPr lang="it-IT" sz="1800" spc="-5" dirty="0">
              <a:latin typeface="Trebuchet MS"/>
              <a:cs typeface="Trebuchet MS"/>
            </a:endParaRP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r>
              <a:rPr lang="it-IT" sz="2400" spc="-5" dirty="0">
                <a:latin typeface="Trebuchet MS"/>
                <a:cs typeface="Trebuchet MS"/>
              </a:rPr>
              <a:t> Civiltà araba: VIII – IX secolo</a:t>
            </a: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r>
              <a:rPr lang="it-IT" sz="2400" b="1" spc="-5" dirty="0">
                <a:highlight>
                  <a:srgbClr val="FFE699"/>
                </a:highlight>
                <a:latin typeface="Trebuchet MS"/>
                <a:cs typeface="Trebuchet MS"/>
              </a:rPr>
              <a:t> </a:t>
            </a:r>
            <a:r>
              <a:rPr lang="it-IT" sz="2400" b="1" spc="-5" dirty="0" err="1">
                <a:highlight>
                  <a:srgbClr val="FFE699"/>
                </a:highlight>
                <a:latin typeface="Trebuchet MS"/>
                <a:cs typeface="Trebuchet MS"/>
              </a:rPr>
              <a:t>Muḥammad</a:t>
            </a:r>
            <a:r>
              <a:rPr lang="it-IT" sz="2400" b="1" spc="-5" dirty="0">
                <a:highlight>
                  <a:srgbClr val="FFE699"/>
                </a:highlight>
                <a:latin typeface="Trebuchet MS"/>
                <a:cs typeface="Trebuchet MS"/>
              </a:rPr>
              <a:t> </a:t>
            </a:r>
            <a:r>
              <a:rPr lang="it-IT" sz="2400" b="1" spc="-5" dirty="0" err="1">
                <a:highlight>
                  <a:srgbClr val="FFE699"/>
                </a:highlight>
                <a:latin typeface="Trebuchet MS"/>
                <a:cs typeface="Trebuchet MS"/>
              </a:rPr>
              <a:t>ibn</a:t>
            </a:r>
            <a:r>
              <a:rPr lang="it-IT" sz="2400" b="1" spc="-5" dirty="0">
                <a:highlight>
                  <a:srgbClr val="FFE699"/>
                </a:highlight>
                <a:latin typeface="Trebuchet MS"/>
                <a:cs typeface="Trebuchet MS"/>
              </a:rPr>
              <a:t> </a:t>
            </a:r>
            <a:r>
              <a:rPr lang="it-IT" sz="2400" b="1" spc="-5" dirty="0" err="1">
                <a:highlight>
                  <a:srgbClr val="FFE699"/>
                </a:highlight>
                <a:latin typeface="Trebuchet MS"/>
                <a:cs typeface="Trebuchet MS"/>
              </a:rPr>
              <a:t>Mūsā</a:t>
            </a:r>
            <a:r>
              <a:rPr lang="it-IT" sz="2400" b="1" spc="-5" dirty="0">
                <a:highlight>
                  <a:srgbClr val="FFE699"/>
                </a:highlight>
                <a:latin typeface="Trebuchet MS"/>
                <a:cs typeface="Trebuchet MS"/>
              </a:rPr>
              <a:t> al-</a:t>
            </a:r>
            <a:r>
              <a:rPr lang="it-IT" sz="2400" b="1" spc="-5" dirty="0" err="1">
                <a:highlight>
                  <a:srgbClr val="FFE699"/>
                </a:highlight>
                <a:latin typeface="Trebuchet MS"/>
                <a:cs typeface="Trebuchet MS"/>
              </a:rPr>
              <a:t>Khwārizmī</a:t>
            </a:r>
            <a:endParaRPr lang="it-IT" sz="2400" b="1" spc="-5" dirty="0">
              <a:highlight>
                <a:srgbClr val="FFE699"/>
              </a:highlight>
              <a:latin typeface="Trebuchet MS"/>
              <a:cs typeface="Trebuchet MS"/>
            </a:endParaRP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93A01CFC-2274-AD69-B80D-5F3F6983260F}"/>
              </a:ext>
            </a:extLst>
          </p:cNvPr>
          <p:cNvSpPr txBox="1">
            <a:spLocks/>
          </p:cNvSpPr>
          <p:nvPr/>
        </p:nvSpPr>
        <p:spPr>
          <a:xfrm>
            <a:off x="531712" y="4165705"/>
            <a:ext cx="10120042" cy="15619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12700" marR="233679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r>
              <a:rPr lang="it-IT" sz="2400" b="1" dirty="0"/>
              <a:t>Il matematico, astronomo e geografo persiano, conosciuto come il padre dell'algebra Muḥammad ibn Mūsā al-Khwārizmī (790-850) </a:t>
            </a:r>
            <a:r>
              <a:rPr lang="it-IT" sz="2400" b="1" dirty="0">
                <a:highlight>
                  <a:srgbClr val="FFE699"/>
                </a:highlight>
              </a:rPr>
              <a:t>suddivide le equazioni di primo e secondo grado in sei tipi,</a:t>
            </a:r>
            <a:r>
              <a:rPr lang="it-IT" sz="2400" b="1" dirty="0"/>
              <a:t> riportando in ogni caso la regola per calcolare la soluzione positiva.</a:t>
            </a: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E075A95B-9043-D40D-FE7D-779107AA9363}"/>
              </a:ext>
            </a:extLst>
          </p:cNvPr>
          <p:cNvSpPr txBox="1">
            <a:spLocks/>
          </p:cNvSpPr>
          <p:nvPr/>
        </p:nvSpPr>
        <p:spPr>
          <a:xfrm>
            <a:off x="573890" y="3041268"/>
            <a:ext cx="8985775" cy="775464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>
            <a:defPPr>
              <a:defRPr lang="it-IT"/>
            </a:defPPr>
            <a:lvl1pPr>
              <a:defRPr sz="4400" b="1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it-IT" sz="3400" dirty="0">
                <a:solidFill>
                  <a:srgbClr val="FFC000"/>
                </a:solidFill>
              </a:rPr>
              <a:t>Nasce il “moderno” concetto di equazione</a:t>
            </a:r>
          </a:p>
          <a:p>
            <a:endParaRPr lang="it-IT" sz="3400" dirty="0">
              <a:solidFill>
                <a:srgbClr val="FFC000"/>
              </a:solidFill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80E13CC-FF8C-7DCE-D1A8-986A7FA5C814}"/>
              </a:ext>
            </a:extLst>
          </p:cNvPr>
          <p:cNvSpPr/>
          <p:nvPr/>
        </p:nvSpPr>
        <p:spPr>
          <a:xfrm>
            <a:off x="484937" y="2878537"/>
            <a:ext cx="9140995" cy="964085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841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6440D-ABE0-B1E2-A851-8C6A7CD99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CFE622-8877-81BC-1D66-FC32DDC29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C78359C7-8195-A58B-7335-D5371AF9E30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87563784-5BC1-EC61-3291-E891CE2314E2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CD4DD17F-936F-2F68-7CFA-A02076DE4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192A6246-43EB-CA7D-6DBD-120ED9807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4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9573F9D-1401-FBB2-F266-001FAB37B3BF}"/>
              </a:ext>
            </a:extLst>
          </p:cNvPr>
          <p:cNvSpPr/>
          <p:nvPr/>
        </p:nvSpPr>
        <p:spPr>
          <a:xfrm>
            <a:off x="470005" y="1491156"/>
            <a:ext cx="7542432" cy="4495029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32E15012-9DD9-2B0A-B0BD-8E2D9E35F626}"/>
              </a:ext>
            </a:extLst>
          </p:cNvPr>
          <p:cNvGrpSpPr/>
          <p:nvPr/>
        </p:nvGrpSpPr>
        <p:grpSpPr>
          <a:xfrm>
            <a:off x="21" y="24680"/>
            <a:ext cx="12191979" cy="6858000"/>
            <a:chOff x="21" y="24680"/>
            <a:chExt cx="12191979" cy="6858000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587FE547-2725-CBCD-360A-4A0A358A00B6}"/>
                </a:ext>
              </a:extLst>
            </p:cNvPr>
            <p:cNvSpPr/>
            <p:nvPr/>
          </p:nvSpPr>
          <p:spPr>
            <a:xfrm>
              <a:off x="21" y="24680"/>
              <a:ext cx="12191979" cy="6858000"/>
            </a:xfrm>
            <a:prstGeom prst="rect">
              <a:avLst/>
            </a:prstGeom>
            <a:solidFill>
              <a:srgbClr val="FF9800">
                <a:alpha val="7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dirty="0"/>
            </a:p>
          </p:txBody>
        </p:sp>
        <p:sp>
          <p:nvSpPr>
            <p:cNvPr id="11" name="Titolo 1">
              <a:extLst>
                <a:ext uri="{FF2B5EF4-FFF2-40B4-BE49-F238E27FC236}">
                  <a16:creationId xmlns:a16="http://schemas.microsoft.com/office/drawing/2014/main" id="{6B43592C-482C-57E9-6179-FFD57D242BAA}"/>
                </a:ext>
              </a:extLst>
            </p:cNvPr>
            <p:cNvSpPr txBox="1">
              <a:spLocks/>
            </p:cNvSpPr>
            <p:nvPr/>
          </p:nvSpPr>
          <p:spPr>
            <a:xfrm>
              <a:off x="636449" y="1714040"/>
              <a:ext cx="7418910" cy="4140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it-IT"/>
              </a:defPPr>
              <a:lvl1pPr marL="12700" marR="233679">
                <a:lnSpc>
                  <a:spcPct val="101099"/>
                </a:lnSpc>
                <a:spcBef>
                  <a:spcPts val="75"/>
                </a:spcBef>
                <a:defRPr spc="-5">
                  <a:latin typeface="Trebuchet MS"/>
                  <a:cs typeface="Trebuchet MS"/>
                </a:defRPr>
              </a:lvl1pPr>
            </a:lstStyle>
            <a:p>
              <a:r>
                <a:rPr lang="it-IT" sz="2400" dirty="0"/>
                <a:t>1. </a:t>
              </a:r>
              <a:r>
                <a:rPr lang="it-IT" sz="2400" b="1" dirty="0"/>
                <a:t>quadrati uguali a radici: x</a:t>
              </a:r>
              <a:r>
                <a:rPr lang="it-IT" sz="2400" b="1" baseline="30000" dirty="0"/>
                <a:t>2</a:t>
              </a:r>
              <a:r>
                <a:rPr lang="it-IT" sz="2400" b="1" dirty="0"/>
                <a:t> = x</a:t>
              </a:r>
            </a:p>
            <a:p>
              <a:endParaRPr lang="it-IT" sz="1200" b="1" dirty="0"/>
            </a:p>
            <a:p>
              <a:r>
                <a:rPr lang="it-IT" sz="2400" b="1" dirty="0"/>
                <a:t>2. quadrati uguali a numeri: x</a:t>
              </a:r>
              <a:r>
                <a:rPr lang="it-IT" sz="2400" b="1" baseline="30000" dirty="0"/>
                <a:t>2</a:t>
              </a:r>
              <a:r>
                <a:rPr lang="it-IT" sz="2400" b="1" dirty="0"/>
                <a:t> = a</a:t>
              </a:r>
            </a:p>
            <a:p>
              <a:endParaRPr lang="it-IT" sz="1200" b="1" dirty="0"/>
            </a:p>
            <a:p>
              <a:r>
                <a:rPr lang="it-IT" sz="2400" b="1" dirty="0"/>
                <a:t>3. radici uguali a numeri: x = a</a:t>
              </a:r>
            </a:p>
            <a:p>
              <a:endParaRPr lang="it-IT" sz="1200" b="1" dirty="0"/>
            </a:p>
            <a:p>
              <a:r>
                <a:rPr lang="it-IT" sz="2400" b="1" dirty="0"/>
                <a:t>4. quadrati e radici uguali a numeri: x</a:t>
              </a:r>
              <a:r>
                <a:rPr lang="it-IT" sz="2400" b="1" baseline="30000" dirty="0"/>
                <a:t>2</a:t>
              </a:r>
              <a:r>
                <a:rPr lang="it-IT" sz="2400" b="1" dirty="0"/>
                <a:t> + ax = b</a:t>
              </a:r>
            </a:p>
            <a:p>
              <a:endParaRPr lang="it-IT" sz="1200" b="1" dirty="0"/>
            </a:p>
            <a:p>
              <a:r>
                <a:rPr lang="it-IT" sz="2400" b="1" dirty="0"/>
                <a:t>5. quadrati e numeri uguali a radici: x</a:t>
              </a:r>
              <a:r>
                <a:rPr lang="it-IT" sz="2400" b="1" baseline="30000" dirty="0"/>
                <a:t>2</a:t>
              </a:r>
              <a:r>
                <a:rPr lang="it-IT" sz="2400" b="1" dirty="0"/>
                <a:t> + a = bx</a:t>
              </a:r>
            </a:p>
            <a:p>
              <a:endParaRPr lang="it-IT" sz="1200" b="1" dirty="0"/>
            </a:p>
            <a:p>
              <a:r>
                <a:rPr lang="it-IT" sz="2400" b="1" dirty="0"/>
                <a:t>6. quadrati uguali a radici e numeri: x</a:t>
              </a:r>
              <a:r>
                <a:rPr lang="it-IT" sz="2400" b="1" baseline="30000" dirty="0"/>
                <a:t>2</a:t>
              </a:r>
              <a:r>
                <a:rPr lang="it-IT" sz="2400" b="1" dirty="0"/>
                <a:t> = ax + b</a:t>
              </a:r>
            </a:p>
            <a:p>
              <a:endParaRPr lang="it-IT" sz="2400" b="1" dirty="0"/>
            </a:p>
            <a:p>
              <a:r>
                <a:rPr lang="it-IT" sz="2400" b="1" dirty="0"/>
                <a:t>(I parametri a e b rappresentano numeri positivi)</a:t>
              </a:r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DCAA5965-D6BD-81F8-B0F9-42955FF2A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9717" t="14207" r="21741" b="35619"/>
            <a:stretch>
              <a:fillRect/>
            </a:stretch>
          </p:blipFill>
          <p:spPr>
            <a:xfrm>
              <a:off x="9531521" y="1509416"/>
              <a:ext cx="2326105" cy="3224010"/>
            </a:xfrm>
            <a:prstGeom prst="rect">
              <a:avLst/>
            </a:prstGeom>
            <a:ln w="63500">
              <a:gradFill flip="none" rotWithShape="1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74000">
                    <a:schemeClr val="accent2">
                      <a:lumMod val="75000"/>
                    </a:schemeClr>
                  </a:gs>
                  <a:gs pos="83000">
                    <a:schemeClr val="accent2">
                      <a:lumMod val="50000"/>
                    </a:schemeClr>
                  </a:gs>
                  <a:gs pos="100000">
                    <a:schemeClr val="tx1"/>
                  </a:gs>
                </a:gsLst>
                <a:lin ang="2700000" scaled="1"/>
                <a:tileRect/>
              </a:gradFill>
            </a:ln>
          </p:spPr>
        </p:pic>
        <p:sp>
          <p:nvSpPr>
            <p:cNvPr id="8" name="Titolo 1">
              <a:extLst>
                <a:ext uri="{FF2B5EF4-FFF2-40B4-BE49-F238E27FC236}">
                  <a16:creationId xmlns:a16="http://schemas.microsoft.com/office/drawing/2014/main" id="{DD9742F2-21F3-CBCE-BAFB-CD3B1A61E309}"/>
                </a:ext>
              </a:extLst>
            </p:cNvPr>
            <p:cNvSpPr txBox="1">
              <a:spLocks/>
            </p:cNvSpPr>
            <p:nvPr/>
          </p:nvSpPr>
          <p:spPr>
            <a:xfrm>
              <a:off x="9617365" y="4733426"/>
              <a:ext cx="2326105" cy="646331"/>
            </a:xfrm>
            <a:prstGeom prst="rect">
              <a:avLst/>
            </a:prstGeom>
          </p:spPr>
          <p:txBody>
            <a:bodyPr vert="horz" lIns="9000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spcAft>
                  <a:spcPts val="1800"/>
                </a:spcAft>
              </a:pPr>
              <a:r>
                <a:rPr lang="it-IT" sz="1800" b="1" dirty="0">
                  <a:latin typeface="Trebuchet MS"/>
                  <a:cs typeface="Trebuchet MS"/>
                </a:rPr>
                <a:t>Muḥammad ibn Mūsā al-Khwārizmī</a:t>
              </a:r>
              <a:endParaRPr lang="en" sz="1800" b="1" dirty="0">
                <a:latin typeface="Trebuchet MS"/>
                <a:cs typeface="Trebuchet MS"/>
              </a:endParaRPr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700E3C6-661C-8732-3218-7A21AEFAB984}"/>
              </a:ext>
            </a:extLst>
          </p:cNvPr>
          <p:cNvSpPr txBox="1"/>
          <p:nvPr/>
        </p:nvSpPr>
        <p:spPr>
          <a:xfrm>
            <a:off x="1297129" y="444716"/>
            <a:ext cx="588818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I sei tipi di equazione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25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A11409-BF6D-9CF7-A13F-2A92FBD90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6CEA67-FE8F-0EE1-CD78-31AC0ADE7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FCFAE3D5-1A64-34AA-3526-2ABE6B95220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68637D7F-BD15-A405-5623-30AC4C232903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96721E37-AEA8-B6E4-AF24-74E9D4C1F486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BB8FAF98-0C73-E9AD-59D7-104CA33B7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611E7F68-2B45-9899-4171-B62B53D6C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5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3D597E9-7A39-9B0F-5D1F-A8982C1481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218" t="6810" r="9038" b="9728"/>
          <a:stretch>
            <a:fillRect/>
          </a:stretch>
        </p:blipFill>
        <p:spPr>
          <a:xfrm>
            <a:off x="9488909" y="137233"/>
            <a:ext cx="2478505" cy="3672943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752251D0-CE5B-BC3A-5A92-FEEFD8898265}"/>
              </a:ext>
            </a:extLst>
          </p:cNvPr>
          <p:cNvSpPr txBox="1">
            <a:spLocks/>
          </p:cNvSpPr>
          <p:nvPr/>
        </p:nvSpPr>
        <p:spPr>
          <a:xfrm>
            <a:off x="9761005" y="3842712"/>
            <a:ext cx="2326105" cy="448372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r>
              <a:rPr lang="it-IT" sz="1800" b="1" dirty="0">
                <a:latin typeface="Trebuchet MS"/>
                <a:cs typeface="Trebuchet MS"/>
              </a:rPr>
              <a:t>ʿUmar Khayyām</a:t>
            </a:r>
            <a:endParaRPr lang="en" sz="1800" b="1" dirty="0">
              <a:latin typeface="Trebuchet MS"/>
              <a:cs typeface="Trebuchet MS"/>
            </a:endParaRPr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CAD4EAA7-CF6A-9516-DED3-4AA79ED7EBCF}"/>
              </a:ext>
            </a:extLst>
          </p:cNvPr>
          <p:cNvSpPr txBox="1"/>
          <p:nvPr/>
        </p:nvSpPr>
        <p:spPr>
          <a:xfrm>
            <a:off x="558817" y="391683"/>
            <a:ext cx="4070664" cy="927370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355600" marR="233679" indent="-34290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r>
              <a:rPr lang="it-IT" sz="2400" spc="-5" dirty="0">
                <a:latin typeface="Trebuchet MS"/>
                <a:cs typeface="Trebuchet MS"/>
              </a:rPr>
              <a:t>Antica Persia: XI secolo</a:t>
            </a:r>
          </a:p>
          <a:p>
            <a:pPr marL="355600" marR="233679" indent="-34290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r>
              <a:rPr lang="it-IT" sz="2400" b="1" spc="-5" dirty="0" err="1">
                <a:highlight>
                  <a:srgbClr val="FFE699"/>
                </a:highlight>
                <a:latin typeface="Trebuchet MS"/>
                <a:cs typeface="Trebuchet MS"/>
              </a:rPr>
              <a:t>ʿUmar</a:t>
            </a:r>
            <a:r>
              <a:rPr lang="it-IT" sz="2400" b="1" spc="-5" dirty="0">
                <a:highlight>
                  <a:srgbClr val="FFE699"/>
                </a:highlight>
                <a:latin typeface="Trebuchet MS"/>
                <a:cs typeface="Trebuchet MS"/>
              </a:rPr>
              <a:t> </a:t>
            </a:r>
            <a:r>
              <a:rPr lang="it-IT" sz="2400" b="1" spc="-5" dirty="0" err="1">
                <a:highlight>
                  <a:srgbClr val="FFE699"/>
                </a:highlight>
                <a:latin typeface="Trebuchet MS"/>
                <a:cs typeface="Trebuchet MS"/>
              </a:rPr>
              <a:t>Khayyām</a:t>
            </a:r>
            <a:endParaRPr lang="it-IT" sz="2400" b="1" spc="-5" dirty="0">
              <a:highlight>
                <a:srgbClr val="FFE699"/>
              </a:highlight>
              <a:latin typeface="Trebuchet MS"/>
              <a:cs typeface="Trebuchet MS"/>
            </a:endParaRPr>
          </a:p>
          <a:p>
            <a:pPr marL="12700" marR="233679">
              <a:lnSpc>
                <a:spcPct val="101099"/>
              </a:lnSpc>
              <a:spcBef>
                <a:spcPts val="75"/>
              </a:spcBef>
            </a:pPr>
            <a:endParaRPr lang="it-IT" sz="1000" b="1" spc="-5" dirty="0">
              <a:highlight>
                <a:srgbClr val="FFE699"/>
              </a:highlight>
              <a:latin typeface="Trebuchet MS"/>
              <a:cs typeface="Trebuchet MS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6D787ABD-A7DF-680B-5651-E22D133CCE90}"/>
              </a:ext>
            </a:extLst>
          </p:cNvPr>
          <p:cNvSpPr txBox="1">
            <a:spLocks/>
          </p:cNvSpPr>
          <p:nvPr/>
        </p:nvSpPr>
        <p:spPr>
          <a:xfrm>
            <a:off x="239654" y="2294810"/>
            <a:ext cx="8779655" cy="35441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12700" marR="233679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r>
              <a:rPr lang="it-IT" sz="2000" b="1" dirty="0"/>
              <a:t>La sua vita è fortemente influenzata dall’instabilità politica (invasione della Siria, della Mesopotamia e della Persia da parte dei Turchi Selgiuchidi) potendo dedicarsi agli studi solo quando ottiene la protezione di un potente. </a:t>
            </a:r>
          </a:p>
          <a:p>
            <a:endParaRPr lang="it-IT" sz="2000" b="1" dirty="0"/>
          </a:p>
          <a:p>
            <a:r>
              <a:rPr lang="it-IT" sz="2000" b="1" dirty="0"/>
              <a:t>Scrive vari libri su aritmetica, algebra e musica. </a:t>
            </a:r>
          </a:p>
          <a:p>
            <a:endParaRPr lang="it-IT" sz="2000" dirty="0"/>
          </a:p>
          <a:p>
            <a:r>
              <a:rPr lang="it-IT" sz="2000" b="1" dirty="0"/>
              <a:t>Nel 1070 si trasferisce a Samarcanda dove realizza il suo capolavoro:  </a:t>
            </a:r>
            <a:r>
              <a:rPr lang="it-IT" sz="2000" b="1" i="1" dirty="0"/>
              <a:t>Trattato sulla dimostrazione dei problemi di algebra </a:t>
            </a:r>
            <a:r>
              <a:rPr lang="it-IT" sz="2000" b="1" dirty="0"/>
              <a:t>(Maqāla fi l-jabr wa l-muqābala) in cui si occupa della trasformazione di problemi geometrici in problemi algebrici.</a:t>
            </a:r>
          </a:p>
        </p:txBody>
      </p:sp>
    </p:spTree>
    <p:extLst>
      <p:ext uri="{BB962C8B-B14F-4D97-AF65-F5344CB8AC3E}">
        <p14:creationId xmlns:p14="http://schemas.microsoft.com/office/powerpoint/2010/main" val="3747267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64DE5B-B9D7-8480-AD4C-63F81A1C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66CA1D-CC7F-2B53-6839-B3AC71AE4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1DEF7F3F-C41F-AE66-392E-6ECEDC1C95C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B26A1864-1423-CA20-AADA-80EE0EC9816E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C22114C9-3403-7802-6548-6902AF7F6F7F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A8B4DFCF-5522-7AC5-1BC9-A6D3BB3E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FC1A15A8-D66E-43E2-9374-F8011BAC1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6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B6EE9884-3B1D-1EBA-0B15-1BD98C4140FC}"/>
              </a:ext>
            </a:extLst>
          </p:cNvPr>
          <p:cNvSpPr txBox="1"/>
          <p:nvPr/>
        </p:nvSpPr>
        <p:spPr>
          <a:xfrm>
            <a:off x="296799" y="172054"/>
            <a:ext cx="4756464" cy="1212448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r>
              <a:rPr lang="it-IT" sz="2000" b="1" spc="-5" dirty="0">
                <a:latin typeface="Trebuchet MS"/>
                <a:cs typeface="Trebuchet MS"/>
              </a:rPr>
              <a:t>Italia: XIII secolo</a:t>
            </a: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r>
              <a:rPr lang="it-IT" sz="2000" b="1" spc="-5" dirty="0">
                <a:highlight>
                  <a:srgbClr val="FFE699"/>
                </a:highlight>
                <a:latin typeface="Trebuchet MS"/>
                <a:cs typeface="Trebuchet MS"/>
              </a:rPr>
              <a:t>Leonardo Pisano detto il Fibonacci</a:t>
            </a: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7F02C187-0363-3A67-F3D3-8F3D260DE4DD}"/>
              </a:ext>
            </a:extLst>
          </p:cNvPr>
          <p:cNvSpPr txBox="1">
            <a:spLocks/>
          </p:cNvSpPr>
          <p:nvPr/>
        </p:nvSpPr>
        <p:spPr>
          <a:xfrm>
            <a:off x="8284032" y="3855198"/>
            <a:ext cx="3611169" cy="49267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1800"/>
              </a:spcAft>
            </a:pPr>
            <a:r>
              <a:rPr lang="it-IT" sz="1600" b="1" dirty="0">
                <a:latin typeface="Trebuchet MS"/>
                <a:cs typeface="Trebuchet MS"/>
              </a:rPr>
              <a:t>Leonardo Pisano </a:t>
            </a:r>
            <a:r>
              <a:rPr lang="it-IT" sz="1600" dirty="0">
                <a:latin typeface="Trebuchet MS"/>
                <a:cs typeface="Trebuchet MS"/>
              </a:rPr>
              <a:t>detto</a:t>
            </a:r>
            <a:r>
              <a:rPr lang="it-IT" sz="1600" b="1" dirty="0">
                <a:latin typeface="Trebuchet MS"/>
                <a:cs typeface="Trebuchet MS"/>
              </a:rPr>
              <a:t> il Fibonacci</a:t>
            </a:r>
          </a:p>
          <a:p>
            <a:pPr algn="r">
              <a:spcAft>
                <a:spcPts val="1800"/>
              </a:spcAft>
            </a:pPr>
            <a:endParaRPr lang="it-IT" sz="1600" b="1" dirty="0">
              <a:latin typeface="Trebuchet MS"/>
              <a:cs typeface="Trebuchet MS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B10E76C3-0F3A-04B3-5FF8-C23A9D0CBAE5}"/>
              </a:ext>
            </a:extLst>
          </p:cNvPr>
          <p:cNvSpPr txBox="1">
            <a:spLocks/>
          </p:cNvSpPr>
          <p:nvPr/>
        </p:nvSpPr>
        <p:spPr>
          <a:xfrm>
            <a:off x="296799" y="1654728"/>
            <a:ext cx="7836384" cy="41787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12700" marR="233679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r>
              <a:rPr lang="it-IT" sz="2000" dirty="0"/>
              <a:t>Assieme al </a:t>
            </a:r>
            <a:r>
              <a:rPr lang="it-IT" sz="2000" b="1" dirty="0"/>
              <a:t>padre</a:t>
            </a:r>
            <a:r>
              <a:rPr lang="it-IT" sz="2000" dirty="0"/>
              <a:t>, ricco </a:t>
            </a:r>
            <a:r>
              <a:rPr lang="it-IT" sz="2000" b="1" dirty="0"/>
              <a:t>mercante pisano </a:t>
            </a:r>
            <a:r>
              <a:rPr lang="it-IT" sz="2000" dirty="0"/>
              <a:t>e rappresentante dei mercanti della Repubblica di Pisa nella zona di Bugia in </a:t>
            </a:r>
            <a:r>
              <a:rPr lang="it-IT" sz="2000" b="1" dirty="0"/>
              <a:t>Algeria</a:t>
            </a:r>
            <a:r>
              <a:rPr lang="it-IT" sz="2000" dirty="0"/>
              <a:t>, passa alcuni anni in quella città, dove studia i </a:t>
            </a:r>
            <a:r>
              <a:rPr lang="it-IT" sz="2000" b="1" dirty="0"/>
              <a:t>procedimenti aritmetici che si stavano diffondendo nel mondo islamico</a:t>
            </a:r>
            <a:r>
              <a:rPr lang="it-IT" sz="2000" dirty="0"/>
              <a:t>. </a:t>
            </a:r>
          </a:p>
          <a:p>
            <a:r>
              <a:rPr lang="it-IT" sz="2000" dirty="0"/>
              <a:t>Grazie a precoci contatti con il mondo dei mercanti, apprende </a:t>
            </a:r>
            <a:r>
              <a:rPr lang="it-IT" sz="2000" b="1" dirty="0"/>
              <a:t>tecniche matematiche sconosciute in Occidente</a:t>
            </a:r>
            <a:r>
              <a:rPr lang="it-IT" sz="2000" dirty="0"/>
              <a:t> (alcuni procedimenti erano stati introdotti dagli indiani). </a:t>
            </a:r>
          </a:p>
          <a:p>
            <a:endParaRPr lang="it-IT" sz="1000" dirty="0"/>
          </a:p>
          <a:p>
            <a:r>
              <a:rPr lang="it-IT" sz="2000" dirty="0"/>
              <a:t>Per perfezionare le conoscenze acquisite </a:t>
            </a:r>
            <a:r>
              <a:rPr lang="it-IT" sz="2000" b="1" dirty="0"/>
              <a:t>viaggia molto </a:t>
            </a:r>
            <a:r>
              <a:rPr lang="it-IT" sz="2000" dirty="0"/>
              <a:t>(Egitto, Siria, Sicilia, Grecia, Costantinopoli), forse dividendosi tra commercio e studio della matematica. </a:t>
            </a:r>
          </a:p>
          <a:p>
            <a:endParaRPr lang="it-IT" sz="1000" dirty="0"/>
          </a:p>
          <a:p>
            <a:r>
              <a:rPr lang="it-IT" sz="2000" dirty="0"/>
              <a:t>La Repubblica di Pisa gli assegna poi un </a:t>
            </a:r>
            <a:r>
              <a:rPr lang="it-IT" sz="2000" b="1" dirty="0"/>
              <a:t>vitalizio</a:t>
            </a:r>
            <a:r>
              <a:rPr lang="it-IT" sz="2000" dirty="0"/>
              <a:t> che gli permette di dedicarsi completamente ai suoi studi.</a:t>
            </a:r>
          </a:p>
        </p:txBody>
      </p:sp>
      <p:pic>
        <p:nvPicPr>
          <p:cNvPr id="2" name="Immagine 1" descr="Immagine che contiene schizzo, Viso umano, disegno, ritratto&#10;&#10;Descrizione generata automaticamente">
            <a:extLst>
              <a:ext uri="{FF2B5EF4-FFF2-40B4-BE49-F238E27FC236}">
                <a16:creationId xmlns:a16="http://schemas.microsoft.com/office/drawing/2014/main" id="{AF4AEB1E-C058-E868-587C-0FF5354E14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6245" y="139351"/>
            <a:ext cx="3611169" cy="3683311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349310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3F3AD5-CAF7-1932-66A0-62DCD9E87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9D570E-A89E-89F5-4B1B-1976C47EE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1B86B382-D7FD-571B-6E1D-58F3997CAA7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ACF0392B-3E92-F70D-5AAD-CE9E3FB421B7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D6D941DB-5CEC-D3CF-8A70-FD8CA974AA5D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69347DD1-C0C4-AB1F-5C0F-CF2B6130F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E1050625-9299-F635-5947-39F9924AF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7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EBA04BFB-C384-5AF6-4F4D-FC8198D169F2}"/>
              </a:ext>
            </a:extLst>
          </p:cNvPr>
          <p:cNvSpPr txBox="1">
            <a:spLocks/>
          </p:cNvSpPr>
          <p:nvPr/>
        </p:nvSpPr>
        <p:spPr>
          <a:xfrm>
            <a:off x="8447351" y="3861694"/>
            <a:ext cx="3611169" cy="42035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1800"/>
              </a:spcAft>
            </a:pPr>
            <a:r>
              <a:rPr lang="it-IT" sz="1600" b="1" dirty="0">
                <a:latin typeface="Trebuchet MS"/>
                <a:cs typeface="Trebuchet MS"/>
              </a:rPr>
              <a:t>Leonardo Pisano </a:t>
            </a:r>
            <a:r>
              <a:rPr lang="it-IT" sz="1600" dirty="0">
                <a:latin typeface="Trebuchet MS"/>
                <a:cs typeface="Trebuchet MS"/>
              </a:rPr>
              <a:t>detto</a:t>
            </a:r>
            <a:r>
              <a:rPr lang="it-IT" sz="1600" b="1" dirty="0">
                <a:latin typeface="Trebuchet MS"/>
                <a:cs typeface="Trebuchet MS"/>
              </a:rPr>
              <a:t> il Fibonacci</a:t>
            </a:r>
          </a:p>
          <a:p>
            <a:pPr algn="r">
              <a:spcAft>
                <a:spcPts val="1800"/>
              </a:spcAft>
            </a:pPr>
            <a:endParaRPr lang="it-IT" sz="1600" b="1" dirty="0">
              <a:latin typeface="Trebuchet MS"/>
              <a:cs typeface="Trebuchet MS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055F9020-4D37-17A0-5785-D105A625D58C}"/>
              </a:ext>
            </a:extLst>
          </p:cNvPr>
          <p:cNvSpPr txBox="1">
            <a:spLocks/>
          </p:cNvSpPr>
          <p:nvPr/>
        </p:nvSpPr>
        <p:spPr>
          <a:xfrm>
            <a:off x="352066" y="295292"/>
            <a:ext cx="7365438" cy="19643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12700" marR="233679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r>
              <a:rPr lang="it-IT" sz="2000" dirty="0"/>
              <a:t>La sua opera più famosa è il </a:t>
            </a:r>
            <a:r>
              <a:rPr lang="it-IT" sz="2000" b="1" i="1" dirty="0"/>
              <a:t>Liber abbaci</a:t>
            </a:r>
            <a:r>
              <a:rPr lang="it-IT" sz="2000" dirty="0"/>
              <a:t>, </a:t>
            </a:r>
            <a:r>
              <a:rPr lang="it-IT" sz="2000" b="1" dirty="0"/>
              <a:t>trattato di aritmetica e algebra</a:t>
            </a:r>
            <a:r>
              <a:rPr lang="it-IT" sz="2000" dirty="0"/>
              <a:t> scritto in latino medievale: </a:t>
            </a:r>
          </a:p>
          <a:p>
            <a:r>
              <a:rPr lang="it-IT" sz="2000" dirty="0"/>
              <a:t>uno dei </a:t>
            </a:r>
            <a:r>
              <a:rPr lang="it-IT" sz="2000" b="1" dirty="0"/>
              <a:t>libri più importanti del Medioevo </a:t>
            </a:r>
            <a:r>
              <a:rPr lang="it-IT" sz="2000" dirty="0"/>
              <a:t>con cui Leonardo introduce in Europa il sistema numerico decimale indo-arabico e i principali metodi di calcolo a esso relativi.</a:t>
            </a:r>
          </a:p>
          <a:p>
            <a:r>
              <a:rPr lang="it-IT" sz="2000" dirty="0"/>
              <a:t>Presenta numerosi problemi con la relativa soluzione.</a:t>
            </a:r>
          </a:p>
        </p:txBody>
      </p:sp>
      <p:pic>
        <p:nvPicPr>
          <p:cNvPr id="2" name="Immagine 1" descr="Immagine che contiene schizzo, Viso umano, disegno, ritratto&#10;&#10;Descrizione generata automaticamente">
            <a:extLst>
              <a:ext uri="{FF2B5EF4-FFF2-40B4-BE49-F238E27FC236}">
                <a16:creationId xmlns:a16="http://schemas.microsoft.com/office/drawing/2014/main" id="{7200D06D-CC6F-9D85-DA3A-D0784798E2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6245" y="139351"/>
            <a:ext cx="3611169" cy="3683311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11" name="Titolo 1">
            <a:extLst>
              <a:ext uri="{FF2B5EF4-FFF2-40B4-BE49-F238E27FC236}">
                <a16:creationId xmlns:a16="http://schemas.microsoft.com/office/drawing/2014/main" id="{C15D8D15-528D-3182-FBC9-B64990F088C3}"/>
              </a:ext>
            </a:extLst>
          </p:cNvPr>
          <p:cNvSpPr txBox="1">
            <a:spLocks/>
          </p:cNvSpPr>
          <p:nvPr/>
        </p:nvSpPr>
        <p:spPr>
          <a:xfrm>
            <a:off x="633690" y="4626505"/>
            <a:ext cx="10363174" cy="16825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12700" marR="233679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it-IT" sz="2000" dirty="0"/>
              <a:t>Il testo scritto in latino medievale realizza per primo un </a:t>
            </a:r>
            <a:r>
              <a:rPr lang="it-IT" sz="2000" b="1" dirty="0"/>
              <a:t>progresso fondamentale</a:t>
            </a:r>
            <a:r>
              <a:rPr lang="it-IT" sz="2000" dirty="0"/>
              <a:t>: 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it-IT" sz="2000" dirty="0"/>
              <a:t>a quel tempo in Europa gli scritti di matematica avanzata erano praticamente inesistenti, a parte le traduzioni delle opere classiche (</a:t>
            </a:r>
            <a:r>
              <a:rPr lang="it-IT" sz="2000" i="1" dirty="0"/>
              <a:t>Elementi </a:t>
            </a:r>
            <a:r>
              <a:rPr lang="it-IT" sz="2000" dirty="0"/>
              <a:t>di Euclide) però ancora poco diffuse, e i cosiddetti </a:t>
            </a:r>
            <a:r>
              <a:rPr lang="it-IT" sz="2000" i="1" dirty="0"/>
              <a:t>Algorismi</a:t>
            </a:r>
            <a:r>
              <a:rPr lang="it-IT" sz="2000" dirty="0"/>
              <a:t>, scritti di aritmetica latina che prendevano il nome dal matematico al-Khwarizmi.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A5D3960-02F1-F00D-F6C5-8C61B234B32B}"/>
              </a:ext>
            </a:extLst>
          </p:cNvPr>
          <p:cNvSpPr/>
          <p:nvPr/>
        </p:nvSpPr>
        <p:spPr>
          <a:xfrm>
            <a:off x="352066" y="4540560"/>
            <a:ext cx="10476355" cy="1810781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BFAFDD5-A061-E712-CAC2-F3C5BB6E9938}"/>
              </a:ext>
            </a:extLst>
          </p:cNvPr>
          <p:cNvSpPr/>
          <p:nvPr/>
        </p:nvSpPr>
        <p:spPr>
          <a:xfrm>
            <a:off x="352066" y="2375271"/>
            <a:ext cx="7521994" cy="1857995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836A01ED-FDB8-3783-B475-C97070C9775A}"/>
              </a:ext>
            </a:extLst>
          </p:cNvPr>
          <p:cNvSpPr txBox="1">
            <a:spLocks/>
          </p:cNvSpPr>
          <p:nvPr/>
        </p:nvSpPr>
        <p:spPr>
          <a:xfrm>
            <a:off x="363822" y="2364323"/>
            <a:ext cx="7673053" cy="1479473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>
            <a:defPPr>
              <a:defRPr lang="it-IT"/>
            </a:defPPr>
            <a:lvl1pPr>
              <a:defRPr sz="4400" b="1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it-IT" sz="3400" dirty="0">
                <a:solidFill>
                  <a:srgbClr val="FFC000"/>
                </a:solidFill>
              </a:rPr>
              <a:t>Fibonacci commenta: </a:t>
            </a:r>
          </a:p>
          <a:p>
            <a:r>
              <a:rPr lang="it-IT" sz="3400" dirty="0">
                <a:solidFill>
                  <a:srgbClr val="FFC000"/>
                </a:solidFill>
              </a:rPr>
              <a:t>“Ho dimostrato con prove certe </a:t>
            </a:r>
          </a:p>
          <a:p>
            <a:r>
              <a:rPr lang="it-IT" sz="3400" dirty="0">
                <a:solidFill>
                  <a:srgbClr val="FFC000"/>
                </a:solidFill>
              </a:rPr>
              <a:t>quasi tutto quello che ho trattato”.</a:t>
            </a:r>
          </a:p>
        </p:txBody>
      </p:sp>
    </p:spTree>
    <p:extLst>
      <p:ext uri="{BB962C8B-B14F-4D97-AF65-F5344CB8AC3E}">
        <p14:creationId xmlns:p14="http://schemas.microsoft.com/office/powerpoint/2010/main" val="3664037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4B60E2C-E622-98ED-FBEE-4E829CCDA68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3" t="9091" r="13316" b="1"/>
          <a:stretch/>
        </p:blipFill>
        <p:spPr>
          <a:xfrm>
            <a:off x="-14028" y="10118"/>
            <a:ext cx="12191981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4E32BBF-08CC-003D-744C-B3F4D62C7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7420" y="2386040"/>
            <a:ext cx="8684029" cy="750414"/>
          </a:xfrm>
        </p:spPr>
        <p:txBody>
          <a:bodyPr>
            <a:normAutofit fontScale="90000"/>
          </a:bodyPr>
          <a:lstStyle/>
          <a:p>
            <a:r>
              <a:rPr lang="it-IT" sz="5100" b="1" dirty="0">
                <a:solidFill>
                  <a:schemeClr val="bg1"/>
                </a:solidFill>
                <a:latin typeface="Trebuchet MS" panose="020B0703020202090204" pitchFamily="34" charset="0"/>
              </a:rPr>
              <a:t>Gli algebristi italiani del 1500</a:t>
            </a:r>
            <a:endParaRPr lang="it-IT" sz="5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08B6450-2AEF-5B31-3411-EAC862BF2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347" y="5658369"/>
            <a:ext cx="9785897" cy="1655762"/>
          </a:xfrm>
        </p:spPr>
        <p:txBody>
          <a:bodyPr>
            <a:norm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</a:pPr>
            <a:r>
              <a:rPr lang="it-IT" sz="2000" dirty="0">
                <a:latin typeface="Trebuchet MS" panose="020B0703020202090204" pitchFamily="34" charset="0"/>
              </a:rPr>
              <a:t>Liuba </a:t>
            </a:r>
            <a:r>
              <a:rPr lang="it-IT" sz="2000" dirty="0" err="1">
                <a:latin typeface="Trebuchet MS" panose="020B0703020202090204" pitchFamily="34" charset="0"/>
              </a:rPr>
              <a:t>Ballocco</a:t>
            </a:r>
            <a:r>
              <a:rPr lang="it-IT" sz="2000" dirty="0">
                <a:latin typeface="Trebuchet MS" panose="020B0703020202090204" pitchFamily="34" charset="0"/>
              </a:rPr>
              <a:t> </a:t>
            </a:r>
            <a:r>
              <a:rPr lang="it-IT" sz="1800" i="1" dirty="0">
                <a:latin typeface="Trebuchet MS" panose="020B0703020202090204" pitchFamily="34" charset="0"/>
              </a:rPr>
              <a:t>I.I.S. “G. Vallauri", Fossano, Centro PRISTEM Università “L. Bocconi", Milano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0CAD5EC-F80E-60B8-0B99-D86D6EF0C8A2}"/>
              </a:ext>
            </a:extLst>
          </p:cNvPr>
          <p:cNvSpPr/>
          <p:nvPr/>
        </p:nvSpPr>
        <p:spPr>
          <a:xfrm>
            <a:off x="132347" y="132347"/>
            <a:ext cx="11899232" cy="525780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543BAEB-EF6C-739D-CD3E-8C9DC7265398}"/>
              </a:ext>
            </a:extLst>
          </p:cNvPr>
          <p:cNvSpPr/>
          <p:nvPr/>
        </p:nvSpPr>
        <p:spPr>
          <a:xfrm>
            <a:off x="2003853" y="2018808"/>
            <a:ext cx="8271164" cy="1641697"/>
          </a:xfrm>
          <a:prstGeom prst="rect">
            <a:avLst/>
          </a:prstGeom>
          <a:noFill/>
          <a:ln w="508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6906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9E4AAF-C0EC-6595-07A2-F80BAEEAB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BE7B1C9-F86D-F6AA-C597-EFBB12C6A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631E13A7-7C1D-2955-571A-E2747B5C333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A155D38C-E366-4024-71B1-11A96473E247}"/>
              </a:ext>
            </a:extLst>
          </p:cNvPr>
          <p:cNvSpPr/>
          <p:nvPr/>
        </p:nvSpPr>
        <p:spPr>
          <a:xfrm>
            <a:off x="56154" y="-7856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3E44AE2A-F8D2-C738-3296-67FE9E8D88BF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6B171B3D-E719-7920-5DAA-FA9F7A45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F547284-0653-2754-AB62-929D72043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9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59F2B15-7C88-C3B4-5A3D-0674894DE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6911" y="274000"/>
            <a:ext cx="4434762" cy="3695635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8" name="object 18">
            <a:extLst>
              <a:ext uri="{FF2B5EF4-FFF2-40B4-BE49-F238E27FC236}">
                <a16:creationId xmlns:a16="http://schemas.microsoft.com/office/drawing/2014/main" id="{8BE34864-96E2-08F7-7DD0-A5A32C6922F6}"/>
              </a:ext>
            </a:extLst>
          </p:cNvPr>
          <p:cNvSpPr txBox="1"/>
          <p:nvPr/>
        </p:nvSpPr>
        <p:spPr>
          <a:xfrm>
            <a:off x="483602" y="1610719"/>
            <a:ext cx="6554507" cy="2326150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>
              <a:lnSpc>
                <a:spcPct val="101099"/>
              </a:lnSpc>
              <a:spcBef>
                <a:spcPts val="75"/>
              </a:spcBef>
            </a:pPr>
            <a:endParaRPr lang="it-IT" sz="18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2000" b="1" spc="-5" dirty="0">
                <a:latin typeface="Trebuchet MS"/>
                <a:cs typeface="Trebuchet MS"/>
              </a:rPr>
              <a:t>Fra Luca Bartolomeo de Pacioli </a:t>
            </a:r>
            <a:r>
              <a:rPr lang="it-IT" sz="2000" spc="-5" dirty="0">
                <a:latin typeface="Trebuchet MS"/>
                <a:cs typeface="Trebuchet MS"/>
              </a:rPr>
              <a:t>(nato a Borgo San Sepolcro, presso Arezzo), religioso, </a:t>
            </a:r>
            <a:r>
              <a:rPr lang="it-IT" sz="2000" b="1" spc="-5" dirty="0">
                <a:latin typeface="Trebuchet MS"/>
                <a:cs typeface="Trebuchet MS"/>
              </a:rPr>
              <a:t>matematico</a:t>
            </a:r>
            <a:r>
              <a:rPr lang="it-IT" sz="2000" spc="-5" dirty="0">
                <a:latin typeface="Trebuchet MS"/>
                <a:cs typeface="Trebuchet MS"/>
              </a:rPr>
              <a:t>, economista, è un personaggio dai </a:t>
            </a:r>
            <a:r>
              <a:rPr lang="it-IT" sz="2000" b="1" spc="-5" dirty="0">
                <a:latin typeface="Trebuchet MS"/>
                <a:cs typeface="Trebuchet MS"/>
              </a:rPr>
              <a:t>molteplici talenti: </a:t>
            </a:r>
            <a:r>
              <a:rPr lang="it-IT" sz="2000" spc="-5" dirty="0">
                <a:latin typeface="Trebuchet MS"/>
                <a:cs typeface="Trebuchet MS"/>
              </a:rPr>
              <a:t>si forma all’aritmetica commerciale e inizia parallelamente l’</a:t>
            </a:r>
            <a:r>
              <a:rPr lang="it-IT" sz="2000" b="1" spc="-5" dirty="0">
                <a:latin typeface="Trebuchet MS"/>
                <a:cs typeface="Trebuchet MS"/>
              </a:rPr>
              <a:t>attività mercantile, </a:t>
            </a:r>
            <a:r>
              <a:rPr lang="it-IT" sz="2000" spc="-5" dirty="0">
                <a:latin typeface="Trebuchet MS"/>
                <a:cs typeface="Trebuchet MS"/>
              </a:rPr>
              <a:t>ma cambia presto la priorità dei suoi interessi. </a:t>
            </a:r>
            <a:endParaRPr lang="it-IT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61488DE5-D5CA-7601-1C95-2E6E36F89EFC}"/>
              </a:ext>
            </a:extLst>
          </p:cNvPr>
          <p:cNvSpPr txBox="1">
            <a:spLocks/>
          </p:cNvSpPr>
          <p:nvPr/>
        </p:nvSpPr>
        <p:spPr>
          <a:xfrm>
            <a:off x="8974833" y="4002171"/>
            <a:ext cx="1620981" cy="47228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r>
              <a:rPr lang="it-IT" sz="2000" b="1" dirty="0">
                <a:latin typeface="Trebuchet MS"/>
                <a:cs typeface="Trebuchet MS"/>
              </a:rPr>
              <a:t>Luca Pacioli</a:t>
            </a:r>
          </a:p>
        </p:txBody>
      </p:sp>
      <p:sp>
        <p:nvSpPr>
          <p:cNvPr id="13" name="object 18">
            <a:extLst>
              <a:ext uri="{FF2B5EF4-FFF2-40B4-BE49-F238E27FC236}">
                <a16:creationId xmlns:a16="http://schemas.microsoft.com/office/drawing/2014/main" id="{CEECECB7-0CB6-652F-FD96-A9B03BF28B19}"/>
              </a:ext>
            </a:extLst>
          </p:cNvPr>
          <p:cNvSpPr txBox="1"/>
          <p:nvPr/>
        </p:nvSpPr>
        <p:spPr>
          <a:xfrm>
            <a:off x="296799" y="797701"/>
            <a:ext cx="4756464" cy="565026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</p:txBody>
      </p:sp>
      <p:sp>
        <p:nvSpPr>
          <p:cNvPr id="2" name="object 18">
            <a:extLst>
              <a:ext uri="{FF2B5EF4-FFF2-40B4-BE49-F238E27FC236}">
                <a16:creationId xmlns:a16="http://schemas.microsoft.com/office/drawing/2014/main" id="{E9004C1F-A9C0-FC3C-311F-4C1F7AA4A2D7}"/>
              </a:ext>
            </a:extLst>
          </p:cNvPr>
          <p:cNvSpPr txBox="1"/>
          <p:nvPr/>
        </p:nvSpPr>
        <p:spPr>
          <a:xfrm>
            <a:off x="397548" y="4474451"/>
            <a:ext cx="11509192" cy="1704441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800" spc="-5" dirty="0">
              <a:latin typeface="Trebuchet MS"/>
              <a:cs typeface="Trebuchet MS"/>
            </a:endParaRPr>
          </a:p>
          <a:p>
            <a:pPr marL="231775" marR="233679">
              <a:lnSpc>
                <a:spcPct val="101099"/>
              </a:lnSpc>
              <a:spcBef>
                <a:spcPts val="75"/>
              </a:spcBef>
            </a:pPr>
            <a:r>
              <a:rPr lang="it-IT" sz="2000" spc="-5" dirty="0">
                <a:latin typeface="Trebuchet MS"/>
                <a:cs typeface="Trebuchet MS"/>
              </a:rPr>
              <a:t>Entra nell’ordine dei frati francescani e si dedica per lo più all’</a:t>
            </a:r>
            <a:r>
              <a:rPr lang="it-IT" sz="2000" b="1" spc="-5" dirty="0">
                <a:latin typeface="Trebuchet MS"/>
                <a:cs typeface="Trebuchet MS"/>
              </a:rPr>
              <a:t>insegnamento di matematica, algebra e geometria </a:t>
            </a:r>
            <a:r>
              <a:rPr lang="it-IT" sz="2000" spc="-5" dirty="0">
                <a:latin typeface="Trebuchet MS"/>
                <a:cs typeface="Trebuchet MS"/>
              </a:rPr>
              <a:t>in importanti scuole. Ha occasione di lavorare a stretto contatto con personalità eminenti, tra cui Piero della Francesca, Leon Battista Alberti e soprattutto </a:t>
            </a:r>
            <a:r>
              <a:rPr lang="it-IT" sz="2000" b="1" spc="-5" dirty="0">
                <a:latin typeface="Trebuchet MS"/>
                <a:cs typeface="Trebuchet MS"/>
              </a:rPr>
              <a:t>Leonardo da Vinci </a:t>
            </a:r>
            <a:r>
              <a:rPr lang="it-IT" sz="2000" spc="-5" dirty="0">
                <a:latin typeface="Trebuchet MS"/>
                <a:cs typeface="Trebuchet MS"/>
              </a:rPr>
              <a:t>di cui diviene anche amico.</a:t>
            </a:r>
          </a:p>
          <a:p>
            <a:pPr marL="12700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C195D9AF-3B71-6B16-46EC-8A741121D27E}"/>
              </a:ext>
            </a:extLst>
          </p:cNvPr>
          <p:cNvSpPr txBox="1">
            <a:spLocks/>
          </p:cNvSpPr>
          <p:nvPr/>
        </p:nvSpPr>
        <p:spPr>
          <a:xfrm>
            <a:off x="397548" y="817584"/>
            <a:ext cx="3387440" cy="545143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>
            <a:defPPr>
              <a:defRPr lang="it-IT"/>
            </a:defPPr>
            <a:lvl1pPr>
              <a:defRPr sz="4400" b="1">
                <a:ln w="1905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pPr marL="457200" indent="-457200">
              <a:buFont typeface="Wingdings" pitchFamily="2" charset="2"/>
              <a:buChar char="q"/>
            </a:pPr>
            <a:r>
              <a:rPr lang="it-IT" sz="2800" dirty="0">
                <a:solidFill>
                  <a:schemeClr val="accent2">
                    <a:lumMod val="75000"/>
                  </a:schemeClr>
                </a:solidFill>
              </a:rPr>
              <a:t>Luca Pacioli</a:t>
            </a:r>
          </a:p>
        </p:txBody>
      </p:sp>
    </p:spTree>
    <p:extLst>
      <p:ext uri="{BB962C8B-B14F-4D97-AF65-F5344CB8AC3E}">
        <p14:creationId xmlns:p14="http://schemas.microsoft.com/office/powerpoint/2010/main" val="118844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794A3-88AC-007A-8A12-C016E0A52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C671F4-A8BC-9984-6707-01DDF50BC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4CE7CB2-0855-8579-39DF-EC8A3BBA98E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7A877A6E-F499-5235-7616-D433DA50E767}"/>
              </a:ext>
            </a:extLst>
          </p:cNvPr>
          <p:cNvSpPr/>
          <p:nvPr/>
        </p:nvSpPr>
        <p:spPr>
          <a:xfrm>
            <a:off x="59874" y="2171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5D1B3DB1-0835-2319-DEE3-3C7D0C27859B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20505BD0-E2BB-8FAD-6883-B1AA27A60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7E2B8146-D635-199F-8575-7AE691E9C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10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D8B20A7-50D6-2AAF-7622-FA5F37E36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0439" y="133615"/>
            <a:ext cx="4434762" cy="3695635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8" name="object 18">
            <a:extLst>
              <a:ext uri="{FF2B5EF4-FFF2-40B4-BE49-F238E27FC236}">
                <a16:creationId xmlns:a16="http://schemas.microsoft.com/office/drawing/2014/main" id="{A9000AC6-FE1F-CE8D-4B23-5405EEBE58A4}"/>
              </a:ext>
            </a:extLst>
          </p:cNvPr>
          <p:cNvSpPr txBox="1"/>
          <p:nvPr/>
        </p:nvSpPr>
        <p:spPr>
          <a:xfrm>
            <a:off x="195510" y="235722"/>
            <a:ext cx="7132973" cy="2997039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800" spc="-5" dirty="0">
              <a:latin typeface="Trebuchet MS"/>
              <a:cs typeface="Trebuchet MS"/>
            </a:endParaRPr>
          </a:p>
          <a:p>
            <a:pPr marL="95250" marR="233679">
              <a:lnSpc>
                <a:spcPct val="101099"/>
              </a:lnSpc>
              <a:spcBef>
                <a:spcPts val="75"/>
              </a:spcBef>
            </a:pPr>
            <a:r>
              <a:rPr lang="it-IT" spc="-5" dirty="0">
                <a:latin typeface="Trebuchet MS"/>
                <a:cs typeface="Trebuchet MS"/>
              </a:rPr>
              <a:t>Uno dei suoi capolavori è il voluminoso trattato </a:t>
            </a:r>
            <a:r>
              <a:rPr lang="it-IT" b="1" i="1" spc="-5" dirty="0">
                <a:latin typeface="Trebuchet MS"/>
                <a:cs typeface="Trebuchet MS"/>
              </a:rPr>
              <a:t>Summa de arithmetica, geometria, proportioni et proportionalità</a:t>
            </a:r>
            <a:r>
              <a:rPr lang="it-IT" spc="-5" dirty="0">
                <a:latin typeface="Trebuchet MS"/>
                <a:cs typeface="Trebuchet MS"/>
              </a:rPr>
              <a:t>, scritta </a:t>
            </a:r>
            <a:r>
              <a:rPr lang="it-IT" b="1" spc="-5" dirty="0">
                <a:latin typeface="Trebuchet MS"/>
                <a:cs typeface="Trebuchet MS"/>
              </a:rPr>
              <a:t>in volgare </a:t>
            </a:r>
            <a:r>
              <a:rPr lang="it-IT" spc="-5" dirty="0">
                <a:latin typeface="Trebuchet MS"/>
                <a:cs typeface="Trebuchet MS"/>
              </a:rPr>
              <a:t>per renderla fruibile a un maggior numero di lettori, non necessariamente letterati, interessati a quell’arte.</a:t>
            </a:r>
          </a:p>
          <a:p>
            <a:pPr marL="12700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pc="-5" dirty="0">
                <a:latin typeface="Trebuchet MS"/>
                <a:cs typeface="Trebuchet MS"/>
              </a:rPr>
              <a:t>È il </a:t>
            </a:r>
            <a:r>
              <a:rPr lang="it-IT" b="1" spc="-5" dirty="0">
                <a:latin typeface="Trebuchet MS"/>
                <a:cs typeface="Trebuchet MS"/>
              </a:rPr>
              <a:t>primo trattato generale di aritmetica, aritmetica pratica e algebra</a:t>
            </a:r>
            <a:r>
              <a:rPr lang="it-IT" spc="-5" dirty="0">
                <a:latin typeface="Trebuchet MS"/>
                <a:cs typeface="Trebuchet MS"/>
              </a:rPr>
              <a:t>: riprende elementi per la costruzione di questi saperi scientifici dimenticati da </a:t>
            </a:r>
            <a:r>
              <a:rPr lang="it-IT" spc="-5" dirty="0">
                <a:latin typeface="Trebuchet MS"/>
              </a:rPr>
              <a:t>secoli, come l’opera di Fibonacci.</a:t>
            </a: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pc="-5" dirty="0">
                <a:latin typeface="Trebuchet MS"/>
              </a:rPr>
              <a:t>Il trattato contiene la </a:t>
            </a:r>
            <a:r>
              <a:rPr lang="it-IT" b="1" spc="-5" dirty="0">
                <a:latin typeface="Trebuchet MS"/>
              </a:rPr>
              <a:t>soluzione canonica delle equazioni di primo e di secondo grado</a:t>
            </a:r>
            <a:r>
              <a:rPr lang="it-IT" spc="-5" dirty="0">
                <a:latin typeface="Trebuchet MS"/>
              </a:rPr>
              <a:t>.</a:t>
            </a:r>
            <a:endParaRPr lang="it-IT" sz="1000" spc="-5" dirty="0">
              <a:latin typeface="Trebuchet MS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01A885B-9BD4-526D-8216-2844C306ED88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C3D316C3-479A-321D-21CF-1B3CA2843995}"/>
              </a:ext>
            </a:extLst>
          </p:cNvPr>
          <p:cNvSpPr txBox="1">
            <a:spLocks/>
          </p:cNvSpPr>
          <p:nvPr/>
        </p:nvSpPr>
        <p:spPr>
          <a:xfrm>
            <a:off x="8992658" y="3817373"/>
            <a:ext cx="1527922" cy="36828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r>
              <a:rPr lang="it-IT" sz="1800" b="1" dirty="0">
                <a:latin typeface="Trebuchet MS"/>
                <a:cs typeface="Trebuchet MS"/>
              </a:rPr>
              <a:t>Luca Pacioli</a:t>
            </a: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D199FD2B-9056-FDC5-40F7-802D6CDE8746}"/>
              </a:ext>
            </a:extLst>
          </p:cNvPr>
          <p:cNvSpPr txBox="1"/>
          <p:nvPr/>
        </p:nvSpPr>
        <p:spPr>
          <a:xfrm>
            <a:off x="401782" y="3604857"/>
            <a:ext cx="5917329" cy="2516523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>
            <a:defPPr>
              <a:defRPr lang="it-IT"/>
            </a:defPPr>
            <a:lvl1pPr marL="12700" marR="233679" algn="ctr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endParaRPr lang="it-IT" sz="800" dirty="0"/>
          </a:p>
          <a:p>
            <a:pPr marL="231775" algn="l"/>
            <a:r>
              <a:rPr lang="it-IT" sz="2000" dirty="0"/>
              <a:t>Manca la notazione esponenziale ma si utilizzano numerose notazioni abbreviate:</a:t>
            </a:r>
          </a:p>
          <a:p>
            <a:pPr marL="231775" algn="l"/>
            <a:r>
              <a:rPr lang="it-IT" sz="2000" dirty="0"/>
              <a:t> </a:t>
            </a:r>
            <a:r>
              <a:rPr lang="it-IT" sz="2000" b="1" dirty="0"/>
              <a:t>ae</a:t>
            </a:r>
            <a:r>
              <a:rPr lang="it-IT" sz="2000" dirty="0"/>
              <a:t> </a:t>
            </a:r>
            <a:r>
              <a:rPr lang="it-IT" sz="2000" b="1" dirty="0"/>
              <a:t>per aequalis, </a:t>
            </a:r>
          </a:p>
          <a:p>
            <a:pPr marL="231775" algn="l"/>
            <a:r>
              <a:rPr lang="it-IT" sz="2000" b="1" dirty="0"/>
              <a:t> </a:t>
            </a:r>
            <a:r>
              <a:rPr lang="it-IT" sz="2000" b="1" dirty="0" err="1"/>
              <a:t>p</a:t>
            </a:r>
            <a:r>
              <a:rPr lang="it-IT" sz="2000" dirty="0"/>
              <a:t> e </a:t>
            </a:r>
            <a:r>
              <a:rPr lang="it-IT" sz="2000" b="1" dirty="0"/>
              <a:t>m</a:t>
            </a:r>
            <a:r>
              <a:rPr lang="it-IT" sz="2000" dirty="0"/>
              <a:t> per </a:t>
            </a:r>
            <a:r>
              <a:rPr lang="it-IT" sz="2000" b="1" dirty="0"/>
              <a:t>addizione</a:t>
            </a:r>
            <a:r>
              <a:rPr lang="it-IT" sz="2000" dirty="0"/>
              <a:t> e </a:t>
            </a:r>
            <a:r>
              <a:rPr lang="it-IT" sz="2000" b="1" dirty="0"/>
              <a:t>sottrazione,</a:t>
            </a:r>
          </a:p>
          <a:p>
            <a:pPr marL="231775" algn="l"/>
            <a:r>
              <a:rPr lang="it-IT" sz="2000" dirty="0"/>
              <a:t> </a:t>
            </a:r>
            <a:r>
              <a:rPr lang="it-IT" sz="2000" b="1" dirty="0"/>
              <a:t>Rv</a:t>
            </a:r>
            <a:r>
              <a:rPr lang="it-IT" sz="2000" dirty="0"/>
              <a:t> per </a:t>
            </a:r>
            <a:r>
              <a:rPr lang="it-IT" sz="2000" b="1" dirty="0"/>
              <a:t>radice</a:t>
            </a:r>
            <a:r>
              <a:rPr lang="it-IT" sz="2000" dirty="0"/>
              <a:t>, </a:t>
            </a:r>
          </a:p>
          <a:p>
            <a:pPr marL="231775" algn="l"/>
            <a:r>
              <a:rPr lang="it-IT" sz="2000" b="1" dirty="0"/>
              <a:t> co</a:t>
            </a:r>
            <a:r>
              <a:rPr lang="it-IT" sz="2000" dirty="0"/>
              <a:t> per </a:t>
            </a:r>
            <a:r>
              <a:rPr lang="it-IT" sz="2000" b="1" dirty="0"/>
              <a:t>cosa</a:t>
            </a:r>
            <a:r>
              <a:rPr lang="it-IT" sz="2000" dirty="0"/>
              <a:t> (</a:t>
            </a:r>
            <a:r>
              <a:rPr lang="it-IT" sz="2000" b="1" dirty="0"/>
              <a:t>incognita</a:t>
            </a:r>
            <a:r>
              <a:rPr lang="it-IT" sz="2000" dirty="0"/>
              <a:t>), </a:t>
            </a:r>
          </a:p>
          <a:p>
            <a:pPr marL="231775" algn="l"/>
            <a:r>
              <a:rPr lang="it-IT" sz="2000" b="1" dirty="0"/>
              <a:t> ce </a:t>
            </a:r>
            <a:r>
              <a:rPr lang="it-IT" sz="2000" dirty="0"/>
              <a:t>per censo (</a:t>
            </a:r>
            <a:r>
              <a:rPr lang="it-IT" sz="2000" b="1" dirty="0"/>
              <a:t>quadrato dell’incognita).</a:t>
            </a:r>
          </a:p>
          <a:p>
            <a:pPr marL="231775" algn="l"/>
            <a:endParaRPr lang="it-IT" sz="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8">
                <a:extLst>
                  <a:ext uri="{FF2B5EF4-FFF2-40B4-BE49-F238E27FC236}">
                    <a16:creationId xmlns:a16="http://schemas.microsoft.com/office/drawing/2014/main" id="{EAC57BAC-E41F-E984-4EB9-65B393DCF789}"/>
                  </a:ext>
                </a:extLst>
              </p:cNvPr>
              <p:cNvSpPr txBox="1"/>
              <p:nvPr/>
            </p:nvSpPr>
            <p:spPr>
              <a:xfrm>
                <a:off x="8992658" y="4498144"/>
                <a:ext cx="2797560" cy="1787541"/>
              </a:xfrm>
              <a:prstGeom prst="rect">
                <a:avLst/>
              </a:prstGeom>
              <a:ln w="130175">
                <a:gradFill flip="none" rotWithShape="1"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74000">
                      <a:schemeClr val="accent2">
                        <a:lumMod val="7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</a:ln>
            </p:spPr>
            <p:txBody>
              <a:bodyPr vert="horz" wrap="square" lIns="0" tIns="9525" rIns="0" bIns="0" rtlCol="0">
                <a:spAutoFit/>
              </a:bodyPr>
              <a:lstStyle/>
              <a:p>
                <a:pPr marL="136525" marR="233679" algn="ctr">
                  <a:lnSpc>
                    <a:spcPct val="101099"/>
                  </a:lnSpc>
                  <a:spcBef>
                    <a:spcPts val="75"/>
                  </a:spcBef>
                </a:pPr>
                <a:r>
                  <a:rPr lang="it-IT" b="1" spc="-5" dirty="0">
                    <a:latin typeface="Trebuchet MS"/>
                    <a:cs typeface="Trebuchet MS"/>
                  </a:rPr>
                  <a:t>  </a:t>
                </a:r>
                <a:r>
                  <a:rPr lang="it-IT" sz="2000" b="1" spc="-5" dirty="0">
                    <a:latin typeface="Trebuchet MS"/>
                    <a:cs typeface="Trebuchet MS"/>
                  </a:rPr>
                  <a:t>2.co.p.Rv.1.ce.m.25</a:t>
                </a:r>
              </a:p>
              <a:p>
                <a:pPr marL="12700" marR="233679" algn="ctr">
                  <a:lnSpc>
                    <a:spcPct val="101099"/>
                  </a:lnSpc>
                  <a:spcBef>
                    <a:spcPts val="75"/>
                  </a:spcBef>
                </a:pPr>
                <a:endParaRPr lang="it-IT" sz="1000" b="1" spc="-5" dirty="0">
                  <a:latin typeface="Trebuchet MS"/>
                  <a:cs typeface="Trebuchet MS"/>
                </a:endParaRPr>
              </a:p>
              <a:p>
                <a:pPr marL="12700" marR="233679" algn="ctr">
                  <a:lnSpc>
                    <a:spcPct val="101099"/>
                  </a:lnSpc>
                  <a:spcBef>
                    <a:spcPts val="75"/>
                  </a:spcBef>
                </a:pPr>
                <a:r>
                  <a:rPr lang="it-IT" sz="2000" b="1" spc="-5" dirty="0">
                    <a:latin typeface="Trebuchet MS"/>
                    <a:cs typeface="Trebuchet MS"/>
                  </a:rPr>
                  <a:t>sta per</a:t>
                </a:r>
              </a:p>
              <a:p>
                <a:pPr marL="12700" marR="233679" algn="ctr">
                  <a:lnSpc>
                    <a:spcPct val="101099"/>
                  </a:lnSpc>
                  <a:spcBef>
                    <a:spcPts val="75"/>
                  </a:spcBef>
                </a:pPr>
                <a:endParaRPr lang="it-IT" sz="1000" spc="-5" dirty="0">
                  <a:latin typeface="Trebuchet MS"/>
                  <a:cs typeface="Trebuchet MS"/>
                </a:endParaRPr>
              </a:p>
              <a:p>
                <a:pPr marL="12700" marR="233679" algn="ctr">
                  <a:lnSpc>
                    <a:spcPct val="101099"/>
                  </a:lnSpc>
                  <a:spcBef>
                    <a:spcPts val="75"/>
                  </a:spcBef>
                </a:pPr>
                <a14:m>
                  <m:oMath xmlns:m="http://schemas.openxmlformats.org/officeDocument/2006/math">
                    <m:r>
                      <a:rPr lang="it-IT" sz="20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it-IT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it-IT" sz="2000" b="1" i="1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it-IT" sz="2000" b="1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it-IT" sz="2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it-IT" sz="2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it-IT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it-IT" sz="2000" b="1" i="1">
                            <a:latin typeface="Cambria Math" panose="02040503050406030204" pitchFamily="18" charset="0"/>
                          </a:rPr>
                          <m:t>𝟐𝟓</m:t>
                        </m:r>
                      </m:e>
                    </m:rad>
                  </m:oMath>
                </a14:m>
                <a:r>
                  <a:rPr lang="it-IT" sz="2000" b="1" dirty="0">
                    <a:effectLst/>
                  </a:rPr>
                  <a:t> </a:t>
                </a:r>
                <a:endParaRPr lang="it-IT" sz="2000" b="1" spc="-5" dirty="0">
                  <a:latin typeface="Trebuchet MS"/>
                  <a:cs typeface="Trebuchet MS"/>
                </a:endParaRPr>
              </a:p>
              <a:p>
                <a:pPr marL="12700" marR="233679" algn="ctr">
                  <a:lnSpc>
                    <a:spcPct val="101099"/>
                  </a:lnSpc>
                  <a:spcBef>
                    <a:spcPts val="75"/>
                  </a:spcBef>
                </a:pPr>
                <a:endParaRPr lang="it-IT" sz="1000" spc="-5" dirty="0">
                  <a:latin typeface="Trebuchet MS"/>
                  <a:cs typeface="Trebuchet MS"/>
                </a:endParaRPr>
              </a:p>
            </p:txBody>
          </p:sp>
        </mc:Choice>
        <mc:Fallback xmlns="">
          <p:sp>
            <p:nvSpPr>
              <p:cNvPr id="19" name="object 18">
                <a:extLst>
                  <a:ext uri="{FF2B5EF4-FFF2-40B4-BE49-F238E27FC236}">
                    <a16:creationId xmlns:a16="http://schemas.microsoft.com/office/drawing/2014/main" id="{EAC57BAC-E41F-E984-4EB9-65B393DCF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658" y="4498144"/>
                <a:ext cx="2797560" cy="17875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30175">
                <a:gradFill flip="none" rotWithShape="1">
                  <a:gsLst>
                    <a:gs pos="0">
                      <a:schemeClr val="accent4">
                        <a:lumMod val="60000"/>
                        <a:lumOff val="40000"/>
                      </a:schemeClr>
                    </a:gs>
                    <a:gs pos="74000">
                      <a:schemeClr val="accent2">
                        <a:lumMod val="75000"/>
                      </a:schemeClr>
                    </a:gs>
                    <a:gs pos="83000">
                      <a:schemeClr val="accent2">
                        <a:lumMod val="50000"/>
                      </a:schemeClr>
                    </a:gs>
                    <a:gs pos="100000">
                      <a:schemeClr val="tx1"/>
                    </a:gs>
                  </a:gsLst>
                  <a:lin ang="2700000" scaled="1"/>
                  <a:tileRect/>
                </a:gra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itolo 1">
            <a:extLst>
              <a:ext uri="{FF2B5EF4-FFF2-40B4-BE49-F238E27FC236}">
                <a16:creationId xmlns:a16="http://schemas.microsoft.com/office/drawing/2014/main" id="{9D07ACAC-A08D-1124-91B9-B9885E4BE07C}"/>
              </a:ext>
            </a:extLst>
          </p:cNvPr>
          <p:cNvSpPr txBox="1">
            <a:spLocks/>
          </p:cNvSpPr>
          <p:nvPr/>
        </p:nvSpPr>
        <p:spPr>
          <a:xfrm>
            <a:off x="6451053" y="5016514"/>
            <a:ext cx="2302020" cy="768296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>
            <a:defPPr>
              <a:defRPr lang="it-IT"/>
            </a:defPPr>
            <a:lvl1pPr>
              <a:defRPr sz="4400" b="1">
                <a:ln w="1905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it-IT" sz="2800" dirty="0">
                <a:solidFill>
                  <a:schemeClr val="accent2">
                    <a:lumMod val="75000"/>
                  </a:schemeClr>
                </a:solidFill>
              </a:rPr>
              <a:t>Un esempio</a:t>
            </a:r>
          </a:p>
        </p:txBody>
      </p:sp>
    </p:spTree>
    <p:extLst>
      <p:ext uri="{BB962C8B-B14F-4D97-AF65-F5344CB8AC3E}">
        <p14:creationId xmlns:p14="http://schemas.microsoft.com/office/powerpoint/2010/main" val="344207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6BA72-16AE-02A7-7BF9-9EFEC64B9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77A7C2-F689-A980-0D8A-568E0F0A4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06AE39B5-392B-0666-592E-E75E557C7C9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10EEEEB4-3715-DB4A-D980-A21C31882BFF}"/>
              </a:ext>
            </a:extLst>
          </p:cNvPr>
          <p:cNvSpPr/>
          <p:nvPr/>
        </p:nvSpPr>
        <p:spPr>
          <a:xfrm>
            <a:off x="-13855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EA5440D3-9220-7081-9FA2-6D3109B6085F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olo 1">
            <a:extLst>
              <a:ext uri="{FF2B5EF4-FFF2-40B4-BE49-F238E27FC236}">
                <a16:creationId xmlns:a16="http://schemas.microsoft.com/office/drawing/2014/main" id="{B8A3D60E-B351-654E-2CE8-C5D59B52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590" y="106092"/>
            <a:ext cx="7010883" cy="1325563"/>
          </a:xfr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Le disfide matematiche del 1500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92806E1C-10B2-5DDC-FC8D-09C992229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6F93EC52-FAC1-A687-E4FA-A69C6D1A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11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6B6ACDA8-F373-AF02-EACF-4C500A2E21F8}"/>
              </a:ext>
            </a:extLst>
          </p:cNvPr>
          <p:cNvSpPr txBox="1"/>
          <p:nvPr/>
        </p:nvSpPr>
        <p:spPr>
          <a:xfrm>
            <a:off x="199455" y="1230080"/>
            <a:ext cx="8987550" cy="2766206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1900" spc="-5" dirty="0">
                <a:latin typeface="Trebuchet MS"/>
                <a:cs typeface="Trebuchet MS"/>
              </a:rPr>
              <a:t>I matematici italiani del Cinquecento si sfidavano in </a:t>
            </a:r>
            <a:r>
              <a:rPr lang="it-IT" sz="1900" b="1" spc="-5" dirty="0">
                <a:latin typeface="Trebuchet MS"/>
                <a:cs typeface="Trebuchet MS"/>
              </a:rPr>
              <a:t>pubblici duelli</a:t>
            </a:r>
            <a:r>
              <a:rPr lang="it-IT" sz="1900" spc="-5" dirty="0">
                <a:latin typeface="Trebuchet MS"/>
                <a:cs typeface="Trebuchet MS"/>
              </a:rPr>
              <a:t>, di fronte a folle di spettatori, proponendo allo sfidante di risolvere problemi complessi. </a:t>
            </a: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1900" spc="-5" dirty="0">
                <a:latin typeface="Trebuchet MS"/>
                <a:cs typeface="Trebuchet MS"/>
              </a:rPr>
              <a:t>Le </a:t>
            </a:r>
            <a:r>
              <a:rPr lang="it-IT" sz="1900" b="1" spc="-5" dirty="0">
                <a:latin typeface="Trebuchet MS"/>
                <a:cs typeface="Trebuchet MS"/>
              </a:rPr>
              <a:t>formule risolutive di </a:t>
            </a:r>
            <a:r>
              <a:rPr lang="it-IT" sz="1900" spc="-5" dirty="0">
                <a:latin typeface="Trebuchet MS"/>
                <a:cs typeface="Trebuchet MS"/>
              </a:rPr>
              <a:t>particolari problemi erano custodite come </a:t>
            </a:r>
            <a:r>
              <a:rPr lang="it-IT" sz="1900" b="1" spc="-5" dirty="0">
                <a:latin typeface="Trebuchet MS"/>
                <a:cs typeface="Trebuchet MS"/>
              </a:rPr>
              <a:t>segreti del mestiere</a:t>
            </a:r>
            <a:r>
              <a:rPr lang="it-IT" sz="1900" spc="-5" dirty="0">
                <a:latin typeface="Trebuchet MS"/>
                <a:cs typeface="Trebuchet MS"/>
              </a:rPr>
              <a:t>, pertanto non venivano divulgate e tantomeno dimostrate pubblicamente: rappresentavano un’arma preziosa per le pubbliche disfide.</a:t>
            </a: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1900" spc="-5" dirty="0">
                <a:latin typeface="Trebuchet MS"/>
                <a:cs typeface="Trebuchet MS"/>
              </a:rPr>
              <a:t>Vincere o perdere una pubblica disfida matematica segnava profondamente il futuro personale, professionale ed economico dei due avversari. </a:t>
            </a:r>
          </a:p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1DDF525-9E60-B844-5699-8647A2ACE2FD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D63EB847-5AE1-31B5-DC53-CB0F22BCB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7432" y="3230538"/>
            <a:ext cx="2386717" cy="3102732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pic>
        <p:nvPicPr>
          <p:cNvPr id="8" name="Immagine 7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2DD9A5FB-2878-0D4C-5966-C55620E047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5790" y="52915"/>
            <a:ext cx="2540701" cy="2929986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AA3CA0F-0F25-3C30-71FD-8DCD443C6A10}"/>
              </a:ext>
            </a:extLst>
          </p:cNvPr>
          <p:cNvSpPr txBox="1"/>
          <p:nvPr/>
        </p:nvSpPr>
        <p:spPr>
          <a:xfrm>
            <a:off x="10079109" y="2584073"/>
            <a:ext cx="1424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/>
              <a:t>Tartaglia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19778F2-30DE-8572-2F2F-2C84963F45C8}"/>
              </a:ext>
            </a:extLst>
          </p:cNvPr>
          <p:cNvSpPr txBox="1"/>
          <p:nvPr/>
        </p:nvSpPr>
        <p:spPr>
          <a:xfrm>
            <a:off x="10177334" y="5907446"/>
            <a:ext cx="1424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Cardano</a:t>
            </a:r>
            <a:endParaRPr lang="it-IT" b="1"/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01DD0470-4269-C525-858F-91BE1DC98A5B}"/>
              </a:ext>
            </a:extLst>
          </p:cNvPr>
          <p:cNvSpPr txBox="1"/>
          <p:nvPr/>
        </p:nvSpPr>
        <p:spPr>
          <a:xfrm>
            <a:off x="428920" y="4449259"/>
            <a:ext cx="8641116" cy="1269258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95250" marR="233679">
              <a:lnSpc>
                <a:spcPct val="101099"/>
              </a:lnSpc>
              <a:spcBef>
                <a:spcPts val="75"/>
              </a:spcBef>
            </a:pPr>
            <a:r>
              <a:rPr lang="it-IT" sz="2000" spc="-5" dirty="0">
                <a:latin typeface="Trebuchet MS"/>
                <a:cs typeface="Trebuchet MS"/>
              </a:rPr>
              <a:t>I protagonisti della nostra storia sono Niccolò Fontana detto </a:t>
            </a:r>
            <a:r>
              <a:rPr lang="it-IT" sz="2000" b="1" spc="-5" dirty="0">
                <a:highlight>
                  <a:srgbClr val="FFE699"/>
                </a:highlight>
                <a:latin typeface="Trebuchet MS"/>
                <a:cs typeface="Trebuchet MS"/>
              </a:rPr>
              <a:t>Tartaglia</a:t>
            </a:r>
            <a:r>
              <a:rPr lang="it-IT" sz="2000" spc="-5" dirty="0">
                <a:latin typeface="Trebuchet MS"/>
                <a:cs typeface="Trebuchet MS"/>
              </a:rPr>
              <a:t>, Gerolamo </a:t>
            </a:r>
            <a:r>
              <a:rPr lang="it-IT" sz="2000" b="1" spc="-5" dirty="0">
                <a:highlight>
                  <a:srgbClr val="FFE699"/>
                </a:highlight>
                <a:latin typeface="Trebuchet MS"/>
                <a:cs typeface="Trebuchet MS"/>
              </a:rPr>
              <a:t>Cardano</a:t>
            </a:r>
            <a:r>
              <a:rPr lang="it-IT" sz="2000" spc="-5" dirty="0">
                <a:latin typeface="Trebuchet MS"/>
                <a:cs typeface="Trebuchet MS"/>
              </a:rPr>
              <a:t>, Zuanne de Tonini da Coi, Antonio Maria Fior, Ludovico </a:t>
            </a:r>
            <a:r>
              <a:rPr lang="it-IT" sz="2000" b="1" spc="-5" dirty="0">
                <a:highlight>
                  <a:srgbClr val="FFE699"/>
                </a:highlight>
                <a:latin typeface="Trebuchet MS"/>
                <a:cs typeface="Trebuchet MS"/>
              </a:rPr>
              <a:t>Ferrari</a:t>
            </a:r>
            <a:r>
              <a:rPr lang="it-IT" sz="2000" spc="-5" dirty="0">
                <a:latin typeface="Trebuchet MS"/>
                <a:cs typeface="Trebuchet MS"/>
              </a:rPr>
              <a:t>, Scipione Dal Ferro, Annibale Della Nave.</a:t>
            </a:r>
          </a:p>
          <a:p>
            <a:pPr marL="95250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04118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2188ED-A915-55F1-2BAF-35E3AD8EF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E04AF6-4F3D-9495-D5E7-34DEFD8D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FA97F78C-FD6C-2CDD-EC8D-FCE01EBE472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8F6E4A1D-A84E-8F13-4C88-C00F6AA04E3A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2F1F4D81-F798-9B5B-5ABA-864BB5AAD5F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503975C9-371E-3DF2-FBFB-A6CE343B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FCC606D8-4AA1-0FF6-59E6-53AD93C4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12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AC14C7-DA56-C208-1ADE-C5291C46F86E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23FC9E0-5CF8-3BF1-600C-7DF74BDB88E6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8">
            <a:extLst>
              <a:ext uri="{FF2B5EF4-FFF2-40B4-BE49-F238E27FC236}">
                <a16:creationId xmlns:a16="http://schemas.microsoft.com/office/drawing/2014/main" id="{996DD723-4334-4B91-8A98-C70433AF0A00}"/>
              </a:ext>
            </a:extLst>
          </p:cNvPr>
          <p:cNvSpPr txBox="1"/>
          <p:nvPr/>
        </p:nvSpPr>
        <p:spPr>
          <a:xfrm>
            <a:off x="195510" y="2040454"/>
            <a:ext cx="8887903" cy="2624116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8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2000" b="1" spc="-5" dirty="0">
                <a:latin typeface="Trebuchet MS"/>
                <a:cs typeface="Trebuchet MS"/>
              </a:rPr>
              <a:t>Niccolò Fontana </a:t>
            </a:r>
            <a:r>
              <a:rPr lang="it-IT" sz="2000" spc="-5" dirty="0">
                <a:latin typeface="Trebuchet MS"/>
                <a:cs typeface="Trebuchet MS"/>
              </a:rPr>
              <a:t>detto </a:t>
            </a:r>
            <a:r>
              <a:rPr lang="it-IT" sz="2000" b="1" spc="-5" dirty="0">
                <a:latin typeface="Trebuchet MS"/>
                <a:cs typeface="Trebuchet MS"/>
              </a:rPr>
              <a:t>Tartaglia</a:t>
            </a:r>
            <a:r>
              <a:rPr lang="it-IT" sz="2000" spc="-5" dirty="0">
                <a:latin typeface="Trebuchet MS"/>
                <a:cs typeface="Trebuchet MS"/>
              </a:rPr>
              <a:t> (nato a Brescia), </a:t>
            </a:r>
            <a:r>
              <a:rPr lang="it-IT" sz="2000" b="1" spc="-5" dirty="0">
                <a:latin typeface="Trebuchet MS"/>
                <a:cs typeface="Trebuchet MS"/>
              </a:rPr>
              <a:t>matematico</a:t>
            </a:r>
            <a:r>
              <a:rPr lang="it-IT" sz="2000" spc="-5" dirty="0">
                <a:latin typeface="Trebuchet MS"/>
                <a:cs typeface="Trebuchet MS"/>
              </a:rPr>
              <a:t>, si occupa genialmente a molte questioni di matematica pura e applicata. </a:t>
            </a:r>
            <a:br>
              <a:rPr lang="it-IT" sz="2000" spc="-5" dirty="0">
                <a:latin typeface="Trebuchet MS"/>
                <a:cs typeface="Trebuchet MS"/>
              </a:rPr>
            </a:br>
            <a:r>
              <a:rPr lang="it-IT" sz="2000" spc="-5" dirty="0">
                <a:latin typeface="Trebuchet MS"/>
                <a:cs typeface="Trebuchet MS"/>
              </a:rPr>
              <a:t>A lui si deve la prima traduzione italiana degli </a:t>
            </a:r>
            <a:r>
              <a:rPr lang="it-IT" sz="2000" i="1" spc="-5" dirty="0">
                <a:latin typeface="Trebuchet MS"/>
                <a:cs typeface="Trebuchet MS"/>
              </a:rPr>
              <a:t>Elementi</a:t>
            </a:r>
            <a:r>
              <a:rPr lang="it-IT" sz="2000" spc="-5" dirty="0">
                <a:latin typeface="Trebuchet MS"/>
                <a:cs typeface="Trebuchet MS"/>
              </a:rPr>
              <a:t> di Euclide.</a:t>
            </a: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2000" spc="-5" dirty="0">
                <a:latin typeface="Trebuchet MS"/>
                <a:cs typeface="Trebuchet MS"/>
              </a:rPr>
              <a:t>Forse figlio di un tale Micheletto "cavallaro" di cui rimane orfano a 6 anni, Tartaglia è un soprannome per la </a:t>
            </a:r>
            <a:r>
              <a:rPr lang="it-IT" sz="2000" b="1" spc="-5" dirty="0">
                <a:latin typeface="Trebuchet MS"/>
                <a:cs typeface="Trebuchet MS"/>
              </a:rPr>
              <a:t>balbuzie </a:t>
            </a:r>
            <a:r>
              <a:rPr lang="it-IT" sz="2000" spc="-5" dirty="0">
                <a:latin typeface="Trebuchet MS"/>
                <a:cs typeface="Trebuchet MS"/>
              </a:rPr>
              <a:t>procuratagli a 12 anni dalla ferita alla bocca infertagli da un soldato francese nel sacco di Brescia.</a:t>
            </a:r>
          </a:p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800" spc="-5" dirty="0">
              <a:latin typeface="Trebuchet MS"/>
              <a:cs typeface="Trebuchet MS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72EEAD25-48C3-938B-D690-0AED82E31E77}"/>
              </a:ext>
            </a:extLst>
          </p:cNvPr>
          <p:cNvSpPr txBox="1"/>
          <p:nvPr/>
        </p:nvSpPr>
        <p:spPr>
          <a:xfrm>
            <a:off x="347910" y="4899979"/>
            <a:ext cx="11394911" cy="1510478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8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2000" b="1" spc="-5" dirty="0">
                <a:latin typeface="Trebuchet MS"/>
                <a:cs typeface="Trebuchet MS"/>
              </a:rPr>
              <a:t>Autodidatta</a:t>
            </a:r>
            <a:r>
              <a:rPr lang="it-IT" sz="2000" spc="-5" dirty="0">
                <a:latin typeface="Trebuchet MS"/>
                <a:cs typeface="Trebuchet MS"/>
              </a:rPr>
              <a:t>, per l'estrema povertà della famiglia, a 14 anni può andare alla "scuola di scrivere" solo per una quindicina di giorni. Per questo nutre sempre l'orgoglio per le cognizioni che acquisisce e per le sue scoperte conquistate al di fuori di accademie e università. </a:t>
            </a:r>
          </a:p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pc="-5" dirty="0">
              <a:latin typeface="Trebuchet MS"/>
              <a:cs typeface="Trebuchet MS"/>
            </a:endParaRPr>
          </a:p>
        </p:txBody>
      </p:sp>
      <p:pic>
        <p:nvPicPr>
          <p:cNvPr id="27" name="Immagine 26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6293E86C-0757-7DE8-8174-5A794220FD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6594" y="128925"/>
            <a:ext cx="2540701" cy="2929986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E7C6F900-B4B8-1230-AE58-7CDD2328460F}"/>
              </a:ext>
            </a:extLst>
          </p:cNvPr>
          <p:cNvSpPr txBox="1"/>
          <p:nvPr/>
        </p:nvSpPr>
        <p:spPr>
          <a:xfrm>
            <a:off x="10084433" y="2670530"/>
            <a:ext cx="1424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Tartaglia</a:t>
            </a:r>
            <a:endParaRPr lang="it-IT" b="1"/>
          </a:p>
        </p:txBody>
      </p:sp>
      <p:sp>
        <p:nvSpPr>
          <p:cNvPr id="3" name="object 18">
            <a:extLst>
              <a:ext uri="{FF2B5EF4-FFF2-40B4-BE49-F238E27FC236}">
                <a16:creationId xmlns:a16="http://schemas.microsoft.com/office/drawing/2014/main" id="{4EA84CE3-F98D-168B-9419-425168D24B27}"/>
              </a:ext>
            </a:extLst>
          </p:cNvPr>
          <p:cNvSpPr txBox="1"/>
          <p:nvPr/>
        </p:nvSpPr>
        <p:spPr>
          <a:xfrm>
            <a:off x="296799" y="797701"/>
            <a:ext cx="4756464" cy="565026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BA989232-72EA-81CA-8E30-1C2D676B6001}"/>
              </a:ext>
            </a:extLst>
          </p:cNvPr>
          <p:cNvSpPr txBox="1">
            <a:spLocks/>
          </p:cNvSpPr>
          <p:nvPr/>
        </p:nvSpPr>
        <p:spPr>
          <a:xfrm>
            <a:off x="397548" y="817584"/>
            <a:ext cx="3387440" cy="768296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>
            <a:defPPr>
              <a:defRPr lang="it-IT"/>
            </a:defPPr>
            <a:lvl1pPr>
              <a:defRPr sz="4400" b="1">
                <a:ln w="1905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pPr marL="457200" indent="-457200">
              <a:buFont typeface="Wingdings" pitchFamily="2" charset="2"/>
              <a:buChar char="q"/>
            </a:pPr>
            <a:r>
              <a:rPr lang="it-IT" sz="2800" dirty="0">
                <a:solidFill>
                  <a:schemeClr val="accent2">
                    <a:lumMod val="75000"/>
                  </a:schemeClr>
                </a:solidFill>
              </a:rPr>
              <a:t>Niccolò Tartaglia</a:t>
            </a:r>
          </a:p>
        </p:txBody>
      </p:sp>
    </p:spTree>
    <p:extLst>
      <p:ext uri="{BB962C8B-B14F-4D97-AF65-F5344CB8AC3E}">
        <p14:creationId xmlns:p14="http://schemas.microsoft.com/office/powerpoint/2010/main" val="25155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D3BCC2-F5B0-8E4A-AD44-5AC571617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5B53F4-B127-1998-9F0B-9D9DCFE2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337DBA0A-417E-6619-0EA3-C2E99DDDBDB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493A474-892A-0919-01FE-4563ED8740AD}"/>
              </a:ext>
            </a:extLst>
          </p:cNvPr>
          <p:cNvSpPr/>
          <p:nvPr/>
        </p:nvSpPr>
        <p:spPr>
          <a:xfrm>
            <a:off x="-50625" y="24680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CC0183A3-228B-683C-B424-A70366A383F1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B2347F6D-C916-CFE6-A410-F92D43C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ADD2F5F6-9B44-941A-203A-2B2FCE3CC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13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08C6606-98C5-052A-7804-9338FCE65CE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52DD69D8-6089-DDD2-6C2F-3D6C53A02568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8">
            <a:extLst>
              <a:ext uri="{FF2B5EF4-FFF2-40B4-BE49-F238E27FC236}">
                <a16:creationId xmlns:a16="http://schemas.microsoft.com/office/drawing/2014/main" id="{B93E9195-143C-23F1-FD1B-A77629977DF1}"/>
              </a:ext>
            </a:extLst>
          </p:cNvPr>
          <p:cNvSpPr txBox="1"/>
          <p:nvPr/>
        </p:nvSpPr>
        <p:spPr>
          <a:xfrm>
            <a:off x="322345" y="1454930"/>
            <a:ext cx="8723429" cy="3621119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2000" spc="-5" dirty="0">
                <a:latin typeface="Trebuchet MS"/>
                <a:cs typeface="Trebuchet MS"/>
              </a:rPr>
              <a:t>Partecipa vivacemente a molte </a:t>
            </a:r>
            <a:r>
              <a:rPr lang="it-IT" sz="2000" b="1" spc="-5" dirty="0">
                <a:latin typeface="Trebuchet MS"/>
                <a:cs typeface="Trebuchet MS"/>
              </a:rPr>
              <a:t>polemiche scientifiche </a:t>
            </a:r>
            <a:r>
              <a:rPr lang="it-IT" sz="2000" spc="-5" dirty="0">
                <a:latin typeface="Trebuchet MS"/>
                <a:cs typeface="Trebuchet MS"/>
              </a:rPr>
              <a:t>mettendosi pubblicamente in gioco attraverso "cartelli di </a:t>
            </a:r>
            <a:r>
              <a:rPr lang="it-IT" sz="2000" b="1" spc="-5" dirty="0">
                <a:latin typeface="Trebuchet MS"/>
                <a:cs typeface="Trebuchet MS"/>
              </a:rPr>
              <a:t>matematica disfida</a:t>
            </a:r>
            <a:r>
              <a:rPr lang="it-IT" sz="2000" spc="-5" dirty="0">
                <a:latin typeface="Trebuchet MS"/>
                <a:cs typeface="Trebuchet MS"/>
              </a:rPr>
              <a:t>" con i massimi matematici suoi contemporanei. </a:t>
            </a: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2000" spc="-5" dirty="0">
                <a:latin typeface="Trebuchet MS"/>
                <a:cs typeface="Trebuchet MS"/>
              </a:rPr>
              <a:t>Studia anche le </a:t>
            </a:r>
            <a:r>
              <a:rPr lang="it-IT" sz="2000" b="1" spc="-5" dirty="0">
                <a:latin typeface="Trebuchet MS"/>
                <a:cs typeface="Trebuchet MS"/>
              </a:rPr>
              <a:t>armi</a:t>
            </a:r>
            <a:r>
              <a:rPr lang="it-IT" sz="2000" spc="-5" dirty="0">
                <a:latin typeface="Trebuchet MS"/>
                <a:cs typeface="Trebuchet MS"/>
              </a:rPr>
              <a:t> e il loro funzionamento: pubblica un </a:t>
            </a:r>
            <a:r>
              <a:rPr lang="it-IT" sz="2000" b="1" spc="-5" dirty="0">
                <a:latin typeface="Trebuchet MS"/>
                <a:cs typeface="Trebuchet MS"/>
              </a:rPr>
              <a:t>trattato sulla balistica </a:t>
            </a:r>
            <a:r>
              <a:rPr lang="it-IT" sz="2000" spc="-5" dirty="0">
                <a:latin typeface="Trebuchet MS"/>
                <a:cs typeface="Trebuchet MS"/>
              </a:rPr>
              <a:t>per analizzare e descrivere la traiettoria seguita dai proiettili. </a:t>
            </a: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2000" spc="-5" dirty="0">
                <a:latin typeface="Trebuchet MS"/>
                <a:cs typeface="Trebuchet MS"/>
              </a:rPr>
              <a:t>Stabilisce (erroneamente) in linea teorica che la traiettoria seguita dai proiettili è costituita da due tratti rettilinei raccordati da un arco di circonferenza. </a:t>
            </a:r>
            <a:r>
              <a:rPr lang="it-IT" sz="2000" spc="-5" dirty="0" err="1">
                <a:latin typeface="Trebuchet MS"/>
                <a:cs typeface="Trebuchet MS"/>
              </a:rPr>
              <a:t>Iin</a:t>
            </a:r>
            <a:r>
              <a:rPr lang="it-IT" sz="2000" spc="-5" dirty="0">
                <a:latin typeface="Trebuchet MS"/>
                <a:cs typeface="Trebuchet MS"/>
              </a:rPr>
              <a:t> via sperimentale osserva però che la gravità rende le parti rettilinee “un po' curve” in ogni loro punto. </a:t>
            </a:r>
          </a:p>
          <a:p>
            <a:pPr marL="190500" marR="233679">
              <a:lnSpc>
                <a:spcPct val="101099"/>
              </a:lnSpc>
              <a:spcBef>
                <a:spcPts val="75"/>
              </a:spcBef>
            </a:pPr>
            <a:r>
              <a:rPr lang="it-IT" sz="2000" spc="-5" dirty="0">
                <a:latin typeface="Trebuchet MS"/>
                <a:cs typeface="Trebuchet MS"/>
              </a:rPr>
              <a:t>Individua in 45° l'angolo che rende massima la </a:t>
            </a:r>
            <a:r>
              <a:rPr lang="it-IT" sz="2000" b="1" spc="-5" dirty="0">
                <a:latin typeface="Trebuchet MS"/>
                <a:cs typeface="Trebuchet MS"/>
              </a:rPr>
              <a:t>gittata</a:t>
            </a:r>
            <a:r>
              <a:rPr lang="it-IT" sz="2000" spc="-5" dirty="0">
                <a:latin typeface="Trebuchet MS"/>
                <a:cs typeface="Trebuchet MS"/>
              </a:rPr>
              <a:t> dello sparo. </a:t>
            </a:r>
          </a:p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</p:txBody>
      </p:sp>
      <p:pic>
        <p:nvPicPr>
          <p:cNvPr id="27" name="Immagine 26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FB33E1FF-BABC-F99A-C1E6-5ED85009C7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6594" y="128925"/>
            <a:ext cx="2540701" cy="2929986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87BC7B9-65C8-DB23-A92D-F7DA3B2A1809}"/>
              </a:ext>
            </a:extLst>
          </p:cNvPr>
          <p:cNvSpPr txBox="1"/>
          <p:nvPr/>
        </p:nvSpPr>
        <p:spPr>
          <a:xfrm>
            <a:off x="10084433" y="2670530"/>
            <a:ext cx="1424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Tartaglia</a:t>
            </a:r>
            <a:endParaRPr lang="it-IT" b="1"/>
          </a:p>
        </p:txBody>
      </p:sp>
    </p:spTree>
    <p:extLst>
      <p:ext uri="{BB962C8B-B14F-4D97-AF65-F5344CB8AC3E}">
        <p14:creationId xmlns:p14="http://schemas.microsoft.com/office/powerpoint/2010/main" val="374604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DFED45-F819-CE0F-DA98-E54CC4DD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7470F9-6196-26FF-5D54-19F64EE1D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F9C23CE1-4E5B-B09F-948B-DBA57A3297D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EE819592-C513-4B74-8F74-81E648DD1743}"/>
              </a:ext>
            </a:extLst>
          </p:cNvPr>
          <p:cNvSpPr/>
          <p:nvPr/>
        </p:nvSpPr>
        <p:spPr>
          <a:xfrm>
            <a:off x="95006" y="7856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8EFD377C-A385-6491-2058-9C0A8E0A01A0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60863AB1-D8AC-F5C7-49DA-A91B4789E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8E0F019B-639C-A13B-6BD1-6FA5A3C2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14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B58A1D6-E54A-33A7-95C7-F404D79920C5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9484C639-783E-27A0-2A3A-E3EBD39DF32E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8">
            <a:extLst>
              <a:ext uri="{FF2B5EF4-FFF2-40B4-BE49-F238E27FC236}">
                <a16:creationId xmlns:a16="http://schemas.microsoft.com/office/drawing/2014/main" id="{0AD353AF-7817-941B-140D-06E5316051E0}"/>
              </a:ext>
            </a:extLst>
          </p:cNvPr>
          <p:cNvSpPr txBox="1"/>
          <p:nvPr/>
        </p:nvSpPr>
        <p:spPr>
          <a:xfrm>
            <a:off x="261235" y="1255554"/>
            <a:ext cx="9028704" cy="2089611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800" spc="-5" dirty="0">
              <a:latin typeface="Trebuchet MS"/>
              <a:cs typeface="Trebuchet MS"/>
            </a:endParaRP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r>
              <a:rPr lang="it-IT" sz="1900" b="1" spc="-5" dirty="0">
                <a:latin typeface="Trebuchet MS"/>
                <a:cs typeface="Trebuchet MS"/>
              </a:rPr>
              <a:t>Gerolamo Cardano </a:t>
            </a:r>
            <a:r>
              <a:rPr lang="it-IT" sz="1900" spc="-5" dirty="0">
                <a:latin typeface="Trebuchet MS"/>
                <a:cs typeface="Trebuchet MS"/>
              </a:rPr>
              <a:t>(nato a Pavia), medico, </a:t>
            </a:r>
            <a:r>
              <a:rPr lang="it-IT" sz="1900" b="1" spc="-5" dirty="0">
                <a:latin typeface="Trebuchet MS"/>
                <a:cs typeface="Trebuchet MS"/>
              </a:rPr>
              <a:t>matematico</a:t>
            </a:r>
            <a:r>
              <a:rPr lang="it-IT" sz="1900" spc="-5" dirty="0">
                <a:latin typeface="Trebuchet MS"/>
                <a:cs typeface="Trebuchet MS"/>
              </a:rPr>
              <a:t>, filosofo, figlio illegittimo di un giurista, ha un’infanzia travagliata. </a:t>
            </a: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r>
              <a:rPr lang="it-IT" sz="1900" spc="-5" dirty="0">
                <a:latin typeface="Trebuchet MS"/>
                <a:cs typeface="Trebuchet MS"/>
              </a:rPr>
              <a:t>Da giovane viene avviato allo studio della matematica dal padre Fazio, notaio amico di Leonardo da Vinci.</a:t>
            </a: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r>
              <a:rPr lang="it-IT" sz="1900" b="1" spc="-5" dirty="0">
                <a:latin typeface="Trebuchet MS"/>
                <a:cs typeface="Trebuchet MS"/>
              </a:rPr>
              <a:t>Insegna</a:t>
            </a:r>
            <a:r>
              <a:rPr lang="it-IT" sz="1900" spc="-5" dirty="0">
                <a:latin typeface="Trebuchet MS"/>
                <a:cs typeface="Trebuchet MS"/>
              </a:rPr>
              <a:t> geometria, aritmetica e astronomia nelle scuole di Milano e poi medicina all'università di Pavia e di Bologna</a:t>
            </a:r>
            <a:r>
              <a:rPr lang="it-IT" sz="2000" spc="-5" dirty="0">
                <a:latin typeface="Trebuchet MS"/>
                <a:cs typeface="Trebuchet MS"/>
              </a:rPr>
              <a:t>.</a:t>
            </a:r>
          </a:p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800" spc="-5" dirty="0">
              <a:latin typeface="Trebuchet MS"/>
              <a:cs typeface="Trebuchet MS"/>
            </a:endParaRPr>
          </a:p>
        </p:txBody>
      </p:sp>
      <p:pic>
        <p:nvPicPr>
          <p:cNvPr id="3" name="Immagine 2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706B39CE-51B3-7AD9-B636-A22BFDCC6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8673" y="242433"/>
            <a:ext cx="2386717" cy="3102732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0479DA4-C64C-CA0B-ADAC-E754B899428E}"/>
              </a:ext>
            </a:extLst>
          </p:cNvPr>
          <p:cNvSpPr txBox="1"/>
          <p:nvPr/>
        </p:nvSpPr>
        <p:spPr>
          <a:xfrm>
            <a:off x="10180999" y="2863571"/>
            <a:ext cx="1424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Cardano</a:t>
            </a:r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4DB20DDB-E360-F217-466E-1AE6CE4CD305}"/>
              </a:ext>
            </a:extLst>
          </p:cNvPr>
          <p:cNvSpPr txBox="1"/>
          <p:nvPr/>
        </p:nvSpPr>
        <p:spPr>
          <a:xfrm>
            <a:off x="391784" y="445007"/>
            <a:ext cx="4756464" cy="565026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  <a:p>
            <a:pPr marL="298450" marR="233679" indent="-285750">
              <a:lnSpc>
                <a:spcPct val="101099"/>
              </a:lnSpc>
              <a:spcBef>
                <a:spcPts val="75"/>
              </a:spcBef>
              <a:buFont typeface="Wingdings" pitchFamily="2" charset="2"/>
              <a:buChar char="q"/>
            </a:pPr>
            <a:endParaRPr lang="it-IT" sz="1800" spc="-5" dirty="0">
              <a:latin typeface="Trebuchet MS"/>
              <a:cs typeface="Trebuchet MS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16C99D95-6DE0-F1E5-ED9C-123909BE1FA1}"/>
              </a:ext>
            </a:extLst>
          </p:cNvPr>
          <p:cNvSpPr txBox="1">
            <a:spLocks/>
          </p:cNvSpPr>
          <p:nvPr/>
        </p:nvSpPr>
        <p:spPr>
          <a:xfrm>
            <a:off x="621065" y="419426"/>
            <a:ext cx="3387440" cy="768296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>
            <a:defPPr>
              <a:defRPr lang="it-IT"/>
            </a:defPPr>
            <a:lvl1pPr>
              <a:defRPr sz="4400" b="1">
                <a:ln w="19050"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pPr marL="457200" indent="-457200">
              <a:buFont typeface="Wingdings" pitchFamily="2" charset="2"/>
              <a:buChar char="q"/>
            </a:pPr>
            <a:r>
              <a:rPr lang="it-IT" sz="2800" dirty="0">
                <a:solidFill>
                  <a:schemeClr val="accent2">
                    <a:lumMod val="75000"/>
                  </a:schemeClr>
                </a:solidFill>
              </a:rPr>
              <a:t>Gerolamo Cardano</a:t>
            </a:r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AF21F16E-AF7F-1C53-AFC3-BBD45D7A2FBE}"/>
              </a:ext>
            </a:extLst>
          </p:cNvPr>
          <p:cNvSpPr txBox="1"/>
          <p:nvPr/>
        </p:nvSpPr>
        <p:spPr>
          <a:xfrm>
            <a:off x="313714" y="3506129"/>
            <a:ext cx="9142454" cy="2677592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36525" marR="233679" algn="ctr">
              <a:lnSpc>
                <a:spcPct val="101099"/>
              </a:lnSpc>
              <a:spcBef>
                <a:spcPts val="75"/>
              </a:spcBef>
            </a:pPr>
            <a:endParaRPr lang="it-IT" sz="800" spc="-5" dirty="0">
              <a:latin typeface="Trebuchet MS"/>
              <a:cs typeface="Trebuchet MS"/>
            </a:endParaRP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r>
              <a:rPr lang="it-IT" sz="1900" spc="-5" dirty="0">
                <a:latin typeface="Trebuchet MS"/>
                <a:cs typeface="Trebuchet MS"/>
              </a:rPr>
              <a:t>È mosso dai più </a:t>
            </a:r>
            <a:r>
              <a:rPr lang="it-IT" sz="1900" b="1" spc="-5" dirty="0">
                <a:latin typeface="Trebuchet MS"/>
                <a:cs typeface="Trebuchet MS"/>
              </a:rPr>
              <a:t>disparati interessi</a:t>
            </a:r>
            <a:r>
              <a:rPr lang="it-IT" sz="1900" spc="-5" dirty="0">
                <a:latin typeface="Trebuchet MS"/>
                <a:cs typeface="Trebuchet MS"/>
              </a:rPr>
              <a:t>:</a:t>
            </a:r>
          </a:p>
          <a:p>
            <a:pPr marL="409575" marR="233679" indent="-260350">
              <a:lnSpc>
                <a:spcPct val="101099"/>
              </a:lnSpc>
              <a:spcBef>
                <a:spcPts val="75"/>
              </a:spcBef>
              <a:buFontTx/>
              <a:buChar char="-"/>
            </a:pPr>
            <a:r>
              <a:rPr lang="it-IT" sz="1900" b="1" spc="-5" dirty="0">
                <a:latin typeface="Trebuchet MS"/>
                <a:cs typeface="Trebuchet MS"/>
              </a:rPr>
              <a:t>giocatore incallito </a:t>
            </a:r>
            <a:r>
              <a:rPr lang="it-IT" sz="1900" spc="-5" dirty="0">
                <a:latin typeface="Trebuchet MS"/>
                <a:cs typeface="Trebuchet MS"/>
              </a:rPr>
              <a:t>d’azzardo e di scacchi, intuisce il calcolo delle probabilità ma trova più redditizio svilupparlo truccando i dadi al gioco; </a:t>
            </a:r>
          </a:p>
          <a:p>
            <a:pPr marL="409575" marR="233679" indent="-260350">
              <a:lnSpc>
                <a:spcPct val="101099"/>
              </a:lnSpc>
              <a:spcBef>
                <a:spcPts val="75"/>
              </a:spcBef>
              <a:buFontTx/>
              <a:buChar char="-"/>
            </a:pPr>
            <a:r>
              <a:rPr lang="it-IT" sz="1900" spc="-5" dirty="0">
                <a:latin typeface="Trebuchet MS"/>
                <a:cs typeface="Trebuchet MS"/>
              </a:rPr>
              <a:t>si occupa di </a:t>
            </a:r>
            <a:r>
              <a:rPr lang="it-IT" sz="1900" b="1" spc="-5" dirty="0">
                <a:latin typeface="Trebuchet MS"/>
                <a:cs typeface="Trebuchet MS"/>
              </a:rPr>
              <a:t>previsioni astrologiche </a:t>
            </a:r>
            <a:r>
              <a:rPr lang="it-IT" sz="1900" spc="-5" dirty="0">
                <a:latin typeface="Trebuchet MS"/>
                <a:cs typeface="Trebuchet MS"/>
              </a:rPr>
              <a:t>e scrive un celebre oroscopo di Cristo per cui viene incarcerato dall’Inquisizione; </a:t>
            </a:r>
          </a:p>
          <a:p>
            <a:pPr marL="409575" marR="233679" indent="-260350">
              <a:lnSpc>
                <a:spcPct val="101099"/>
              </a:lnSpc>
              <a:spcBef>
                <a:spcPts val="75"/>
              </a:spcBef>
              <a:buFontTx/>
              <a:buChar char="-"/>
            </a:pPr>
            <a:r>
              <a:rPr lang="it-IT" sz="1900" spc="-5" dirty="0">
                <a:latin typeface="Trebuchet MS"/>
                <a:cs typeface="Trebuchet MS"/>
              </a:rPr>
              <a:t>si dedica a </a:t>
            </a:r>
            <a:r>
              <a:rPr lang="it-IT" sz="1900" b="1" spc="-5" dirty="0">
                <a:latin typeface="Trebuchet MS"/>
                <a:cs typeface="Trebuchet MS"/>
              </a:rPr>
              <a:t>ricerche fisiche </a:t>
            </a:r>
            <a:r>
              <a:rPr lang="it-IT" sz="1900" spc="-5" dirty="0">
                <a:latin typeface="Trebuchet MS"/>
                <a:cs typeface="Trebuchet MS"/>
              </a:rPr>
              <a:t>in cui realizza </a:t>
            </a:r>
            <a:r>
              <a:rPr lang="it-IT" sz="1900" b="1" spc="-5" dirty="0">
                <a:latin typeface="Trebuchet MS"/>
                <a:cs typeface="Trebuchet MS"/>
              </a:rPr>
              <a:t>importanti innovazioni pratiche, </a:t>
            </a:r>
            <a:r>
              <a:rPr lang="it-IT" sz="1900" spc="-5" dirty="0">
                <a:latin typeface="Trebuchet MS"/>
                <a:cs typeface="Trebuchet MS"/>
              </a:rPr>
              <a:t>tra cui il giunto e la sospensione con il suo nome, la serratura a combinazione e una dimostrazione dell'impossibilità del moto perpetuo.</a:t>
            </a: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endParaRPr lang="it-IT" sz="800" spc="-5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07960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BC5A2-B549-6E75-BC5D-CD4D1E928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EE49CC-ABB0-930B-7774-8708C5B3F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DA019AF0-FA98-4EB3-CAB6-B1AC1DA04CC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0D736434-FB1F-7C2E-9899-49BA39B616EE}"/>
              </a:ext>
            </a:extLst>
          </p:cNvPr>
          <p:cNvSpPr/>
          <p:nvPr/>
        </p:nvSpPr>
        <p:spPr>
          <a:xfrm>
            <a:off x="78432" y="7856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0F41B002-9D6E-24A4-5F1A-C27BCD099DE3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0A606DD0-7CCE-64EC-EFAE-8353DED82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AD03ABB8-650C-DBFD-AD1A-091699E6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15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EC1AE953-B356-B627-A62E-8ABCBAAA07CD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8">
            <a:extLst>
              <a:ext uri="{FF2B5EF4-FFF2-40B4-BE49-F238E27FC236}">
                <a16:creationId xmlns:a16="http://schemas.microsoft.com/office/drawing/2014/main" id="{010C50E4-0BC5-4051-D97E-7F4C6A17DE31}"/>
              </a:ext>
            </a:extLst>
          </p:cNvPr>
          <p:cNvSpPr txBox="1"/>
          <p:nvPr/>
        </p:nvSpPr>
        <p:spPr>
          <a:xfrm>
            <a:off x="432629" y="832587"/>
            <a:ext cx="8686281" cy="2042867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pPr marL="12700" marR="233679" algn="ctr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r>
              <a:rPr lang="it-IT" sz="2000" spc="-5" dirty="0">
                <a:latin typeface="Trebuchet MS"/>
                <a:cs typeface="Trebuchet MS"/>
              </a:rPr>
              <a:t>E’ triste l'</a:t>
            </a:r>
            <a:r>
              <a:rPr lang="it-IT" sz="2000" b="1" spc="-5" dirty="0">
                <a:latin typeface="Trebuchet MS"/>
                <a:cs typeface="Trebuchet MS"/>
              </a:rPr>
              <a:t>ultima parte della sua vita </a:t>
            </a:r>
            <a:r>
              <a:rPr lang="it-IT" sz="2000" spc="-5" dirty="0">
                <a:latin typeface="Trebuchet MS"/>
                <a:cs typeface="Trebuchet MS"/>
              </a:rPr>
              <a:t>per accuse e calunnie, ma anche per la condotta delittuosa dei due figli</a:t>
            </a:r>
            <a:r>
              <a:rPr lang="it-IT" sz="1800" spc="-5" dirty="0">
                <a:latin typeface="Trebuchet MS"/>
                <a:cs typeface="Trebuchet MS"/>
              </a:rPr>
              <a:t>. </a:t>
            </a: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endParaRPr lang="it-IT" sz="1000" spc="-5" dirty="0">
              <a:latin typeface="Trebuchet MS"/>
              <a:cs typeface="Trebuchet MS"/>
            </a:endParaRP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r>
              <a:rPr lang="it-IT" sz="2000" dirty="0">
                <a:latin typeface="Trebuchet MS" panose="020B0703020202090204" pitchFamily="34" charset="0"/>
              </a:rPr>
              <a:t>Nei suoi ultimi giorni scrive l’</a:t>
            </a:r>
            <a:r>
              <a:rPr lang="it-IT" sz="2000" b="1" dirty="0">
                <a:latin typeface="Trebuchet MS" panose="020B0703020202090204" pitchFamily="34" charset="0"/>
              </a:rPr>
              <a:t>autobiografia</a:t>
            </a:r>
            <a:r>
              <a:rPr lang="it-IT" sz="2000" dirty="0">
                <a:latin typeface="Trebuchet MS" panose="020B0703020202090204" pitchFamily="34" charset="0"/>
              </a:rPr>
              <a:t> </a:t>
            </a:r>
            <a:r>
              <a:rPr lang="it-IT" sz="2000" i="1" dirty="0">
                <a:latin typeface="Trebuchet MS" panose="020B0703020202090204" pitchFamily="34" charset="0"/>
              </a:rPr>
              <a:t>De propria vita</a:t>
            </a:r>
            <a:r>
              <a:rPr lang="it-IT" sz="2000" dirty="0">
                <a:latin typeface="Trebuchet MS" panose="020B0703020202090204" pitchFamily="34" charset="0"/>
              </a:rPr>
              <a:t>, ricca di aneddoti curiosi (</a:t>
            </a:r>
            <a:r>
              <a:rPr lang="it-IT" sz="2000" i="1" dirty="0">
                <a:latin typeface="Trebuchet MS" panose="020B0703020202090204" pitchFamily="34" charset="0"/>
              </a:rPr>
              <a:t>“Un farmaco che la mamma si era procurata per abortire non fece effetto: fu così che io nacqui il 24 settembre 1501”</a:t>
            </a:r>
            <a:r>
              <a:rPr lang="it-IT" sz="2000" dirty="0">
                <a:latin typeface="Trebuchet MS" panose="020B0703020202090204" pitchFamily="34" charset="0"/>
              </a:rPr>
              <a:t>)</a:t>
            </a:r>
            <a:r>
              <a:rPr lang="it-IT" sz="2000" i="1" dirty="0">
                <a:latin typeface="Trebuchet MS" panose="020B0703020202090204" pitchFamily="34" charset="0"/>
              </a:rPr>
              <a:t>.</a:t>
            </a:r>
            <a:endParaRPr lang="it-IT" sz="2000" spc="-5" dirty="0">
              <a:latin typeface="Trebuchet MS"/>
              <a:cs typeface="Trebuchet MS"/>
            </a:endParaRPr>
          </a:p>
          <a:p>
            <a:pPr marL="136525" marR="233679">
              <a:lnSpc>
                <a:spcPct val="101099"/>
              </a:lnSpc>
              <a:spcBef>
                <a:spcPts val="75"/>
              </a:spcBef>
            </a:pPr>
            <a:endParaRPr lang="it-IT" sz="800" spc="-5" dirty="0">
              <a:latin typeface="Trebuchet MS"/>
              <a:cs typeface="Trebuchet MS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7D614F26-8AFD-82E0-1531-419373B5BA4D}"/>
              </a:ext>
            </a:extLst>
          </p:cNvPr>
          <p:cNvSpPr txBox="1"/>
          <p:nvPr/>
        </p:nvSpPr>
        <p:spPr>
          <a:xfrm>
            <a:off x="626101" y="3934869"/>
            <a:ext cx="10485246" cy="2133276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/>
          <a:p>
            <a:endParaRPr lang="it-IT" dirty="0">
              <a:latin typeface="Trebuchet MS" panose="020B0703020202090204" pitchFamily="34" charset="0"/>
            </a:endParaRPr>
          </a:p>
          <a:p>
            <a:pPr marL="190500"/>
            <a:r>
              <a:rPr lang="it-IT" sz="2200" dirty="0">
                <a:latin typeface="Trebuchet MS" panose="020B0703020202090204" pitchFamily="34" charset="0"/>
              </a:rPr>
              <a:t>Altro importante protagonista della nostra storia, </a:t>
            </a:r>
            <a:r>
              <a:rPr lang="it-IT" sz="2200" b="1" dirty="0">
                <a:highlight>
                  <a:srgbClr val="FFE699"/>
                </a:highlight>
                <a:latin typeface="Trebuchet MS" panose="020B0703020202090204" pitchFamily="34" charset="0"/>
              </a:rPr>
              <a:t>Lodovico Ferrari</a:t>
            </a:r>
            <a:r>
              <a:rPr lang="it-IT" sz="2200" dirty="0">
                <a:latin typeface="Trebuchet MS" panose="020B0703020202090204" pitchFamily="34" charset="0"/>
              </a:rPr>
              <a:t>, noto per essere stato </a:t>
            </a:r>
            <a:r>
              <a:rPr lang="it-IT" sz="2200" b="1" dirty="0">
                <a:latin typeface="Trebuchet MS" panose="020B0703020202090204" pitchFamily="34" charset="0"/>
              </a:rPr>
              <a:t>allievo di Cardano</a:t>
            </a:r>
            <a:r>
              <a:rPr lang="it-IT" sz="2200" dirty="0">
                <a:latin typeface="Trebuchet MS" panose="020B0703020202090204" pitchFamily="34" charset="0"/>
              </a:rPr>
              <a:t>, contribuisce in modo significativo allo </a:t>
            </a:r>
            <a:r>
              <a:rPr lang="it-IT" sz="2200" b="1" dirty="0">
                <a:latin typeface="Trebuchet MS" panose="020B0703020202090204" pitchFamily="34" charset="0"/>
              </a:rPr>
              <a:t>sviluppo dell'algebra</a:t>
            </a:r>
            <a:r>
              <a:rPr lang="it-IT" sz="2200" dirty="0">
                <a:latin typeface="Trebuchet MS" panose="020B0703020202090204" pitchFamily="34" charset="0"/>
              </a:rPr>
              <a:t>, aiutando il suo maestro nella risoluzione di equazioni.</a:t>
            </a:r>
          </a:p>
          <a:p>
            <a:pPr marL="190500"/>
            <a:r>
              <a:rPr lang="it-IT" sz="2200" dirty="0">
                <a:latin typeface="Trebuchet MS" panose="020B0703020202090204" pitchFamily="34" charset="0"/>
              </a:rPr>
              <a:t>Ferrari </a:t>
            </a:r>
            <a:r>
              <a:rPr lang="it-IT" sz="2200" b="1" dirty="0">
                <a:latin typeface="Trebuchet MS" panose="020B0703020202090204" pitchFamily="34" charset="0"/>
              </a:rPr>
              <a:t>muore avvelenato</a:t>
            </a:r>
            <a:r>
              <a:rPr lang="it-IT" sz="2200" dirty="0">
                <a:latin typeface="Trebuchet MS" panose="020B0703020202090204" pitchFamily="34" charset="0"/>
              </a:rPr>
              <a:t>, probabilmente dalla sorella a causa di una questione di eredità.</a:t>
            </a:r>
            <a:endParaRPr lang="it-IT" sz="2200" spc="-5" dirty="0">
              <a:latin typeface="Trebuchet MS"/>
            </a:endParaRPr>
          </a:p>
          <a:p>
            <a:pPr marL="190500"/>
            <a:endParaRPr lang="it-IT" sz="1000" dirty="0">
              <a:latin typeface="Trebuchet MS" panose="020B0703020202090204" pitchFamily="34" charset="0"/>
            </a:endParaRPr>
          </a:p>
        </p:txBody>
      </p:sp>
      <p:pic>
        <p:nvPicPr>
          <p:cNvPr id="3" name="Immagine 2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F4259A55-2891-B4C0-0DA0-145678350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336" y="198546"/>
            <a:ext cx="2386717" cy="3102732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DC0813A-D75E-59A6-CE8E-46CE1ECC6B3D}"/>
              </a:ext>
            </a:extLst>
          </p:cNvPr>
          <p:cNvSpPr txBox="1"/>
          <p:nvPr/>
        </p:nvSpPr>
        <p:spPr>
          <a:xfrm>
            <a:off x="10141238" y="2875454"/>
            <a:ext cx="1424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Cardano</a:t>
            </a:r>
          </a:p>
        </p:txBody>
      </p:sp>
    </p:spTree>
    <p:extLst>
      <p:ext uri="{BB962C8B-B14F-4D97-AF65-F5344CB8AC3E}">
        <p14:creationId xmlns:p14="http://schemas.microsoft.com/office/powerpoint/2010/main" val="3449823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006C75-9115-9785-E684-899355E16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071ACF-8B37-136C-E81F-3EA1BDA23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78AFA75D-109D-BA18-D250-6EB9EAB855A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3784C612-8FC6-7127-A751-1C8F95E0F280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4162CE21-58CF-F6E3-8BC8-29E53245AA71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569290FD-4DB4-471F-174F-EF8FF03DD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206EB3D5-5262-0C86-4280-01987A272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16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354B1385-2D57-973C-DB60-C0F0E7071BB9}"/>
              </a:ext>
            </a:extLst>
          </p:cNvPr>
          <p:cNvSpPr txBox="1"/>
          <p:nvPr/>
        </p:nvSpPr>
        <p:spPr>
          <a:xfrm>
            <a:off x="564269" y="4358287"/>
            <a:ext cx="10594249" cy="1574662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>
            <a:defPPr>
              <a:defRPr lang="it-IT"/>
            </a:defPPr>
            <a:lvl1pPr marL="12700" marR="233679" algn="ctr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endParaRPr lang="it-IT" dirty="0"/>
          </a:p>
          <a:p>
            <a:pPr marL="231775" algn="l"/>
            <a:r>
              <a:rPr lang="it-IT" sz="2000" dirty="0"/>
              <a:t>L’</a:t>
            </a:r>
            <a:r>
              <a:rPr lang="it-IT" sz="2000" b="1" dirty="0"/>
              <a:t>arbitro</a:t>
            </a:r>
            <a:r>
              <a:rPr lang="it-IT" sz="2000" dirty="0"/>
              <a:t> della contesa è il governatore di Milano.</a:t>
            </a:r>
          </a:p>
          <a:p>
            <a:pPr marL="231775" algn="l"/>
            <a:endParaRPr lang="it-IT" sz="1000" dirty="0"/>
          </a:p>
          <a:p>
            <a:pPr marL="231775" algn="l"/>
            <a:r>
              <a:rPr lang="it-IT" sz="2000" dirty="0"/>
              <a:t>I </a:t>
            </a:r>
            <a:r>
              <a:rPr lang="it-IT" sz="2000" b="1" dirty="0"/>
              <a:t>quesiti </a:t>
            </a:r>
            <a:r>
              <a:rPr lang="it-IT" sz="2000" dirty="0"/>
              <a:t>della disputa spaziano da temi matematici a altre discipline come architettura, astronomia e geografia.</a:t>
            </a:r>
          </a:p>
          <a:p>
            <a:endParaRPr lang="it-IT" sz="1000" dirty="0"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0AEB8E1B-1505-18D1-503B-36A8734922B4}"/>
              </a:ext>
            </a:extLst>
          </p:cNvPr>
          <p:cNvSpPr txBox="1"/>
          <p:nvPr/>
        </p:nvSpPr>
        <p:spPr>
          <a:xfrm>
            <a:off x="401501" y="278786"/>
            <a:ext cx="5459893" cy="3803477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>
            <a:defPPr>
              <a:defRPr lang="it-IT"/>
            </a:defPPr>
            <a:lvl1pPr marL="12700" marR="233679" algn="ctr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endParaRPr lang="it-IT" dirty="0"/>
          </a:p>
          <a:p>
            <a:pPr marL="136525" algn="l"/>
            <a:r>
              <a:rPr lang="it-IT" sz="2400" b="1" dirty="0"/>
              <a:t>Una disfida famosa arriva nel 1548</a:t>
            </a:r>
          </a:p>
          <a:p>
            <a:pPr marL="136525" algn="l"/>
            <a:r>
              <a:rPr lang="it-IT" sz="2000" b="1" dirty="0"/>
              <a:t>Tartaglia e Ferrari si sfidano pubblicamente a Milano di fronte a una folla numerosa </a:t>
            </a:r>
            <a:r>
              <a:rPr lang="it-IT" sz="2000" dirty="0"/>
              <a:t>contenente anche personalità di prestigio.</a:t>
            </a:r>
          </a:p>
          <a:p>
            <a:pPr marL="136525" algn="l"/>
            <a:r>
              <a:rPr lang="it-IT" sz="2000" dirty="0"/>
              <a:t>Molti i sostenitori di Ferrari, solo il fratello appoggia Tartaglia, forse in particolare difficoltà anche per la balbuzie in una disfida a voce, “in diretta” e non in forma epistolare. </a:t>
            </a:r>
            <a:endParaRPr lang="it-IT" sz="1000" dirty="0"/>
          </a:p>
          <a:p>
            <a:pPr marL="136525" algn="l"/>
            <a:endParaRPr lang="it-IT" sz="2000" dirty="0"/>
          </a:p>
        </p:txBody>
      </p:sp>
      <p:pic>
        <p:nvPicPr>
          <p:cNvPr id="3" name="officeArt object" descr="Immagine">
            <a:extLst>
              <a:ext uri="{FF2B5EF4-FFF2-40B4-BE49-F238E27FC236}">
                <a16:creationId xmlns:a16="http://schemas.microsoft.com/office/drawing/2014/main" id="{4431A300-09CD-328E-259E-0DA8C9050C3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01" r="3640" b="7476"/>
          <a:stretch>
            <a:fillRect/>
          </a:stretch>
        </p:blipFill>
        <p:spPr>
          <a:xfrm flipH="1">
            <a:off x="6096000" y="389805"/>
            <a:ext cx="5871414" cy="3225638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4111046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EE2ED9-4FB6-A3E1-8E6A-1B9BA704C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FFF6EC-B35B-3B9E-7A1A-56DFF7953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BE08EF0E-16FC-A8C6-905A-3352478F241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14A00DA-4A58-57B0-8218-405319B7D6D7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9490B257-902D-56BA-2771-8A29539FCAD2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560D2BB0-7EB5-0D47-EEFF-63E304BD5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0C81A1D3-FEE2-5BD7-ADAC-094B613A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17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9863475E-614E-847A-D92C-A61DDB90755C}"/>
              </a:ext>
            </a:extLst>
          </p:cNvPr>
          <p:cNvSpPr txBox="1"/>
          <p:nvPr/>
        </p:nvSpPr>
        <p:spPr>
          <a:xfrm>
            <a:off x="2397693" y="4633564"/>
            <a:ext cx="7632997" cy="1199624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>
            <a:defPPr>
              <a:defRPr lang="it-IT"/>
            </a:defPPr>
            <a:lvl1pPr marL="12700" marR="233679" algn="ctr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endParaRPr lang="it-IT" dirty="0"/>
          </a:p>
          <a:p>
            <a:pPr marL="190500" algn="l"/>
            <a:r>
              <a:rPr lang="it-IT" sz="2000" b="1" dirty="0"/>
              <a:t>Ferrari</a:t>
            </a:r>
            <a:r>
              <a:rPr lang="it-IT" sz="2000" dirty="0"/>
              <a:t> riceve invece </a:t>
            </a:r>
            <a:r>
              <a:rPr lang="it-IT" sz="2000" b="1" dirty="0"/>
              <a:t>prestigiose offerte di lavoro </a:t>
            </a:r>
            <a:r>
              <a:rPr lang="it-IT" sz="2000" dirty="0"/>
              <a:t>divenendo </a:t>
            </a:r>
            <a:r>
              <a:rPr lang="it-IT" sz="2000" b="1" dirty="0"/>
              <a:t>famoso insieme al suo maestro</a:t>
            </a:r>
            <a:r>
              <a:rPr lang="it-IT" sz="2000" dirty="0"/>
              <a:t>.</a:t>
            </a:r>
          </a:p>
          <a:p>
            <a:endParaRPr lang="it-IT" dirty="0"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D179DFFF-9309-2A63-BD47-5674E33B67A4}"/>
              </a:ext>
            </a:extLst>
          </p:cNvPr>
          <p:cNvSpPr txBox="1"/>
          <p:nvPr/>
        </p:nvSpPr>
        <p:spPr>
          <a:xfrm>
            <a:off x="224586" y="391421"/>
            <a:ext cx="5388419" cy="3587777"/>
          </a:xfrm>
          <a:prstGeom prst="rect">
            <a:avLst/>
          </a:prstGeom>
          <a:ln w="130175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  <p:txBody>
          <a:bodyPr vert="horz" wrap="square" lIns="0" tIns="9525" rIns="0" bIns="0" rtlCol="0">
            <a:spAutoFit/>
          </a:bodyPr>
          <a:lstStyle>
            <a:defPPr>
              <a:defRPr lang="it-IT"/>
            </a:defPPr>
            <a:lvl1pPr marL="12700" marR="233679" algn="ctr">
              <a:lnSpc>
                <a:spcPct val="101099"/>
              </a:lnSpc>
              <a:spcBef>
                <a:spcPts val="75"/>
              </a:spcBef>
              <a:defRPr spc="-5">
                <a:latin typeface="Trebuchet MS"/>
                <a:cs typeface="Trebuchet MS"/>
              </a:defRPr>
            </a:lvl1pPr>
          </a:lstStyle>
          <a:p>
            <a:endParaRPr lang="it-IT" sz="1000" dirty="0"/>
          </a:p>
          <a:p>
            <a:pPr marL="190500" algn="l"/>
            <a:r>
              <a:rPr lang="it-IT" sz="2000" dirty="0"/>
              <a:t>Anche se mancano resoconti ufficiali, la </a:t>
            </a:r>
            <a:r>
              <a:rPr lang="it-IT" sz="2000" b="1" dirty="0"/>
              <a:t>disparità delle fazioni </a:t>
            </a:r>
            <a:r>
              <a:rPr lang="it-IT" sz="2000" dirty="0"/>
              <a:t>di sostegno ai contendenti sembra influenzare da subito il procedere della contesa: </a:t>
            </a:r>
          </a:p>
          <a:p>
            <a:pPr marL="190500" algn="l"/>
            <a:r>
              <a:rPr lang="it-IT" sz="2000" b="1" dirty="0"/>
              <a:t>Ferrari è sicuro di sé, rapido</a:t>
            </a:r>
            <a:r>
              <a:rPr lang="it-IT" sz="2000" dirty="0"/>
              <a:t>; </a:t>
            </a:r>
          </a:p>
          <a:p>
            <a:pPr marL="190500" algn="l"/>
            <a:r>
              <a:rPr lang="it-IT" sz="2000" b="1" dirty="0"/>
              <a:t>Tartaglia appare confuso, innervosito, dopo un giorno abbandona il campo</a:t>
            </a:r>
            <a:r>
              <a:rPr lang="it-IT" sz="2000" dirty="0"/>
              <a:t>, </a:t>
            </a:r>
            <a:r>
              <a:rPr lang="it-IT" sz="2000" b="1" dirty="0"/>
              <a:t>sconfitto</a:t>
            </a:r>
            <a:r>
              <a:rPr lang="it-IT" sz="2000" dirty="0"/>
              <a:t> dall’avversario </a:t>
            </a:r>
            <a:r>
              <a:rPr lang="it-IT" sz="2000" b="1" dirty="0"/>
              <a:t>ed esce di scena</a:t>
            </a:r>
            <a:r>
              <a:rPr lang="it-IT" sz="2000" dirty="0"/>
              <a:t>, vedendosi pure revocare l’incarico di insegnamento a Brescia.</a:t>
            </a:r>
          </a:p>
          <a:p>
            <a:endParaRPr lang="it-IT" sz="1000" dirty="0"/>
          </a:p>
        </p:txBody>
      </p:sp>
      <p:pic>
        <p:nvPicPr>
          <p:cNvPr id="3" name="officeArt object" descr="Immagine">
            <a:extLst>
              <a:ext uri="{FF2B5EF4-FFF2-40B4-BE49-F238E27FC236}">
                <a16:creationId xmlns:a16="http://schemas.microsoft.com/office/drawing/2014/main" id="{317E549D-67FB-B4C7-1C3D-F3086483759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01" r="3640" b="7476"/>
          <a:stretch>
            <a:fillRect/>
          </a:stretch>
        </p:blipFill>
        <p:spPr>
          <a:xfrm flipH="1">
            <a:off x="5862918" y="706889"/>
            <a:ext cx="6104496" cy="3225638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2385560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A3D074-66F0-BCF8-9A21-5ACD897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0C57CCD-11FD-8574-B477-96B3F2F25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303AC4E8-770D-0EC9-9E30-8B102F8B29C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3" t="9091" r="13316" b="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FDFEB4-73BE-C2A2-78EA-18C229B8B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6BD92FC-5A60-0F54-6B5C-C8A185093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9309" y="2446670"/>
            <a:ext cx="9678109" cy="925876"/>
          </a:xfrm>
        </p:spPr>
        <p:txBody>
          <a:bodyPr>
            <a:normAutofit/>
          </a:bodyPr>
          <a:lstStyle/>
          <a:p>
            <a:pPr algn="l"/>
            <a:r>
              <a:rPr lang="it-IT" sz="5100" b="1" dirty="0">
                <a:solidFill>
                  <a:schemeClr val="bg1"/>
                </a:solidFill>
                <a:latin typeface="Trebuchet MS" panose="020B0703020202090204" pitchFamily="34" charset="0"/>
              </a:rPr>
              <a:t>Una gara matematica in classe</a:t>
            </a:r>
            <a:endParaRPr lang="it-IT" sz="5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29634D6-A4B4-2B8C-07FC-ECF40DFBF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DF1768F-07F5-E071-F142-E979F403C11B}"/>
              </a:ext>
            </a:extLst>
          </p:cNvPr>
          <p:cNvSpPr/>
          <p:nvPr/>
        </p:nvSpPr>
        <p:spPr>
          <a:xfrm>
            <a:off x="132347" y="132347"/>
            <a:ext cx="11899232" cy="525780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A7A7FF7-451E-19A1-F443-5786F7753F63}"/>
              </a:ext>
            </a:extLst>
          </p:cNvPr>
          <p:cNvSpPr/>
          <p:nvPr/>
        </p:nvSpPr>
        <p:spPr>
          <a:xfrm>
            <a:off x="762000" y="2101341"/>
            <a:ext cx="10183091" cy="1641697"/>
          </a:xfrm>
          <a:prstGeom prst="rect">
            <a:avLst/>
          </a:prstGeom>
          <a:noFill/>
          <a:ln w="508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E40F893-016F-0571-BCC8-AB839EE1739F}"/>
              </a:ext>
            </a:extLst>
          </p:cNvPr>
          <p:cNvSpPr txBox="1"/>
          <p:nvPr/>
        </p:nvSpPr>
        <p:spPr>
          <a:xfrm>
            <a:off x="-1" y="5621753"/>
            <a:ext cx="9785897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</a:pPr>
            <a:r>
              <a:rPr lang="it-IT" sz="2000" dirty="0">
                <a:latin typeface="Trebuchet MS" panose="020B0703020202090204" pitchFamily="34" charset="0"/>
              </a:rPr>
              <a:t>Liuba </a:t>
            </a:r>
            <a:r>
              <a:rPr lang="it-IT" sz="2000" dirty="0" err="1">
                <a:latin typeface="Trebuchet MS" panose="020B0703020202090204" pitchFamily="34" charset="0"/>
              </a:rPr>
              <a:t>Ballocco</a:t>
            </a:r>
            <a:r>
              <a:rPr lang="it-IT" sz="2000" dirty="0">
                <a:latin typeface="Trebuchet MS" panose="020B0703020202090204" pitchFamily="34" charset="0"/>
              </a:rPr>
              <a:t> </a:t>
            </a:r>
            <a:r>
              <a:rPr lang="it-IT" sz="1800" i="1" dirty="0">
                <a:latin typeface="Trebuchet MS" panose="020B0703020202090204" pitchFamily="34" charset="0"/>
              </a:rPr>
              <a:t>I.I.S. “G. Vallauri", Fossano, Centro PRISTEM Università “L. Bocconi", Milano</a:t>
            </a:r>
          </a:p>
        </p:txBody>
      </p:sp>
    </p:spTree>
    <p:extLst>
      <p:ext uri="{BB962C8B-B14F-4D97-AF65-F5344CB8AC3E}">
        <p14:creationId xmlns:p14="http://schemas.microsoft.com/office/powerpoint/2010/main" val="831988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A545-E3C1-B9EC-B10D-97A5BA9F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B088478-D421-B5AB-1ACF-9BED4BC658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D000B1-1E2C-C692-2B11-FCF6FD7434AB}"/>
              </a:ext>
            </a:extLst>
          </p:cNvPr>
          <p:cNvSpPr/>
          <p:nvPr/>
        </p:nvSpPr>
        <p:spPr>
          <a:xfrm>
            <a:off x="109536" y="330655"/>
            <a:ext cx="11972928" cy="680864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6525" lvl="0"/>
            <a:endParaRPr lang="it-IT" sz="18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9177177-ED54-D258-E621-E23A11FFD27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8DA1F47-B3A5-EC5B-264F-D5823D91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01D833C-B75C-92FF-EB73-BE743FA4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19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BBCE5C-27B0-B5E6-AD05-E755E55C96B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E8A3D68-DC4F-07EC-BB29-BB9D44DBAC7F}"/>
              </a:ext>
            </a:extLst>
          </p:cNvPr>
          <p:cNvSpPr/>
          <p:nvPr/>
        </p:nvSpPr>
        <p:spPr>
          <a:xfrm>
            <a:off x="0" y="2118655"/>
            <a:ext cx="11866796" cy="1945779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B4517696-4DFA-275A-1CB9-1E619D561015}"/>
              </a:ext>
            </a:extLst>
          </p:cNvPr>
          <p:cNvSpPr txBox="1">
            <a:spLocks/>
          </p:cNvSpPr>
          <p:nvPr/>
        </p:nvSpPr>
        <p:spPr>
          <a:xfrm>
            <a:off x="461142" y="2118655"/>
            <a:ext cx="11506272" cy="1616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lang="it-IT" b="1" dirty="0">
                <a:latin typeface="Trebuchet MS" panose="020B0703020202090204" pitchFamily="34" charset="0"/>
              </a:rPr>
              <a:t>Propongo di  dedicare le prossime due lezioni a gare matematiche:</a:t>
            </a:r>
          </a:p>
          <a:p>
            <a:pPr marL="552450" indent="-4572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AutoNum type="arabicPeriod"/>
            </a:pPr>
            <a:r>
              <a:rPr lang="it-IT" b="1" dirty="0">
                <a:latin typeface="Trebuchet MS" panose="020B0703020202090204" pitchFamily="34" charset="0"/>
              </a:rPr>
              <a:t>Gara fra squadre di studenti.</a:t>
            </a:r>
          </a:p>
          <a:p>
            <a:pPr marL="552450" indent="-4572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AutoNum type="arabicPeriod"/>
            </a:pPr>
            <a:r>
              <a:rPr lang="it-IT" b="1" dirty="0">
                <a:latin typeface="Trebuchet MS" panose="020B0703020202090204" pitchFamily="34" charset="0"/>
              </a:rPr>
              <a:t>Gara fra diversi software di Intelligenza artificiale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it-IT" sz="2400" dirty="0">
              <a:latin typeface="Trebuchet MS" panose="020B0703020202090204" pitchFamily="34" charset="0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FDCCF5A-024A-7B38-C55A-F69CCFC2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851" y="670353"/>
            <a:ext cx="6665338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DALLE DISFIDE ALLE GARE IN CLASSE</a:t>
            </a:r>
          </a:p>
        </p:txBody>
      </p:sp>
    </p:spTree>
    <p:extLst>
      <p:ext uri="{BB962C8B-B14F-4D97-AF65-F5344CB8AC3E}">
        <p14:creationId xmlns:p14="http://schemas.microsoft.com/office/powerpoint/2010/main" val="2562893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A545-E3C1-B9EC-B10D-97A5BA9F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B088478-D421-B5AB-1ACF-9BED4BC658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D000B1-1E2C-C692-2B11-FCF6FD7434AB}"/>
              </a:ext>
            </a:extLst>
          </p:cNvPr>
          <p:cNvSpPr/>
          <p:nvPr/>
        </p:nvSpPr>
        <p:spPr>
          <a:xfrm>
            <a:off x="109536" y="0"/>
            <a:ext cx="11972928" cy="680864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6525" lvl="0"/>
            <a:endParaRPr lang="it-IT" sz="18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9177177-ED54-D258-E621-E23A11FFD27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8DA1F47-B3A5-EC5B-264F-D5823D91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01D833C-B75C-92FF-EB73-BE743FA4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20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BBCE5C-27B0-B5E6-AD05-E755E55C96B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FDCCF5A-024A-7B38-C55A-F69CCFC2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350" y="565968"/>
            <a:ext cx="4891955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1. LA GARA A SQUADRE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E75B90-29BC-B985-FEA4-0E8A85598C26}"/>
              </a:ext>
            </a:extLst>
          </p:cNvPr>
          <p:cNvSpPr/>
          <p:nvPr/>
        </p:nvSpPr>
        <p:spPr>
          <a:xfrm>
            <a:off x="195510" y="1730726"/>
            <a:ext cx="11866796" cy="3968451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B4517696-4DFA-275A-1CB9-1E619D561015}"/>
              </a:ext>
            </a:extLst>
          </p:cNvPr>
          <p:cNvSpPr txBox="1">
            <a:spLocks/>
          </p:cNvSpPr>
          <p:nvPr/>
        </p:nvSpPr>
        <p:spPr>
          <a:xfrm>
            <a:off x="195510" y="1730727"/>
            <a:ext cx="11506272" cy="3978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it-IT" b="1" dirty="0">
                <a:latin typeface="Trebuchet MS" panose="020B0703020202090204" pitchFamily="34" charset="0"/>
              </a:rPr>
              <a:t>Propongo per la prossima lezione una gara matematica fra squadre di 3 o 4 studenti</a:t>
            </a:r>
          </a:p>
          <a:p>
            <a:pPr marL="95250" indent="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it-IT" b="1" dirty="0">
                <a:latin typeface="Trebuchet MS" panose="020B0703020202090204" pitchFamily="34" charset="0"/>
              </a:rPr>
              <a:t>Ad ogni squadra verranno dati tre quesiti da risolvere in 40 minuti.</a:t>
            </a:r>
          </a:p>
          <a:p>
            <a:pPr marL="9525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Punteggio per ogni quesito risolto in modo corretto: 10 punti. </a:t>
            </a:r>
          </a:p>
          <a:p>
            <a:pPr marL="9525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Verranno attribuiti punteggi parziali per i quesiti impostati in maniera corretta anche se incompleta o con errori. 			</a:t>
            </a:r>
            <a:endParaRPr lang="it-IT" b="1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95250" indent="0">
              <a:lnSpc>
                <a:spcPct val="100000"/>
              </a:lnSpc>
              <a:spcBef>
                <a:spcPts val="400"/>
              </a:spcBef>
              <a:buNone/>
            </a:pPr>
            <a:endParaRPr lang="it-IT" sz="1000" b="1" dirty="0">
              <a:solidFill>
                <a:srgbClr val="212121"/>
              </a:solidFill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9525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it-IT" b="1" u="sng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Bonus</a:t>
            </a: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 per ciascun quesito che una squadra risolve in modo corretto e consegna per prima: 5 punti. </a:t>
            </a:r>
            <a:endParaRPr lang="it-IT" b="1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47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9A64F-E25A-25FE-C585-05E58EE20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0F93294C-7654-FA84-3FA1-A80CFC367BC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9A62C95E-4C08-8C75-1A82-0798CCB4FC65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EAFCE0B9-87B7-0115-1C68-F42924850C69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3B1BAC1B-5D5A-5EE0-21A7-A73B88C0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B3AC5E38-9DFD-CA67-8B9E-8EA597D3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21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BAE2CE6-C28D-3C7C-45A9-5AD34511564B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6B480EC-EDEE-4BA0-9820-4EA0BB19A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5063" y="591738"/>
            <a:ext cx="3354100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2. GARA FRA IA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5FC71CC-320B-DFFF-EF6D-D2B66054D985}"/>
              </a:ext>
            </a:extLst>
          </p:cNvPr>
          <p:cNvSpPr/>
          <p:nvPr/>
        </p:nvSpPr>
        <p:spPr>
          <a:xfrm>
            <a:off x="325183" y="1505715"/>
            <a:ext cx="11866796" cy="2956036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D647ED88-4FCC-795F-9696-38829532DCDE}"/>
              </a:ext>
            </a:extLst>
          </p:cNvPr>
          <p:cNvSpPr txBox="1">
            <a:spLocks/>
          </p:cNvSpPr>
          <p:nvPr/>
        </p:nvSpPr>
        <p:spPr>
          <a:xfrm>
            <a:off x="820981" y="1998785"/>
            <a:ext cx="10418519" cy="2503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A partire dalle stesse squadre di studenti della gara, ogni squadra sceglie </a:t>
            </a:r>
            <a:r>
              <a:rPr lang="it-IT" b="1" dirty="0">
                <a:solidFill>
                  <a:srgbClr val="FF0000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un</a:t>
            </a: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 quesito tra quelli affrontati nella gara e lo pone a due differenti software di IA.</a:t>
            </a:r>
          </a:p>
          <a:p>
            <a:pPr marL="0" lvl="0" indent="0">
              <a:buNone/>
            </a:pP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Ogni squadra corregge e confronta tra loro le soluzioni ottenute dalle IA stabilendo il vincitore.</a:t>
            </a:r>
          </a:p>
        </p:txBody>
      </p:sp>
    </p:spTree>
    <p:extLst>
      <p:ext uri="{BB962C8B-B14F-4D97-AF65-F5344CB8AC3E}">
        <p14:creationId xmlns:p14="http://schemas.microsoft.com/office/powerpoint/2010/main" val="3754361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9A64F-E25A-25FE-C585-05E58EE20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0F93294C-7654-FA84-3FA1-A80CFC367BC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9A62C95E-4C08-8C75-1A82-0798CCB4FC65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EAFCE0B9-87B7-0115-1C68-F42924850C69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3B1BAC1B-5D5A-5EE0-21A7-A73B88C0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B3AC5E38-9DFD-CA67-8B9E-8EA597D3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22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BAE2CE6-C28D-3C7C-45A9-5AD34511564B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5FC71CC-320B-DFFF-EF6D-D2B66054D985}"/>
              </a:ext>
            </a:extLst>
          </p:cNvPr>
          <p:cNvSpPr/>
          <p:nvPr/>
        </p:nvSpPr>
        <p:spPr>
          <a:xfrm>
            <a:off x="-58271" y="2301359"/>
            <a:ext cx="12191979" cy="1389211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FAC65C93-1839-6710-9F19-901053FCB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719" y="2365007"/>
            <a:ext cx="7072589" cy="1325563"/>
          </a:xfrm>
        </p:spPr>
        <p:txBody>
          <a:bodyPr/>
          <a:lstStyle/>
          <a:p>
            <a:r>
              <a:rPr lang="it-IT" b="1" dirty="0">
                <a:latin typeface="Trebuchet MS" panose="020B0703020202090204" pitchFamily="34" charset="0"/>
              </a:rPr>
              <a:t>Ora formiamo le squadre</a:t>
            </a:r>
          </a:p>
        </p:txBody>
      </p:sp>
    </p:spTree>
    <p:extLst>
      <p:ext uri="{BB962C8B-B14F-4D97-AF65-F5344CB8AC3E}">
        <p14:creationId xmlns:p14="http://schemas.microsoft.com/office/powerpoint/2010/main" val="34703884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22079</TotalTime>
  <Words>2349</Words>
  <Application>Microsoft Macintosh PowerPoint</Application>
  <PresentationFormat>Widescreen</PresentationFormat>
  <Paragraphs>213</Paragraphs>
  <Slides>22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0" baseType="lpstr">
      <vt:lpstr>Aptos</vt:lpstr>
      <vt:lpstr>Arial</vt:lpstr>
      <vt:lpstr>Calibri</vt:lpstr>
      <vt:lpstr>Calibri Light</vt:lpstr>
      <vt:lpstr>Cambria Math</vt:lpstr>
      <vt:lpstr>Trebuchet MS</vt:lpstr>
      <vt:lpstr>Wingdings</vt:lpstr>
      <vt:lpstr>Tema di Office</vt:lpstr>
      <vt:lpstr>Dalla nascita dell’algebra alle disfide matematiche</vt:lpstr>
      <vt:lpstr>La nascita dell’algebra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Gli algebristi italiani del 1500</vt:lpstr>
      <vt:lpstr>Presentazione standard di PowerPoint</vt:lpstr>
      <vt:lpstr>Presentazione standard di PowerPoint</vt:lpstr>
      <vt:lpstr>Le disfide matematiche del 1500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Una gara matematica in classe</vt:lpstr>
      <vt:lpstr> DALLE DISFIDE ALLE GARE IN CLASSE</vt:lpstr>
      <vt:lpstr> 1. LA GARA A SQUADRE </vt:lpstr>
      <vt:lpstr> 2. GARA FRA IA </vt:lpstr>
      <vt:lpstr>Ora formiamo le squadre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Disfide matematiche: un’attività interdisciplinare in una classe di indirizzo tecnologico-meccanico</dc:title>
  <dc:creator>LIUBA BALLOCCO</dc:creator>
  <cp:lastModifiedBy>Microsoft Office User</cp:lastModifiedBy>
  <cp:revision>141</cp:revision>
  <dcterms:created xsi:type="dcterms:W3CDTF">2023-03-21T17:12:50Z</dcterms:created>
  <dcterms:modified xsi:type="dcterms:W3CDTF">2026-04-01T15:28:06Z</dcterms:modified>
</cp:coreProperties>
</file>