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86" r:id="rId2"/>
    <p:sldId id="309" r:id="rId3"/>
    <p:sldId id="310" r:id="rId4"/>
    <p:sldId id="312" r:id="rId5"/>
    <p:sldId id="313" r:id="rId6"/>
    <p:sldId id="314" r:id="rId7"/>
    <p:sldId id="315" r:id="rId8"/>
    <p:sldId id="318" r:id="rId9"/>
    <p:sldId id="597" r:id="rId10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6"/>
    <p:restoredTop sz="94674"/>
  </p:normalViewPr>
  <p:slideViewPr>
    <p:cSldViewPr>
      <p:cViewPr varScale="1">
        <p:scale>
          <a:sx n="119" d="100"/>
          <a:sy n="119" d="100"/>
        </p:scale>
        <p:origin x="1896" y="2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78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24B2663-E404-3642-8A2F-BDC01D02F2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0B78F-030C-A04E-A0CA-63654E6E3B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2450D983-A84A-7641-9DB5-AE23B9178B62}" type="datetime1">
              <a:rPr lang="it-IT" altLang="it-IT"/>
              <a:pPr>
                <a:defRPr/>
              </a:pPr>
              <a:t>03/06/22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C72444-F036-E143-9BB3-A658941A858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1440E7-483F-AB4F-A156-939FEF74FA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DC5684A3-85D4-E74D-A84F-B050973B003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3F41499-146D-A74B-AB58-D3F34D36007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56578A-017E-8C47-A867-C4822391727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2A2486D8-99C2-0546-A8A2-313116427B4F}" type="datetime1">
              <a:rPr lang="it-IT" altLang="it-IT"/>
              <a:pPr>
                <a:defRPr/>
              </a:pPr>
              <a:t>03/06/22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17BAAEF-FAEA-BC4D-B787-A1B02B61BE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AC32F1E-F26B-1F4D-89E2-160C6814EB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 noProof="0"/>
              <a:t>Click to edit Master text styles</a:t>
            </a:r>
          </a:p>
          <a:p>
            <a:pPr lvl="1"/>
            <a:r>
              <a:rPr lang="it-IT" altLang="it-IT" noProof="0"/>
              <a:t>Second level</a:t>
            </a:r>
          </a:p>
          <a:p>
            <a:pPr lvl="2"/>
            <a:r>
              <a:rPr lang="it-IT" altLang="it-IT" noProof="0"/>
              <a:t>Third level</a:t>
            </a:r>
          </a:p>
          <a:p>
            <a:pPr lvl="3"/>
            <a:r>
              <a:rPr lang="it-IT" altLang="it-IT" noProof="0"/>
              <a:t>Fourth level</a:t>
            </a:r>
          </a:p>
          <a:p>
            <a:pPr lvl="4"/>
            <a:r>
              <a:rPr lang="it-IT" altLang="it-IT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138326-5153-0B49-8B4C-9F41F015CDC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1ACF84-CB1F-0C40-AF15-0F88FFE785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93EC530F-DB75-CD44-ADE7-4BFC45AC970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ＭＳ Ｐゴシック" pitchFamily="-108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821EF42-6AA1-C54D-9560-DB560C467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79539B-5B87-5D4C-96A5-AA13805E6CDC}" type="datetime1">
              <a:rPr lang="it-IT" altLang="it-IT" smtClean="0"/>
              <a:t>03/06/22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403DF16-C455-0E47-9E9E-3DF5812EA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28D8711-DA52-044C-8F26-2B9A69C32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8C9BB-305A-FF4E-8CD4-A7B0DDFF587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04562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FCEDED4-40AB-D548-A0F9-80AD967DB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E852C-8916-BD4A-A6B8-B5A9F5333731}" type="datetime1">
              <a:rPr lang="it-IT" altLang="it-IT" smtClean="0"/>
              <a:t>03/06/22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8DA617B-F325-C244-9D50-EEC40424D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65CCCD8-3774-8D46-8C82-8D0933C57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6E0B7B-15CA-C045-8738-06C847A5C9E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5648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3B875B1-4254-4C46-BF52-A1D359B44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61EFA-112D-7F49-9D4F-75686FC52608}" type="datetime1">
              <a:rPr lang="it-IT" altLang="it-IT" smtClean="0"/>
              <a:t>03/06/22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1200E71-7142-C74A-9342-1D12C78EF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945D0C2-9678-5045-AA9A-6822441CE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04545-72E5-1A4C-A203-0E499B0F5BC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6982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3840119B-543A-E24D-80E0-650651493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6EC9BD-0707-5F4D-BE79-0158E23362AE}" type="datetime1">
              <a:rPr lang="it-IT" altLang="it-IT" smtClean="0"/>
              <a:t>03/06/22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52937B1-DF89-3A4A-ABF7-63B5A3252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5770E679-9E36-C448-BF6B-11B61D8DA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8389B-0C6E-604B-8172-149922A7EA4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55907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3D31FA8D-994F-1643-B442-13DA820CB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92BF1-BEA3-B344-92C8-ED4CA0940FFE}" type="datetime1">
              <a:rPr lang="it-IT" altLang="it-IT" smtClean="0"/>
              <a:t>03/06/22</a:t>
            </a:fld>
            <a:endParaRPr lang="it-IT" alt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35391500-EF05-184A-981E-980198A5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696A6734-3591-CE40-9F3E-F9071BE09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92EF9-3527-F34D-8603-4269F63FDDE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90008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511488B6-8503-EA49-8C1C-B61CB3F16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115B7-967D-ED42-B85F-FD4BB7C65B46}" type="datetime1">
              <a:rPr lang="it-IT" altLang="it-IT" smtClean="0"/>
              <a:t>03/06/22</a:t>
            </a:fld>
            <a:endParaRPr lang="it-IT" alt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E662EA92-FC53-A348-8623-4C5BF70A1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026C82F1-6EB1-E34C-8969-155B37531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48924-B0BE-E342-AF5B-6EC56F6B00F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8193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FB929150-2744-E845-96E7-34BB62F39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313416-EB13-D54C-9786-1E8E649BEE6A}" type="datetime1">
              <a:rPr lang="it-IT" altLang="it-IT" smtClean="0"/>
              <a:t>03/06/22</a:t>
            </a:fld>
            <a:endParaRPr lang="it-IT" alt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1CBC4CF9-1BE3-5545-B5A0-D783A0674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7E72D774-CCAE-BF48-ABE2-B8666DFC6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DE3BC-7ADB-8648-B11D-68688D5CDA6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00765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69227F42-A424-DA42-A306-F6A35F50B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758FC-3009-8F40-92AB-FDEB5F315B69}" type="datetime1">
              <a:rPr lang="it-IT" altLang="it-IT" smtClean="0"/>
              <a:t>03/06/22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DB8FFBDE-A724-7F4C-A9A0-AB8D8CFDF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219421D6-2DA3-F949-8EC5-25EED241C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DAE91-E6BF-124E-BAD3-503239DE591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73067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BA01812C-2E6A-3047-83E3-42460ABA9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8859F-D2A3-A640-9349-8D0CECBE4287}" type="datetime1">
              <a:rPr lang="it-IT" altLang="it-IT" smtClean="0"/>
              <a:t>03/06/22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F75C8D14-9D76-9346-9A0B-EE3D67F24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7E65ABA1-04E6-0F49-BB17-FE8C51DF9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563A3-3D46-8243-977F-A02E7132694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95103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0F0F5D1-53E5-3343-B6B8-0A5A84EEA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4017E-6C93-DF4D-8B62-B74D77F2B16B}" type="datetime1">
              <a:rPr lang="it-IT" altLang="it-IT" smtClean="0"/>
              <a:t>03/06/22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AB506D7-68A8-1D47-8033-C5819DC96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EF12928-479E-2C42-9F46-303231A55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BCCC9-9F7F-0347-BCE0-F1EA12618F2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28608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6EDD817-A92E-5C4D-9ABD-5B7A35B03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227F8-6DEA-C24E-8D6A-4477C306EDDA}" type="datetime1">
              <a:rPr lang="it-IT" altLang="it-IT" smtClean="0"/>
              <a:t>03/06/22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D1D0739-CBE6-024E-A2E6-33499CD08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4B3DC31-4E25-7E40-B03C-F9A75D2EB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CB95A-504C-444A-938A-40555630C82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8480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>
            <a:extLst>
              <a:ext uri="{FF2B5EF4-FFF2-40B4-BE49-F238E27FC236}">
                <a16:creationId xmlns:a16="http://schemas.microsoft.com/office/drawing/2014/main" id="{E5C94426-28EC-5D48-BB6C-F30CC617D59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Segnaposto testo 2">
            <a:extLst>
              <a:ext uri="{FF2B5EF4-FFF2-40B4-BE49-F238E27FC236}">
                <a16:creationId xmlns:a16="http://schemas.microsoft.com/office/drawing/2014/main" id="{0BE376FD-DED6-D642-8D51-F8256F3B538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1EB906B-2EDA-354C-8DC3-867B4DDAA8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FA7E63D-4520-314D-88CA-67A64D0826BE}" type="datetime1">
              <a:rPr lang="it-IT" altLang="it-IT" smtClean="0"/>
              <a:t>03/06/22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32086FF-6803-234C-882A-7F297A1162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D0C3D2D-100C-C545-B5F0-8E9B28678D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4ABE4C4-06BC-7B43-815B-3E5BF198718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8" charset="-128"/>
          <a:cs typeface="ＭＳ Ｐゴシック" pitchFamily="-108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olo 1">
            <a:extLst>
              <a:ext uri="{FF2B5EF4-FFF2-40B4-BE49-F238E27FC236}">
                <a16:creationId xmlns:a16="http://schemas.microsoft.com/office/drawing/2014/main" id="{A0FCEAE8-F34D-D34F-8FC4-3463592D28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8001000" cy="1470025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Problemi di ottimizzazione</a:t>
            </a:r>
            <a:b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</a:br>
            <a: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Risposte e commenti all’attività</a:t>
            </a:r>
          </a:p>
        </p:txBody>
      </p:sp>
      <p:sp>
        <p:nvSpPr>
          <p:cNvPr id="15362" name="Slide Number Placeholder 3">
            <a:extLst>
              <a:ext uri="{FF2B5EF4-FFF2-40B4-BE49-F238E27FC236}">
                <a16:creationId xmlns:a16="http://schemas.microsoft.com/office/drawing/2014/main" id="{1FD095BA-1A7D-CC42-B92F-9BA9CD59A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612D2DE-E284-074F-8DC8-A14F53F5AFE2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15363" name="Footer Placeholder 5">
            <a:extLst>
              <a:ext uri="{FF2B5EF4-FFF2-40B4-BE49-F238E27FC236}">
                <a16:creationId xmlns:a16="http://schemas.microsoft.com/office/drawing/2014/main" id="{780122B7-1E46-F84C-B90D-9AB534018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Number Placeholder 2">
            <a:extLst>
              <a:ext uri="{FF2B5EF4-FFF2-40B4-BE49-F238E27FC236}">
                <a16:creationId xmlns:a16="http://schemas.microsoft.com/office/drawing/2014/main" id="{7D7CB43A-9843-5D49-BA78-398A5006A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5E0028C-3F91-A64F-B122-EA2EDDD32D7E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47106" name="Footer Placeholder 3">
            <a:extLst>
              <a:ext uri="{FF2B5EF4-FFF2-40B4-BE49-F238E27FC236}">
                <a16:creationId xmlns:a16="http://schemas.microsoft.com/office/drawing/2014/main" id="{B95E0FAA-448D-AF4B-A3F9-4C6556B8E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6"/>
            <a:ext cx="2627784" cy="22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47107" name="Title 4">
            <a:extLst>
              <a:ext uri="{FF2B5EF4-FFF2-40B4-BE49-F238E27FC236}">
                <a16:creationId xmlns:a16="http://schemas.microsoft.com/office/drawing/2014/main" id="{E9BB219B-4D18-224F-B2FF-158C8BFEC7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228600"/>
            <a:ext cx="7543800" cy="762000"/>
          </a:xfrm>
        </p:spPr>
        <p:txBody>
          <a:bodyPr anchor="t"/>
          <a:lstStyle/>
          <a:p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Quesito 1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8508C884-6486-A54B-A366-6B00E1EE3793}"/>
              </a:ext>
            </a:extLst>
          </p:cNvPr>
          <p:cNvGrpSpPr/>
          <p:nvPr/>
        </p:nvGrpSpPr>
        <p:grpSpPr>
          <a:xfrm>
            <a:off x="228600" y="1295400"/>
            <a:ext cx="8562975" cy="3962400"/>
            <a:chOff x="228600" y="1295400"/>
            <a:chExt cx="8562975" cy="3962400"/>
          </a:xfrm>
        </p:grpSpPr>
        <p:pic>
          <p:nvPicPr>
            <p:cNvPr id="47108" name="Picture 4" descr="Schermata 2016-01-10 alle 18.41.08.png">
              <a:extLst>
                <a:ext uri="{FF2B5EF4-FFF2-40B4-BE49-F238E27FC236}">
                  <a16:creationId xmlns:a16="http://schemas.microsoft.com/office/drawing/2014/main" id="{A26A9FAB-4BEF-8F43-BF64-AB8567883B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1600200"/>
              <a:ext cx="5410200" cy="3333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109" name="Picture 6" descr="Schermata 2016-01-10 alle 18.38.32.png">
              <a:extLst>
                <a:ext uri="{FF2B5EF4-FFF2-40B4-BE49-F238E27FC236}">
                  <a16:creationId xmlns:a16="http://schemas.microsoft.com/office/drawing/2014/main" id="{0588663B-46DE-6942-8738-C955927EEF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7400" y="1295400"/>
              <a:ext cx="2924175" cy="396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Number Placeholder 2">
            <a:extLst>
              <a:ext uri="{FF2B5EF4-FFF2-40B4-BE49-F238E27FC236}">
                <a16:creationId xmlns:a16="http://schemas.microsoft.com/office/drawing/2014/main" id="{FE08F5A6-C8C2-5846-96E3-B143DF1A4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AB884F9-D9B0-4D4C-B091-D5F796ACCE39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48130" name="Footer Placeholder 3">
            <a:extLst>
              <a:ext uri="{FF2B5EF4-FFF2-40B4-BE49-F238E27FC236}">
                <a16:creationId xmlns:a16="http://schemas.microsoft.com/office/drawing/2014/main" id="{68852715-F58F-3D42-90BB-8379C4531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555776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48131" name="Title 4">
            <a:extLst>
              <a:ext uri="{FF2B5EF4-FFF2-40B4-BE49-F238E27FC236}">
                <a16:creationId xmlns:a16="http://schemas.microsoft.com/office/drawing/2014/main" id="{7BA6A164-F6B4-CF42-999F-2AA5E50E06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228600"/>
            <a:ext cx="7543800" cy="762000"/>
          </a:xfrm>
        </p:spPr>
        <p:txBody>
          <a:bodyPr anchor="t"/>
          <a:lstStyle/>
          <a:p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Quesiti 2 e 3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3F6C5EDD-4901-934A-8A78-5D40343F9B94}"/>
              </a:ext>
            </a:extLst>
          </p:cNvPr>
          <p:cNvGrpSpPr/>
          <p:nvPr/>
        </p:nvGrpSpPr>
        <p:grpSpPr>
          <a:xfrm>
            <a:off x="251520" y="1381670"/>
            <a:ext cx="8658225" cy="4495800"/>
            <a:chOff x="304800" y="1524000"/>
            <a:chExt cx="8658225" cy="4495800"/>
          </a:xfrm>
        </p:grpSpPr>
        <p:pic>
          <p:nvPicPr>
            <p:cNvPr id="48133" name="Picture 10" descr="Schermata 2016-01-11 alle 16.24.11.png">
              <a:extLst>
                <a:ext uri="{FF2B5EF4-FFF2-40B4-BE49-F238E27FC236}">
                  <a16:creationId xmlns:a16="http://schemas.microsoft.com/office/drawing/2014/main" id="{4A2DDF5E-104D-7A42-AEC7-368946A16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1524000"/>
              <a:ext cx="7010400" cy="2066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4" name="Picture 8" descr="Schermata 2016-01-11 alle 16.12.52.png">
              <a:extLst>
                <a:ext uri="{FF2B5EF4-FFF2-40B4-BE49-F238E27FC236}">
                  <a16:creationId xmlns:a16="http://schemas.microsoft.com/office/drawing/2014/main" id="{BC27DCDC-823C-B94E-90AB-679E408E06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5600" y="3733800"/>
              <a:ext cx="2257425" cy="2286000"/>
            </a:xfrm>
            <a:prstGeom prst="rect">
              <a:avLst/>
            </a:prstGeom>
            <a:noFill/>
            <a:ln w="25400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135" name="Picture 9" descr="Schermata 2016-01-11 alle 16.49.38.png">
              <a:extLst>
                <a:ext uri="{FF2B5EF4-FFF2-40B4-BE49-F238E27FC236}">
                  <a16:creationId xmlns:a16="http://schemas.microsoft.com/office/drawing/2014/main" id="{A4E0E836-DE44-2447-9578-AEB8BD0ED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3886200"/>
              <a:ext cx="6094413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Number Placeholder 2">
            <a:extLst>
              <a:ext uri="{FF2B5EF4-FFF2-40B4-BE49-F238E27FC236}">
                <a16:creationId xmlns:a16="http://schemas.microsoft.com/office/drawing/2014/main" id="{44914343-F190-0943-B7C9-9CB33168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66C83D3-80F4-C74D-AC2F-6B215CBC3F30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49154" name="Footer Placeholder 3">
            <a:extLst>
              <a:ext uri="{FF2B5EF4-FFF2-40B4-BE49-F238E27FC236}">
                <a16:creationId xmlns:a16="http://schemas.microsoft.com/office/drawing/2014/main" id="{455B7EA4-7733-5A45-9989-64BFF0123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555776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49155" name="Title 4">
            <a:extLst>
              <a:ext uri="{FF2B5EF4-FFF2-40B4-BE49-F238E27FC236}">
                <a16:creationId xmlns:a16="http://schemas.microsoft.com/office/drawing/2014/main" id="{350AFD27-52DF-6746-807B-7EC988B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228600"/>
            <a:ext cx="7543800" cy="762000"/>
          </a:xfrm>
        </p:spPr>
        <p:txBody>
          <a:bodyPr anchor="t"/>
          <a:lstStyle/>
          <a:p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Quesiti 4 e 5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78038DCB-4CFD-6C46-A827-F8BE5AF441B2}"/>
              </a:ext>
            </a:extLst>
          </p:cNvPr>
          <p:cNvGrpSpPr/>
          <p:nvPr/>
        </p:nvGrpSpPr>
        <p:grpSpPr>
          <a:xfrm>
            <a:off x="1040806" y="1320800"/>
            <a:ext cx="6821115" cy="4655898"/>
            <a:chOff x="1040806" y="1320800"/>
            <a:chExt cx="6821115" cy="4655898"/>
          </a:xfrm>
        </p:grpSpPr>
        <p:pic>
          <p:nvPicPr>
            <p:cNvPr id="49157" name="Picture 12" descr="Schermata 2016-01-11 alle 16.59.49.png">
              <a:extLst>
                <a:ext uri="{FF2B5EF4-FFF2-40B4-BE49-F238E27FC236}">
                  <a16:creationId xmlns:a16="http://schemas.microsoft.com/office/drawing/2014/main" id="{C283E803-059F-2A4D-A39C-054CB56477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3608" y="1320800"/>
              <a:ext cx="6818313" cy="269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158" name="Picture 7" descr="Schermata 2016-02-01 alle 21.26.00.png">
              <a:extLst>
                <a:ext uri="{FF2B5EF4-FFF2-40B4-BE49-F238E27FC236}">
                  <a16:creationId xmlns:a16="http://schemas.microsoft.com/office/drawing/2014/main" id="{C9E14429-4723-BB40-BEAD-E0D2595D42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0806" y="4381260"/>
              <a:ext cx="6781800" cy="1595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lide Number Placeholder 2">
            <a:extLst>
              <a:ext uri="{FF2B5EF4-FFF2-40B4-BE49-F238E27FC236}">
                <a16:creationId xmlns:a16="http://schemas.microsoft.com/office/drawing/2014/main" id="{DF66BB6F-B385-404D-B203-EDDA6554D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6F14DE5-CC9E-9C4A-97D9-54FD7AF2A70F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50178" name="Footer Placeholder 3">
            <a:extLst>
              <a:ext uri="{FF2B5EF4-FFF2-40B4-BE49-F238E27FC236}">
                <a16:creationId xmlns:a16="http://schemas.microsoft.com/office/drawing/2014/main" id="{40FBB397-F101-7947-808D-A19E2F435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6"/>
            <a:ext cx="2627784" cy="22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50179" name="Title 4">
            <a:extLst>
              <a:ext uri="{FF2B5EF4-FFF2-40B4-BE49-F238E27FC236}">
                <a16:creationId xmlns:a16="http://schemas.microsoft.com/office/drawing/2014/main" id="{370094C9-442A-A64A-8A68-40A693996F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228600"/>
            <a:ext cx="7543800" cy="762000"/>
          </a:xfrm>
        </p:spPr>
        <p:txBody>
          <a:bodyPr anchor="t"/>
          <a:lstStyle/>
          <a:p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Quesito 6</a:t>
            </a:r>
            <a:endParaRPr lang="it-IT" altLang="it-IT" sz="4000" b="1" dirty="0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50181" name="Picture 6" descr="Schermata 2016-02-01 alle 21.31.11.png">
            <a:extLst>
              <a:ext uri="{FF2B5EF4-FFF2-40B4-BE49-F238E27FC236}">
                <a16:creationId xmlns:a16="http://schemas.microsoft.com/office/drawing/2014/main" id="{B94B68B1-1C89-A549-8B0B-6228F8A139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00200"/>
            <a:ext cx="7986713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Number Placeholder 2">
            <a:extLst>
              <a:ext uri="{FF2B5EF4-FFF2-40B4-BE49-F238E27FC236}">
                <a16:creationId xmlns:a16="http://schemas.microsoft.com/office/drawing/2014/main" id="{154D04F5-97A1-4C4A-B4FA-51CACEA7F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5E6D38F-5D16-1440-BF3C-1872F615A840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51202" name="Footer Placeholder 3">
            <a:extLst>
              <a:ext uri="{FF2B5EF4-FFF2-40B4-BE49-F238E27FC236}">
                <a16:creationId xmlns:a16="http://schemas.microsoft.com/office/drawing/2014/main" id="{BF539CEF-C133-A641-91F9-F8D706783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514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51203" name="Title 4">
            <a:extLst>
              <a:ext uri="{FF2B5EF4-FFF2-40B4-BE49-F238E27FC236}">
                <a16:creationId xmlns:a16="http://schemas.microsoft.com/office/drawing/2014/main" id="{FA30AA68-443F-8545-9A31-5FDDDF7315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228600"/>
            <a:ext cx="7543800" cy="762000"/>
          </a:xfrm>
        </p:spPr>
        <p:txBody>
          <a:bodyPr anchor="t"/>
          <a:lstStyle/>
          <a:p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Quesiti 7, 8, 9 e 10</a:t>
            </a:r>
            <a:endParaRPr lang="it-IT" altLang="it-IT" sz="4000" b="1" dirty="0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53E0721E-6204-5641-9EAC-BFB29D73F232}"/>
              </a:ext>
            </a:extLst>
          </p:cNvPr>
          <p:cNvGrpSpPr/>
          <p:nvPr/>
        </p:nvGrpSpPr>
        <p:grpSpPr>
          <a:xfrm>
            <a:off x="228600" y="1295400"/>
            <a:ext cx="8686800" cy="5221288"/>
            <a:chOff x="228600" y="1295400"/>
            <a:chExt cx="8686800" cy="5221288"/>
          </a:xfrm>
        </p:grpSpPr>
        <p:pic>
          <p:nvPicPr>
            <p:cNvPr id="51205" name="Picture 13" descr="Schermata 2016-01-12 alle 09.59.00.png">
              <a:extLst>
                <a:ext uri="{FF2B5EF4-FFF2-40B4-BE49-F238E27FC236}">
                  <a16:creationId xmlns:a16="http://schemas.microsoft.com/office/drawing/2014/main" id="{F39FCC5F-813F-784D-A62C-1B21C0EDE2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1295400"/>
              <a:ext cx="5721350" cy="2295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06" name="Picture 15" descr="Schermata 2016-01-12 alle 10.12.35.png">
              <a:extLst>
                <a:ext uri="{FF2B5EF4-FFF2-40B4-BE49-F238E27FC236}">
                  <a16:creationId xmlns:a16="http://schemas.microsoft.com/office/drawing/2014/main" id="{3FC2EFDC-1A29-D545-BB13-3DD3D92365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4648200"/>
              <a:ext cx="7620000" cy="1868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07" name="Picture 13" descr="Analisi6_Approfondi2a.jpg">
              <a:extLst>
                <a:ext uri="{FF2B5EF4-FFF2-40B4-BE49-F238E27FC236}">
                  <a16:creationId xmlns:a16="http://schemas.microsoft.com/office/drawing/2014/main" id="{ECAE71C9-E069-E84D-A2C0-4BD72C7C55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8800" y="3581400"/>
              <a:ext cx="1574800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08" name="Picture 9" descr="Schermata 2016-02-01 alle 21.35.48.png">
              <a:extLst>
                <a:ext uri="{FF2B5EF4-FFF2-40B4-BE49-F238E27FC236}">
                  <a16:creationId xmlns:a16="http://schemas.microsoft.com/office/drawing/2014/main" id="{A5017205-8326-1341-831D-1BF4D467FD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7800" y="1752600"/>
              <a:ext cx="3657600" cy="1000125"/>
            </a:xfrm>
            <a:prstGeom prst="rect">
              <a:avLst/>
            </a:prstGeom>
            <a:noFill/>
            <a:ln w="19050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Number Placeholder 2">
            <a:extLst>
              <a:ext uri="{FF2B5EF4-FFF2-40B4-BE49-F238E27FC236}">
                <a16:creationId xmlns:a16="http://schemas.microsoft.com/office/drawing/2014/main" id="{5E042A16-F1AF-F64B-A410-D77332FCC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382000" y="6356350"/>
            <a:ext cx="457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4F2E92E-CDD3-244B-BB1A-FE8595B5B2A6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52226" name="Footer Placeholder 3">
            <a:extLst>
              <a:ext uri="{FF2B5EF4-FFF2-40B4-BE49-F238E27FC236}">
                <a16:creationId xmlns:a16="http://schemas.microsoft.com/office/drawing/2014/main" id="{D319C65F-0940-374C-8056-0582350B7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483768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52227" name="Title 4">
            <a:extLst>
              <a:ext uri="{FF2B5EF4-FFF2-40B4-BE49-F238E27FC236}">
                <a16:creationId xmlns:a16="http://schemas.microsoft.com/office/drawing/2014/main" id="{8D2083DE-3A4A-F642-BE63-E34EA27F33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228600"/>
            <a:ext cx="7543800" cy="762000"/>
          </a:xfrm>
        </p:spPr>
        <p:txBody>
          <a:bodyPr anchor="t"/>
          <a:lstStyle/>
          <a:p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Generalizzare il problema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80531836-090B-CE4B-9E3F-5D5C7B9E5881}"/>
              </a:ext>
            </a:extLst>
          </p:cNvPr>
          <p:cNvGrpSpPr/>
          <p:nvPr/>
        </p:nvGrpSpPr>
        <p:grpSpPr>
          <a:xfrm>
            <a:off x="914400" y="1269271"/>
            <a:ext cx="7239000" cy="5060055"/>
            <a:chOff x="914400" y="1269271"/>
            <a:chExt cx="7239000" cy="5060055"/>
          </a:xfrm>
        </p:grpSpPr>
        <p:pic>
          <p:nvPicPr>
            <p:cNvPr id="52229" name="Picture 9" descr="Schermata 2016-01-12 alle 10.04.21.png">
              <a:extLst>
                <a:ext uri="{FF2B5EF4-FFF2-40B4-BE49-F238E27FC236}">
                  <a16:creationId xmlns:a16="http://schemas.microsoft.com/office/drawing/2014/main" id="{9BA155ED-8E95-014B-8186-0A8586C90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8700" y="1269271"/>
              <a:ext cx="7010400" cy="1163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230" name="TextBox 12">
              <a:extLst>
                <a:ext uri="{FF2B5EF4-FFF2-40B4-BE49-F238E27FC236}">
                  <a16:creationId xmlns:a16="http://schemas.microsoft.com/office/drawing/2014/main" id="{D21D85D4-DE95-9448-9F86-1D2F85C151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3728" y="5129176"/>
              <a:ext cx="5029200" cy="1200150"/>
            </a:xfrm>
            <a:prstGeom prst="rect">
              <a:avLst/>
            </a:prstGeom>
            <a:solidFill>
              <a:schemeClr val="bg1"/>
            </a:solidFill>
            <a:ln w="222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latin typeface="Arial Narrow" panose="020B0604020202020204" pitchFamily="34" charset="0"/>
                </a:rPr>
                <a:t>Attenzione!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latin typeface="Arial Narrow" panose="020B0604020202020204" pitchFamily="34" charset="0"/>
                </a:rPr>
                <a:t>La lettera V indica il volume, che rimane costante in questo procedimento.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2400" dirty="0">
                <a:latin typeface="Arial Narrow" panose="020B0604020202020204" pitchFamily="34" charset="0"/>
              </a:endParaRPr>
            </a:p>
          </p:txBody>
        </p:sp>
        <p:pic>
          <p:nvPicPr>
            <p:cNvPr id="52231" name="Picture 8" descr="Schermata 2016-02-01 alle 21.37.46.png">
              <a:extLst>
                <a:ext uri="{FF2B5EF4-FFF2-40B4-BE49-F238E27FC236}">
                  <a16:creationId xmlns:a16="http://schemas.microsoft.com/office/drawing/2014/main" id="{B70C603B-C782-1042-B412-4AD97CCF4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400" y="2451028"/>
              <a:ext cx="7239000" cy="2514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Number Placeholder 2">
            <a:extLst>
              <a:ext uri="{FF2B5EF4-FFF2-40B4-BE49-F238E27FC236}">
                <a16:creationId xmlns:a16="http://schemas.microsoft.com/office/drawing/2014/main" id="{495F18A5-62C0-4F43-9697-F3A59A6B0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492875"/>
            <a:ext cx="381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9E18AB7-9240-9540-BFE5-CF17E9E6282E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53250" name="Footer Placeholder 3">
            <a:extLst>
              <a:ext uri="{FF2B5EF4-FFF2-40B4-BE49-F238E27FC236}">
                <a16:creationId xmlns:a16="http://schemas.microsoft.com/office/drawing/2014/main" id="{2B810BDF-7F49-234D-B630-642E5D594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483768" cy="212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53251" name="Title 4">
            <a:extLst>
              <a:ext uri="{FF2B5EF4-FFF2-40B4-BE49-F238E27FC236}">
                <a16:creationId xmlns:a16="http://schemas.microsoft.com/office/drawing/2014/main" id="{ED98BC58-B0D0-5D42-9659-B14D48B7A3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228600"/>
            <a:ext cx="7543800" cy="762000"/>
          </a:xfrm>
        </p:spPr>
        <p:txBody>
          <a:bodyPr anchor="t"/>
          <a:lstStyle/>
          <a:p>
            <a:r>
              <a:rPr lang="it-IT" altLang="it-IT" sz="4000" b="1">
                <a:latin typeface="Arial Narrow" panose="020B0604020202020204" pitchFamily="34" charset="0"/>
                <a:ea typeface="ＭＳ Ｐゴシック" panose="020B0600070205080204" pitchFamily="34" charset="-128"/>
              </a:rPr>
              <a:t>Vocabolario matematico</a:t>
            </a:r>
          </a:p>
        </p:txBody>
      </p:sp>
      <p:sp>
        <p:nvSpPr>
          <p:cNvPr id="53252" name="TextBox 8">
            <a:extLst>
              <a:ext uri="{FF2B5EF4-FFF2-40B4-BE49-F238E27FC236}">
                <a16:creationId xmlns:a16="http://schemas.microsoft.com/office/drawing/2014/main" id="{31ACC0ED-7A73-B84C-986F-F6E509B80D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914400"/>
            <a:ext cx="2698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FF0000"/>
                </a:solidFill>
              </a:rPr>
              <a:t>Ottimizzazione</a:t>
            </a:r>
          </a:p>
        </p:txBody>
      </p:sp>
      <p:sp>
        <p:nvSpPr>
          <p:cNvPr id="53253" name="TextBox 6">
            <a:extLst>
              <a:ext uri="{FF2B5EF4-FFF2-40B4-BE49-F238E27FC236}">
                <a16:creationId xmlns:a16="http://schemas.microsoft.com/office/drawing/2014/main" id="{9A2DA740-E741-6943-92F0-701EAB7CA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290" y="2828230"/>
            <a:ext cx="5895759" cy="3447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6213" indent="-17621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it-IT" altLang="it-IT" sz="2600" dirty="0"/>
              <a:t>- </a:t>
            </a:r>
            <a:r>
              <a:rPr lang="it-IT" altLang="it-IT" sz="2600" b="1" dirty="0"/>
              <a:t>nel primo problema,  </a:t>
            </a:r>
            <a:r>
              <a:rPr lang="it-IT" altLang="it-IT" sz="2600" b="1" i="1" dirty="0"/>
              <a:t>la scatola ottima </a:t>
            </a:r>
            <a:r>
              <a:rPr lang="it-IT" altLang="it-IT" sz="2600" b="1" dirty="0"/>
              <a:t>è quella con volume massimo, perché siamo interessati a inserire nelle scatole il maggior contenuto possibile;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000" dirty="0"/>
          </a:p>
          <a:p>
            <a:pPr algn="just" eaLnBrk="1" hangingPunct="1">
              <a:spcBef>
                <a:spcPct val="0"/>
              </a:spcBef>
              <a:buFontTx/>
              <a:buChar char="-"/>
            </a:pPr>
            <a:r>
              <a:rPr lang="it-IT" altLang="it-IT" sz="2600" b="1" dirty="0"/>
              <a:t>nel secondo problema,</a:t>
            </a:r>
            <a:r>
              <a:rPr lang="it-IT" altLang="it-IT" sz="2600" b="1" i="1" dirty="0"/>
              <a:t> la scatola ottima </a:t>
            </a:r>
            <a:r>
              <a:rPr lang="it-IT" altLang="it-IT" sz="2600" b="1" dirty="0"/>
              <a:t>è quella con superficie totale minima, perché siamo interessati a costruire scatole con minor spesa possibile.</a:t>
            </a:r>
            <a:r>
              <a:rPr lang="it-IT" altLang="it-IT" sz="2600" dirty="0"/>
              <a:t> </a:t>
            </a:r>
          </a:p>
        </p:txBody>
      </p:sp>
      <p:sp>
        <p:nvSpPr>
          <p:cNvPr id="53254" name="Rectangle 7">
            <a:extLst>
              <a:ext uri="{FF2B5EF4-FFF2-40B4-BE49-F238E27FC236}">
                <a16:creationId xmlns:a16="http://schemas.microsoft.com/office/drawing/2014/main" id="{30607203-15FD-4844-AC8A-3147813FA7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447800"/>
            <a:ext cx="83058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/>
              <a:t>I due problemi esaminati sono due esempi di una vasta categoria di problemi, che hanno il nome collettivo di </a:t>
            </a:r>
            <a:r>
              <a:rPr lang="it-IT" altLang="it-IT" sz="2800" b="1" i="1" dirty="0"/>
              <a:t>‘Problemi di ottimizzazione’:</a:t>
            </a:r>
          </a:p>
        </p:txBody>
      </p:sp>
      <p:pic>
        <p:nvPicPr>
          <p:cNvPr id="53255" name="Picture 5" descr="Schermata 2016-01-04 alle 15.13.27.png">
            <a:extLst>
              <a:ext uri="{FF2B5EF4-FFF2-40B4-BE49-F238E27FC236}">
                <a16:creationId xmlns:a16="http://schemas.microsoft.com/office/drawing/2014/main" id="{0F2A1CF1-CC32-E145-8A3E-FB64040104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1" t="5659" r="4651" b="3773"/>
          <a:stretch>
            <a:fillRect/>
          </a:stretch>
        </p:blipFill>
        <p:spPr bwMode="auto">
          <a:xfrm>
            <a:off x="6553200" y="2743200"/>
            <a:ext cx="213518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6" name="Picture 2" descr="Scatola_succo2">
            <a:extLst>
              <a:ext uri="{FF2B5EF4-FFF2-40B4-BE49-F238E27FC236}">
                <a16:creationId xmlns:a16="http://schemas.microsoft.com/office/drawing/2014/main" id="{47A0BB8D-E730-954C-B6F6-CA07B9600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495800"/>
            <a:ext cx="14922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lide Number Placeholder 2">
            <a:extLst>
              <a:ext uri="{FF2B5EF4-FFF2-40B4-BE49-F238E27FC236}">
                <a16:creationId xmlns:a16="http://schemas.microsoft.com/office/drawing/2014/main" id="{D6A807B6-F3C5-7145-9885-EB9D7AAB5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3810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6CB3706-816E-874F-82F9-816F34C0CB9A}" type="slidenum">
              <a:rPr lang="it-IT" altLang="it-IT" sz="1400" smtClean="0">
                <a:latin typeface="Calibri" panose="020F0502020204030204" pitchFamily="34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it-IT" altLang="it-IT" sz="1400">
              <a:latin typeface="Calibri" panose="020F0502020204030204" pitchFamily="34" charset="0"/>
            </a:endParaRPr>
          </a:p>
        </p:txBody>
      </p:sp>
      <p:sp>
        <p:nvSpPr>
          <p:cNvPr id="60418" name="Footer Placeholder 3">
            <a:extLst>
              <a:ext uri="{FF2B5EF4-FFF2-40B4-BE49-F238E27FC236}">
                <a16:creationId xmlns:a16="http://schemas.microsoft.com/office/drawing/2014/main" id="{C4F507C2-C960-7041-95CD-961848CE5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99792" y="6495379"/>
            <a:ext cx="27718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dirty="0">
                <a:latin typeface="Calibri" panose="020F0502020204030204" pitchFamily="34" charset="0"/>
              </a:rPr>
              <a:t>Stefano Volpe, 2022</a:t>
            </a:r>
          </a:p>
        </p:txBody>
      </p:sp>
      <p:sp>
        <p:nvSpPr>
          <p:cNvPr id="60419" name="Title 4">
            <a:extLst>
              <a:ext uri="{FF2B5EF4-FFF2-40B4-BE49-F238E27FC236}">
                <a16:creationId xmlns:a16="http://schemas.microsoft.com/office/drawing/2014/main" id="{584A770D-DB3C-7C4E-B0CA-711D59C88AC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5875"/>
            <a:ext cx="7543800" cy="762000"/>
          </a:xfrm>
        </p:spPr>
        <p:txBody>
          <a:bodyPr anchor="t"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Ottimizzazione oggi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4CED0AD5-F3FC-B141-B3FB-974CFEAECBBB}"/>
              </a:ext>
            </a:extLst>
          </p:cNvPr>
          <p:cNvGrpSpPr/>
          <p:nvPr/>
        </p:nvGrpSpPr>
        <p:grpSpPr>
          <a:xfrm>
            <a:off x="304800" y="609600"/>
            <a:ext cx="8686800" cy="5813883"/>
            <a:chOff x="304800" y="609600"/>
            <a:chExt cx="8686800" cy="5813883"/>
          </a:xfrm>
        </p:grpSpPr>
        <p:sp>
          <p:nvSpPr>
            <p:cNvPr id="53253" name="TextBox 9">
              <a:extLst>
                <a:ext uri="{FF2B5EF4-FFF2-40B4-BE49-F238E27FC236}">
                  <a16:creationId xmlns:a16="http://schemas.microsoft.com/office/drawing/2014/main" id="{B1A35C80-890E-0E40-AAD8-528EC6523B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0" y="609600"/>
              <a:ext cx="8686800" cy="2678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defRPr/>
              </a:pPr>
              <a:r>
                <a:rPr lang="it-IT" altLang="it-IT" sz="2800" b="1" dirty="0">
                  <a:latin typeface="Calibri" charset="0"/>
                </a:rPr>
                <a:t>Problemi di ottimizzazione sono oggi studiati nei più vari settori. Ecco qualche esempio:</a:t>
              </a:r>
            </a:p>
            <a:p>
              <a:pPr marL="180975" indent="-166688" eaLnBrk="1" hangingPunct="1">
                <a:buFontTx/>
                <a:buChar char="-"/>
                <a:defRPr/>
              </a:pPr>
              <a:r>
                <a:rPr lang="it-IT" altLang="it-IT" sz="2800" b="1" dirty="0">
                  <a:latin typeface="Calibri" charset="0"/>
                </a:rPr>
                <a:t>massimizzare i guadagni e minimizzare i costi in economia, sia aziendale che nazionale e internazionale;</a:t>
              </a:r>
            </a:p>
            <a:p>
              <a:pPr marL="180975" indent="-136525" eaLnBrk="1" hangingPunct="1">
                <a:buFontTx/>
                <a:buChar char="-"/>
                <a:defRPr/>
              </a:pPr>
              <a:r>
                <a:rPr lang="it-IT" altLang="it-IT" sz="2800" b="1" dirty="0">
                  <a:latin typeface="Calibri" charset="0"/>
                </a:rPr>
                <a:t>ottimizzare la distribuzione di ripetitori, antenne, centrali elettriche, pozzi petroliferi, ... in ingegneria;...</a:t>
              </a:r>
            </a:p>
          </p:txBody>
        </p:sp>
        <p:sp>
          <p:nvSpPr>
            <p:cNvPr id="60421" name="TextBox 12">
              <a:extLst>
                <a:ext uri="{FF2B5EF4-FFF2-40B4-BE49-F238E27FC236}">
                  <a16:creationId xmlns:a16="http://schemas.microsoft.com/office/drawing/2014/main" id="{4941E2C6-01CE-AE4A-8709-4F2ED6433D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1200" y="3505200"/>
              <a:ext cx="2362200" cy="769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200" b="1">
                  <a:latin typeface="Arial Narrow" panose="020B0604020202020204" pitchFamily="34" charset="0"/>
                </a:rPr>
                <a:t>Medaglia Fields per la matematica 2018</a:t>
              </a:r>
            </a:p>
          </p:txBody>
        </p:sp>
        <p:sp>
          <p:nvSpPr>
            <p:cNvPr id="60422" name="Rectangle 16">
              <a:extLst>
                <a:ext uri="{FF2B5EF4-FFF2-40B4-BE49-F238E27FC236}">
                  <a16:creationId xmlns:a16="http://schemas.microsoft.com/office/drawing/2014/main" id="{68BAF17D-1812-DC43-97BC-B3114C260F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725" y="5632450"/>
              <a:ext cx="1676400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 dirty="0">
                  <a:latin typeface="Arial Narrow" panose="020B0604020202020204" pitchFamily="34" charset="0"/>
                </a:rPr>
                <a:t>Alessio </a:t>
              </a:r>
              <a:r>
                <a:rPr lang="it-IT" altLang="it-IT" sz="2000" b="1" dirty="0" err="1">
                  <a:latin typeface="Arial Narrow" panose="020B0604020202020204" pitchFamily="34" charset="0"/>
                </a:rPr>
                <a:t>Figalli</a:t>
              </a:r>
              <a:endParaRPr lang="it-IT" altLang="it-IT" sz="2000" b="1" dirty="0">
                <a:latin typeface="Arial Narrow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 dirty="0">
                  <a:latin typeface="Arial Narrow" panose="020B0604020202020204" pitchFamily="34" charset="0"/>
                </a:rPr>
                <a:t>Roma 1984</a:t>
              </a:r>
            </a:p>
          </p:txBody>
        </p:sp>
        <p:sp>
          <p:nvSpPr>
            <p:cNvPr id="60423" name="TextBox 17">
              <a:extLst>
                <a:ext uri="{FF2B5EF4-FFF2-40B4-BE49-F238E27FC236}">
                  <a16:creationId xmlns:a16="http://schemas.microsoft.com/office/drawing/2014/main" id="{31CEB88C-AFD7-A243-AC90-FC7A802D8E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01782" y="4628291"/>
              <a:ext cx="2286000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 i="1" dirty="0">
                  <a:latin typeface="Arial Narrow" panose="020B0604020202020204" pitchFamily="34" charset="0"/>
                </a:rPr>
                <a:t>Studi per ottimizzare i trasporti</a:t>
              </a:r>
            </a:p>
          </p:txBody>
        </p:sp>
        <p:pic>
          <p:nvPicPr>
            <p:cNvPr id="60424" name="Picture 2" descr=":::::::Figalli.jpg">
              <a:extLst>
                <a:ext uri="{FF2B5EF4-FFF2-40B4-BE49-F238E27FC236}">
                  <a16:creationId xmlns:a16="http://schemas.microsoft.com/office/drawing/2014/main" id="{35462897-AC12-D94A-A854-195D3743BD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3429000"/>
              <a:ext cx="1524000" cy="2203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425" name="Rectangle 12">
              <a:extLst>
                <a:ext uri="{FF2B5EF4-FFF2-40B4-BE49-F238E27FC236}">
                  <a16:creationId xmlns:a16="http://schemas.microsoft.com/office/drawing/2014/main" id="{D95DDCE7-F01B-3746-8739-F28343D90D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8200" y="5599113"/>
              <a:ext cx="1903413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>
                  <a:latin typeface="Arial Narrow" panose="020B0604020202020204" pitchFamily="34" charset="0"/>
                </a:rPr>
                <a:t>Karen Uhlenbeck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>
                  <a:latin typeface="Arial Narrow" panose="020B0604020202020204" pitchFamily="34" charset="0"/>
                </a:rPr>
                <a:t>USA 1942</a:t>
              </a:r>
            </a:p>
          </p:txBody>
        </p:sp>
        <p:sp>
          <p:nvSpPr>
            <p:cNvPr id="60426" name="Rectangle 13">
              <a:extLst>
                <a:ext uri="{FF2B5EF4-FFF2-40B4-BE49-F238E27FC236}">
                  <a16:creationId xmlns:a16="http://schemas.microsoft.com/office/drawing/2014/main" id="{46F4124B-3467-004B-A6A1-78E47D5789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5600" y="3657600"/>
              <a:ext cx="228600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200" b="1">
                  <a:latin typeface="Arial Narrow" panose="020B0604020202020204" pitchFamily="34" charset="0"/>
                </a:rPr>
                <a:t>Premio  Abel 2019</a:t>
              </a:r>
            </a:p>
          </p:txBody>
        </p:sp>
        <p:sp>
          <p:nvSpPr>
            <p:cNvPr id="60427" name="TextBox 17">
              <a:extLst>
                <a:ext uri="{FF2B5EF4-FFF2-40B4-BE49-F238E27FC236}">
                  <a16:creationId xmlns:a16="http://schemas.microsoft.com/office/drawing/2014/main" id="{79917FB4-529C-1F49-950E-3D6562D016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53681" y="4582458"/>
              <a:ext cx="1970856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 i="1" dirty="0">
                  <a:latin typeface="Arial Narrow" panose="020B0604020202020204" pitchFamily="34" charset="0"/>
                </a:rPr>
                <a:t>Studi su superfici minime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8175EBA-3F61-A047-90D6-1164EEE93DD3}"/>
                </a:ext>
              </a:extLst>
            </p:cNvPr>
            <p:cNvCxnSpPr>
              <a:cxnSpLocks/>
            </p:cNvCxnSpPr>
            <p:nvPr/>
          </p:nvCxnSpPr>
          <p:spPr>
            <a:xfrm>
              <a:off x="4412148" y="3359608"/>
              <a:ext cx="18422" cy="3063875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60429" name="Immagine 2">
              <a:extLst>
                <a:ext uri="{FF2B5EF4-FFF2-40B4-BE49-F238E27FC236}">
                  <a16:creationId xmlns:a16="http://schemas.microsoft.com/office/drawing/2014/main" id="{82951A3C-85A9-354B-9C57-2A413DB99C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6763" y="3392488"/>
              <a:ext cx="1900237" cy="2206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8186055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10260</TotalTime>
  <Words>249</Words>
  <Application>Microsoft Macintosh PowerPoint</Application>
  <PresentationFormat>Presentazione su schermo (4:3)</PresentationFormat>
  <Paragraphs>45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4" baseType="lpstr">
      <vt:lpstr>ＭＳ Ｐゴシック</vt:lpstr>
      <vt:lpstr>Arial</vt:lpstr>
      <vt:lpstr>Arial Narrow</vt:lpstr>
      <vt:lpstr>Calibri</vt:lpstr>
      <vt:lpstr>Tema di Office</vt:lpstr>
      <vt:lpstr>Problemi di ottimizzazione Risposte e commenti all’attività</vt:lpstr>
      <vt:lpstr>Quesito 1</vt:lpstr>
      <vt:lpstr>Quesiti 2 e 3</vt:lpstr>
      <vt:lpstr>Quesiti 4 e 5</vt:lpstr>
      <vt:lpstr>Quesito 6</vt:lpstr>
      <vt:lpstr>Quesiti 7, 8, 9 e 10</vt:lpstr>
      <vt:lpstr>Generalizzare il problema</vt:lpstr>
      <vt:lpstr>Vocabolario matematico</vt:lpstr>
      <vt:lpstr>Ottimizzazione oggi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Risolvere problemi  di ottimizzazione</dc:title>
  <dc:creator>User</dc:creator>
  <cp:lastModifiedBy>Microsoft Office User</cp:lastModifiedBy>
  <cp:revision>473</cp:revision>
  <dcterms:created xsi:type="dcterms:W3CDTF">2016-02-02T09:14:12Z</dcterms:created>
  <dcterms:modified xsi:type="dcterms:W3CDTF">2022-06-03T11:54:10Z</dcterms:modified>
</cp:coreProperties>
</file>