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389" r:id="rId2"/>
    <p:sldId id="388" r:id="rId3"/>
    <p:sldId id="390" r:id="rId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>
      <p:cViewPr varScale="1">
        <p:scale>
          <a:sx n="119" d="100"/>
          <a:sy n="119" d="100"/>
        </p:scale>
        <p:origin x="7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96772-E642-8E46-B63E-80B82BA3E3E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657F8A-D2EE-FA40-AC66-CFC3CE2DA2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61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373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1903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CFF1F-B9E2-1E17-280E-3E2F6CDEF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0C51FC1C-4123-50EC-DA43-84114CDA8D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F4662938-C2B1-411D-ADDC-9F25512C7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5E2A4C4-9C2C-2215-5BEE-81ABEAF3E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807C-5AA1-AA44-9518-92D3091C728F}" type="slidenum">
              <a:rPr lang="it-IT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0719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BF96519-2859-A4C3-5946-BE36174CC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80DCFBD-8442-7A89-09DF-30B2CC1548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AE8FE6-4354-3D8C-FAAF-F0552756B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66B1D2-5B67-3083-9866-28FE8A14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D1DA748-C86A-1F46-1672-3F9E2690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1015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488A35-DEF9-755F-E283-DA23EE72D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0F6F180-1CBC-0484-468E-4C1E26D3B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109AB60-3489-2848-D26B-4A159A389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B8CE553-155F-D428-F530-59A63C377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C367C84-701F-0056-7FF3-25253D675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89685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CE8DA8F-3285-BFE5-30BC-04D22BFEA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16C726D-C404-4997-C2C2-6EFA4D7D87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99309CC-ED4B-86A1-D8AB-7F1D5E585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A2781F7-F91B-C2B4-7DC6-2A115B88F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C291E6-D5C1-1C42-263B-64CF4950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16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B623CB-0D55-3956-E514-00B228DC2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2BE61CB-A2F6-BA1A-9F42-8FD5555B74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53E7C61-06B3-5134-2E9A-6E3B6E23D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48EC200-6AFD-B356-B6BB-7C9AD4118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4E131C-83A9-6C29-71C5-85C10C39D3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E9AF00-08DF-48EB-FA18-6207AC5AD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553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35D64F-2069-79CA-C3A7-657B6EFAD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1505DF-41E0-336D-F6FB-7EA98807B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A50E9E-886C-203C-84E7-96EA87303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5093285-B668-A614-6325-3426BD32F2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A3E7BB6-FEE7-4D4A-7092-AB08C8D0E1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1AE43E7-44C6-B990-2C6D-E1B0031A1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B238676-E71E-8311-A101-E01C768D3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082649C-06D6-96D4-2F3E-685B39EE9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242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A61015-4EA0-9EEF-3D4A-C452249FD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ADFDDD22-61AD-597A-D810-804573395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1C390D0-EC89-AA7D-D2ED-4A99B2CF1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9FCD7FD-0FC7-1835-EA1A-5D3B37EC8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8776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50C4CB5-D556-DF67-1560-361BF7F46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8518F89-8826-9429-69D5-9984A4BE9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6379AC7-236A-29A5-B4A6-4D4F5D239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161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07D3E9-C5BF-BD64-0830-354329064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BFA2949-94C4-EE89-B8E7-7647A10CB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5421F28-2704-075A-A704-105311E499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6BD278-CF4E-91A0-7CE2-EE6F7D90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79CF72E-3B1F-1E04-FAD5-289635807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9B53A45-2AA2-582F-43C8-55530A8F0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585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D8D01C-0DC2-4649-67A8-52614248B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9DF3F83-6AD9-32B1-22C0-FCCDD8FEF0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9DD255B-5790-2180-DBD8-0FF3731209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85CCA94-453B-AA7C-60FB-45631019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33F23B6-B4AD-66EC-C379-8E684962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1AC1936-801D-D644-6A3F-233DF8FDE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5450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36A6581-1E9A-F805-3A47-DBAB7DE7C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A623391-E49E-C5F7-9A67-A1A36E7821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0308D3B-822E-CC20-77A5-6341711AE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0A097B7-91DF-4850-B37C-D65DC10D0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3DBDFFA-E804-9157-812E-8FFB7FF70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79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CD056C9-48C5-E2E3-EF8B-BF2934C436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89EF38-6816-5B64-8A0B-47522C7F9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DBEE034-3A86-A89C-C849-EC5019629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61C6BC8-EEF1-234A-6131-5CE2FF5CA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D07BA1-7BB5-F65A-50CF-69610683C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081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62B4E83-A1B6-427A-1EB2-FA033718D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028FF6C-813C-92E5-FA60-3B59F74A55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003B5B-9E92-3AAA-1BF4-4667F88D49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6A311-7FA9-0B48-8BA8-072295E56752}" type="datetimeFigureOut">
              <a:rPr lang="it-IT" smtClean="0"/>
              <a:t>01/04/26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D0FACBF-A418-11D0-81AC-ED648C63B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ED2259-8B9E-D5C1-EC5F-00CCB1C246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603D6A-5DC2-484A-9F77-181DB691999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936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1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467" y="2122025"/>
            <a:ext cx="6356406" cy="1865904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8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A SQUADRE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1206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109536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2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668" y="516607"/>
            <a:ext cx="489195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A SQUADRE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E75B90-29BC-B985-FEA4-0E8A85598C26}"/>
              </a:ext>
            </a:extLst>
          </p:cNvPr>
          <p:cNvSpPr/>
          <p:nvPr/>
        </p:nvSpPr>
        <p:spPr>
          <a:xfrm>
            <a:off x="195510" y="1730726"/>
            <a:ext cx="11866796" cy="4366289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Segnaposto contenuto 2">
            <a:extLst>
              <a:ext uri="{FF2B5EF4-FFF2-40B4-BE49-F238E27FC236}">
                <a16:creationId xmlns:a16="http://schemas.microsoft.com/office/drawing/2014/main" id="{B4517696-4DFA-275A-1CB9-1E619D561015}"/>
              </a:ext>
            </a:extLst>
          </p:cNvPr>
          <p:cNvSpPr txBox="1">
            <a:spLocks/>
          </p:cNvSpPr>
          <p:nvPr/>
        </p:nvSpPr>
        <p:spPr>
          <a:xfrm>
            <a:off x="195510" y="1730727"/>
            <a:ext cx="11506272" cy="42351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indent="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None/>
            </a:pPr>
            <a:r>
              <a:rPr lang="it-IT" b="1" dirty="0">
                <a:latin typeface="Trebuchet MS" panose="020B0703020202090204" pitchFamily="34" charset="0"/>
              </a:rPr>
              <a:t>In questa lezione si svolge una gara matematica fra le squadre di 3 o 4 studenti formate nella lezione precedente</a:t>
            </a:r>
          </a:p>
          <a:p>
            <a:pPr marL="9525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it-IT" b="1" dirty="0">
                <a:latin typeface="Trebuchet MS" panose="020B0703020202090204" pitchFamily="34" charset="0"/>
              </a:rPr>
              <a:t>Ad ogni squadra verranno dati </a:t>
            </a:r>
            <a:r>
              <a:rPr lang="it-IT" b="1" dirty="0">
                <a:solidFill>
                  <a:srgbClr val="FF0000"/>
                </a:solidFill>
                <a:latin typeface="Trebuchet MS" panose="020B0703020202090204" pitchFamily="34" charset="0"/>
              </a:rPr>
              <a:t>tre quesiti</a:t>
            </a:r>
            <a:r>
              <a:rPr lang="it-IT" b="1" dirty="0">
                <a:latin typeface="Trebuchet MS" panose="020B0703020202090204" pitchFamily="34" charset="0"/>
              </a:rPr>
              <a:t> da risolvere </a:t>
            </a:r>
            <a:r>
              <a:rPr lang="it-IT" b="1" dirty="0">
                <a:solidFill>
                  <a:srgbClr val="FF0000"/>
                </a:solidFill>
                <a:latin typeface="Trebuchet MS" panose="020B0703020202090204" pitchFamily="34" charset="0"/>
              </a:rPr>
              <a:t>in</a:t>
            </a:r>
            <a:r>
              <a:rPr lang="it-IT" b="1" dirty="0">
                <a:latin typeface="Trebuchet MS" panose="020B0703020202090204" pitchFamily="34" charset="0"/>
              </a:rPr>
              <a:t> </a:t>
            </a:r>
            <a:r>
              <a:rPr lang="it-IT" b="1" dirty="0">
                <a:solidFill>
                  <a:srgbClr val="FF0000"/>
                </a:solidFill>
                <a:latin typeface="Trebuchet MS" panose="020B0703020202090204" pitchFamily="34" charset="0"/>
              </a:rPr>
              <a:t>40 minuti</a:t>
            </a:r>
            <a:r>
              <a:rPr lang="it-IT" b="1" dirty="0">
                <a:latin typeface="Trebuchet MS" panose="020B0703020202090204" pitchFamily="34" charset="0"/>
              </a:rPr>
              <a:t>.</a:t>
            </a:r>
          </a:p>
          <a:p>
            <a:pPr marL="95250" indent="0">
              <a:lnSpc>
                <a:spcPct val="100000"/>
              </a:lnSpc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Punteggio per </a:t>
            </a:r>
            <a:r>
              <a:rPr lang="it-IT" b="1" dirty="0">
                <a:solidFill>
                  <a:srgbClr val="FF0000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ogni quesito 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risolto in modo corretto: </a:t>
            </a:r>
            <a:r>
              <a:rPr lang="it-IT" b="1" dirty="0">
                <a:solidFill>
                  <a:srgbClr val="FF0000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10 punti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. </a:t>
            </a:r>
          </a:p>
          <a:p>
            <a:pPr marL="95250" indent="0">
              <a:lnSpc>
                <a:spcPct val="100000"/>
              </a:lnSpc>
              <a:buNone/>
            </a:pP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Verranno attribuiti punteggi parziali per i quesiti impostati in maniera corretta anche se incompleta o con errori. 			</a:t>
            </a:r>
            <a:endParaRPr lang="it-IT" b="1" dirty="0">
              <a:solidFill>
                <a:srgbClr val="212121"/>
              </a:solidFill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endParaRPr lang="it-IT" sz="1000" b="1" dirty="0">
              <a:solidFill>
                <a:srgbClr val="212121"/>
              </a:solidFill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  <a:p>
            <a:pPr marL="9525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it-IT" b="1" dirty="0">
                <a:solidFill>
                  <a:srgbClr val="FF0000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Bonus: 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per ciascun quesito che una squadra risolve in modo corretto e consegna per prima: </a:t>
            </a:r>
            <a:r>
              <a:rPr lang="it-IT" b="1" dirty="0">
                <a:solidFill>
                  <a:srgbClr val="FF0000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5 punti</a:t>
            </a:r>
            <a:r>
              <a:rPr lang="it-IT" b="1" dirty="0">
                <a:solidFill>
                  <a:srgbClr val="212121"/>
                </a:solidFill>
                <a:effectLst/>
                <a:latin typeface="Trebuchet MS" panose="020B0703020202090204" pitchFamily="34" charset="0"/>
                <a:ea typeface="Times New Roman" panose="02020603050405020304" pitchFamily="18" charset="0"/>
              </a:rPr>
              <a:t>. </a:t>
            </a:r>
            <a:endParaRPr lang="it-IT" b="1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79470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1A545-E3C1-B9EC-B10D-97A5BA9F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fficeArt object" descr="Immagine">
            <a:extLst>
              <a:ext uri="{FF2B5EF4-FFF2-40B4-BE49-F238E27FC236}">
                <a16:creationId xmlns:a16="http://schemas.microsoft.com/office/drawing/2014/main" id="{4B088478-D421-B5AB-1ACF-9BED4BC65835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53D000B1-1E2C-C692-2B11-FCF6FD7434AB}"/>
              </a:ext>
            </a:extLst>
          </p:cNvPr>
          <p:cNvSpPr/>
          <p:nvPr/>
        </p:nvSpPr>
        <p:spPr>
          <a:xfrm>
            <a:off x="89378" y="0"/>
            <a:ext cx="11972928" cy="6808640"/>
          </a:xfrm>
          <a:prstGeom prst="rect">
            <a:avLst/>
          </a:prstGeom>
          <a:solidFill>
            <a:srgbClr val="FF98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36525" lvl="0"/>
            <a:endParaRPr lang="it-IT" sz="1800" dirty="0">
              <a:effectLst/>
              <a:latin typeface="Trebuchet MS" panose="020B0703020202090204" pitchFamily="34" charset="0"/>
              <a:ea typeface="Times New Roman" panose="02020603050405020304" pitchFamily="18" charset="0"/>
            </a:endParaRPr>
          </a:p>
        </p:txBody>
      </p:sp>
      <p:cxnSp>
        <p:nvCxnSpPr>
          <p:cNvPr id="7" name="Connettore 1 6">
            <a:extLst>
              <a:ext uri="{FF2B5EF4-FFF2-40B4-BE49-F238E27FC236}">
                <a16:creationId xmlns:a16="http://schemas.microsoft.com/office/drawing/2014/main" id="{A9177177-ED54-D258-E621-E23A11FFD27C}"/>
              </a:ext>
            </a:extLst>
          </p:cNvPr>
          <p:cNvCxnSpPr>
            <a:cxnSpLocks/>
          </p:cNvCxnSpPr>
          <p:nvPr/>
        </p:nvCxnSpPr>
        <p:spPr>
          <a:xfrm>
            <a:off x="195510" y="6457950"/>
            <a:ext cx="11775911" cy="1024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piè di pagina 13">
            <a:extLst>
              <a:ext uri="{FF2B5EF4-FFF2-40B4-BE49-F238E27FC236}">
                <a16:creationId xmlns:a16="http://schemas.microsoft.com/office/drawing/2014/main" id="{88DA1F47-B3A5-EC5B-264F-D5823D91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536" y="6468195"/>
            <a:ext cx="7607968" cy="365125"/>
          </a:xfrm>
        </p:spPr>
        <p:txBody>
          <a:bodyPr/>
          <a:lstStyle/>
          <a:p>
            <a:pPr algn="l"/>
            <a:r>
              <a:rPr lang="it-IT" dirty="0">
                <a:solidFill>
                  <a:schemeClr val="tx1"/>
                </a:solidFill>
                <a:latin typeface="Trebuchet MS" panose="020B0703020202090204" pitchFamily="34" charset="0"/>
              </a:rPr>
              <a:t>Liuba Ballocco – I.I.S. "G. Vallauri", Fossano; Centro PRISTEM Università "L. Bocconi", Milano</a:t>
            </a:r>
          </a:p>
        </p:txBody>
      </p:sp>
      <p:sp>
        <p:nvSpPr>
          <p:cNvPr id="15" name="Segnaposto numero diapositiva 14">
            <a:extLst>
              <a:ext uri="{FF2B5EF4-FFF2-40B4-BE49-F238E27FC236}">
                <a16:creationId xmlns:a16="http://schemas.microsoft.com/office/drawing/2014/main" id="{501D833C-B75C-92FF-EB73-BE743FA4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4214" y="6500731"/>
            <a:ext cx="2743200" cy="365125"/>
          </a:xfrm>
        </p:spPr>
        <p:txBody>
          <a:bodyPr/>
          <a:lstStyle/>
          <a:p>
            <a:fld id="{42E0A3E6-0CA4-354D-A01E-B6CE4B4C17B2}" type="slidenum">
              <a:rPr lang="it-IT" smtClean="0">
                <a:solidFill>
                  <a:schemeClr val="tx1"/>
                </a:solidFill>
                <a:latin typeface="Trebuchet MS" panose="020B0703020202090204" pitchFamily="34" charset="0"/>
              </a:rPr>
              <a:t>3</a:t>
            </a:fld>
            <a:endParaRPr lang="it-IT" dirty="0">
              <a:solidFill>
                <a:schemeClr val="tx1"/>
              </a:solidFill>
              <a:latin typeface="Trebuchet MS" panose="020B070302020209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4BBCE5C-27B0-B5E6-AD05-E755E55C96B0}"/>
              </a:ext>
            </a:extLst>
          </p:cNvPr>
          <p:cNvSpPr txBox="1"/>
          <p:nvPr/>
        </p:nvSpPr>
        <p:spPr>
          <a:xfrm>
            <a:off x="4917688" y="11485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id="{2FDCCF5A-024A-7B38-C55A-F69CCFC24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2668" y="516607"/>
            <a:ext cx="4891955" cy="1164759"/>
          </a:xfrm>
          <a:noFill/>
        </p:spPr>
        <p:txBody>
          <a:bodyPr wrap="none" lIns="91440" tIns="45720" rIns="91440" bIns="45720">
            <a:noAutofit/>
          </a:bodyPr>
          <a:lstStyle/>
          <a:p>
            <a:b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r>
              <a:rPr lang="it-IT" sz="40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LA GARA A SQUADRE</a:t>
            </a:r>
            <a:br>
              <a:rPr lang="it-IT" sz="34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</a:br>
            <a:endParaRPr lang="it-IT" sz="3400" b="1" dirty="0">
              <a:ln w="19050">
                <a:solidFill>
                  <a:schemeClr val="tx1"/>
                </a:solidFill>
              </a:ln>
              <a:solidFill>
                <a:schemeClr val="accent2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rebuchet MS" panose="020B0703020202090204" pitchFamily="34" charset="0"/>
              <a:ea typeface="+mn-ea"/>
              <a:cs typeface="+mn-cs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5FE75B90-29BC-B985-FEA4-0E8A85598C26}"/>
              </a:ext>
            </a:extLst>
          </p:cNvPr>
          <p:cNvSpPr/>
          <p:nvPr/>
        </p:nvSpPr>
        <p:spPr>
          <a:xfrm>
            <a:off x="284868" y="1657926"/>
            <a:ext cx="11866796" cy="4366289"/>
          </a:xfrm>
          <a:prstGeom prst="rect">
            <a:avLst/>
          </a:prstGeom>
          <a:solidFill>
            <a:schemeClr val="accent4">
              <a:lumMod val="20000"/>
              <a:lumOff val="80000"/>
              <a:alpha val="43186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8981C59-CD12-1299-A0EA-A5BAD4BCA038}"/>
              </a:ext>
            </a:extLst>
          </p:cNvPr>
          <p:cNvSpPr txBox="1"/>
          <p:nvPr/>
        </p:nvSpPr>
        <p:spPr>
          <a:xfrm>
            <a:off x="2265853" y="2130350"/>
            <a:ext cx="84191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ln w="19050">
                  <a:solidFill>
                    <a:schemeClr val="tx1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rebuchet MS" panose="020B0703020202090204" pitchFamily="34" charset="0"/>
                <a:ea typeface="+mn-ea"/>
                <a:cs typeface="+mn-cs"/>
              </a:rPr>
              <a:t>Comincia la distribuzione dei quesiti</a:t>
            </a:r>
            <a:endParaRPr lang="it-IT" sz="36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FF3EB265-57AE-AA4A-F694-69197D8B4A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992" y="3280899"/>
            <a:ext cx="4319305" cy="242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140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190</Words>
  <Application>Microsoft Macintosh PowerPoint</Application>
  <PresentationFormat>Widescreen</PresentationFormat>
  <Paragraphs>19</Paragraphs>
  <Slides>3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Trebuchet MS</vt:lpstr>
      <vt:lpstr>Tema di Office</vt:lpstr>
      <vt:lpstr> LA GARA A SQUADRE </vt:lpstr>
      <vt:lpstr> LA GARA A SQUADRE </vt:lpstr>
      <vt:lpstr> LA GARA A SQUADRE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LA GARA A SQUADRE </dc:title>
  <dc:creator>Microsoft Office User</dc:creator>
  <cp:lastModifiedBy>Microsoft Office User</cp:lastModifiedBy>
  <cp:revision>3</cp:revision>
  <dcterms:created xsi:type="dcterms:W3CDTF">2026-03-13T08:51:35Z</dcterms:created>
  <dcterms:modified xsi:type="dcterms:W3CDTF">2026-04-01T15:30:52Z</dcterms:modified>
</cp:coreProperties>
</file>