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22" r:id="rId2"/>
    <p:sldId id="530" r:id="rId3"/>
    <p:sldId id="535" r:id="rId4"/>
    <p:sldId id="303" r:id="rId5"/>
    <p:sldId id="524" r:id="rId6"/>
    <p:sldId id="531" r:id="rId7"/>
    <p:sldId id="537" r:id="rId8"/>
    <p:sldId id="536" r:id="rId9"/>
    <p:sldId id="538" r:id="rId10"/>
    <p:sldId id="539" r:id="rId11"/>
    <p:sldId id="540" r:id="rId12"/>
    <p:sldId id="541" r:id="rId13"/>
    <p:sldId id="542" r:id="rId14"/>
  </p:sldIdLst>
  <p:sldSz cx="9144000" cy="6858000" type="screen4x3"/>
  <p:notesSz cx="6650038" cy="9783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BA"/>
    <a:srgbClr val="107768"/>
    <a:srgbClr val="FFFEE8"/>
    <a:srgbClr val="FFEEE0"/>
    <a:srgbClr val="CCFFFF"/>
    <a:srgbClr val="FFFFCC"/>
    <a:srgbClr val="660066"/>
    <a:srgbClr val="FF0000"/>
    <a:srgbClr val="46DA0B"/>
    <a:srgbClr val="11B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735061-39BD-F141-8E97-5DE3FF7C00E8}" type="datetime1">
              <a:rPr lang="it-IT" altLang="it-IT"/>
              <a:pPr/>
              <a:t>21/02/23</a:t>
            </a:fld>
            <a:endParaRPr lang="it-IT" alt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D819F6-BB8A-FE4A-83B7-7C82440A83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9108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3F1B02-64EA-884A-8252-E0A8541FE325}" type="datetime1">
              <a:rPr lang="it-IT" altLang="it-IT"/>
              <a:pPr/>
              <a:t>21/02/23</a:t>
            </a:fld>
            <a:endParaRPr lang="it-IT" alt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F9DAC6-9672-8246-B838-20B035DE134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04211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L'infinito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20/09/02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Liceo Scientifico "Laurana" - Urbino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3EF0AE0-2800-BE4D-AA00-0AC83E03CAEE}" type="slidenum">
              <a:rPr lang="it-IT" altLang="it-IT" sz="1200">
                <a:latin typeface="Times New Roman" charset="0"/>
              </a:rPr>
              <a:pPr eaLnBrk="1" hangingPunct="1"/>
              <a:t>1</a:t>
            </a:fld>
            <a:endParaRPr lang="it-IT" altLang="it-IT" sz="1200">
              <a:latin typeface="Times New Roman" charset="0"/>
            </a:endParaRPr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0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L'infinito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20/09/02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Liceo Scientifico "Laurana" - Urbino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6D126EC-7250-4D4A-9D36-5727856ED7DE}" type="slidenum">
              <a:rPr lang="it-IT" altLang="it-IT" sz="1200">
                <a:latin typeface="Times New Roman" charset="0"/>
              </a:rPr>
              <a:pPr eaLnBrk="1" hangingPunct="1"/>
              <a:t>2</a:t>
            </a:fld>
            <a:endParaRPr lang="it-IT" altLang="it-IT" sz="1200">
              <a:latin typeface="Times New Roman" charset="0"/>
            </a:endParaRPr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902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L'infinito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20/09/02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200">
                <a:latin typeface="Times New Roman" charset="0"/>
              </a:rPr>
              <a:t>Liceo Scientifico "Laurana" - Urbino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3EF0AE0-2800-BE4D-AA00-0AC83E03CAEE}" type="slidenum">
              <a:rPr lang="it-IT" altLang="it-IT" sz="1200">
                <a:latin typeface="Times New Roman" charset="0"/>
              </a:rPr>
              <a:pPr eaLnBrk="1" hangingPunct="1"/>
              <a:t>3</a:t>
            </a:fld>
            <a:endParaRPr lang="it-IT" altLang="it-IT" sz="1200">
              <a:latin typeface="Times New Roman" charset="0"/>
            </a:endParaRPr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altLang="it-IT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735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0C4EAAD-6178-9745-8DBB-01ECFD3931C6}" type="slidenum">
              <a:rPr lang="it-IT" altLang="it-IT" sz="1200"/>
              <a:pPr eaLnBrk="1" hangingPunct="1"/>
              <a:t>5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1400568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AFF9E5-E106-8142-9B56-D2AD963B5A13}" type="slidenum">
              <a:rPr lang="it-IT" altLang="it-IT" sz="1200"/>
              <a:pPr eaLnBrk="1" hangingPunct="1"/>
              <a:t>6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77973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C64610-C5B2-E941-8C41-D4BDA198356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620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26D04-6779-F445-8E8D-A96FD48812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801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A93B0-F32F-E446-A8EE-07C3B566B97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448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A6223-7FFB-E143-B75F-5F3FE8DD290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376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D865BB-5C85-C446-8A63-F847F8A5CB0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4016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A1632-8780-2241-93D0-AE28582CD5D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275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49DE7-14C8-4643-9847-CFA36A4B0D8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9448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FCF24-30FF-7B40-8EA6-FA3E33005E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30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BDE78-4CB6-AA45-9556-CFA8BB3EF00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4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A65FD-729E-104D-8B47-F01A6F986EB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952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FC95B-EE58-D148-81EE-9005F317CD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672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06B73D-6E5B-E74F-A134-290ED6095C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5822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81985-87FF-304A-A5FB-1193BB14AB9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097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5B8AF-A4C8-1E4B-BFFD-795133D543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8940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 2023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030AAE-AA8B-934A-A830-8887E3256E5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64461" y="2489200"/>
            <a:ext cx="7653456" cy="5778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3300"/>
                </a:solidFill>
              </a:rPr>
              <a:t>Funzioni e dominio di funzioni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6C58A45-714C-684C-AB83-AE9325D9565D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  <p:sp>
        <p:nvSpPr>
          <p:cNvPr id="4506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324600"/>
            <a:ext cx="44196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it-IT" altLang="it-IT" sz="1400" i="1"/>
              <a:t>Daniela Valenti 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9280" y="364297"/>
            <a:ext cx="6480720" cy="6096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10</a:t>
            </a:fld>
            <a:endParaRPr lang="it-IT" altLang="it-IT" sz="140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16">
                <a:extLst>
                  <a:ext uri="{FF2B5EF4-FFF2-40B4-BE49-F238E27FC236}">
                    <a16:creationId xmlns:a16="http://schemas.microsoft.com/office/drawing/2014/main" id="{D1D4CF3A-0FDD-B744-9B1C-E31ACA1E6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669" y="1159561"/>
                <a:ext cx="4013546" cy="20996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it-IT" altLang="it-IT" sz="1800" b="1" dirty="0">
                    <a:solidFill>
                      <a:schemeClr val="tx1"/>
                    </a:solidFill>
                  </a:rPr>
                  <a:t>Funzione data solo con la formula:</a:t>
                </a:r>
              </a:p>
              <a:p>
                <a:pPr algn="ctr" eaLnBrk="1" hangingPunct="1"/>
                <a:r>
                  <a:rPr lang="it-IT" altLang="it-IT" sz="1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altLang="it-IT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altLang="it-IT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t-IT" altLang="it-IT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altLang="it-IT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it-IT" altLang="it-IT" b="1" i="1" dirty="0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it-IT" altLang="it-IT" sz="800" b="1" dirty="0">
                  <a:solidFill>
                    <a:srgbClr val="FF0000"/>
                  </a:solidFill>
                </a:endParaRPr>
              </a:p>
              <a:p>
                <a:pPr eaLnBrk="1" hangingPunct="1"/>
                <a:r>
                  <a:rPr lang="it-IT" altLang="it-IT" sz="1800" b="1" dirty="0">
                    <a:solidFill>
                      <a:srgbClr val="FF0000"/>
                    </a:solidFill>
                  </a:rPr>
                  <a:t>Non trovo fra i numeri reali la radice quadrata di numeri negativi</a:t>
                </a:r>
              </a:p>
              <a:p>
                <a:pPr eaLnBrk="1" hangingPunct="1"/>
                <a:br>
                  <a:rPr lang="it-IT" altLang="it-IT" sz="800" b="1" i="1" dirty="0">
                    <a:solidFill>
                      <a:srgbClr val="FF0000"/>
                    </a:solidFill>
                  </a:rPr>
                </a:br>
                <a:r>
                  <a:rPr lang="it-IT" altLang="it-IT" sz="1800" b="1" i="1" dirty="0">
                    <a:solidFill>
                      <a:srgbClr val="0000FF"/>
                    </a:solidFill>
                  </a:rPr>
                  <a:t>Dominio: </a:t>
                </a:r>
                <a:r>
                  <a:rPr lang="it-IT" altLang="it-IT" sz="1800" b="1" dirty="0">
                    <a:solidFill>
                      <a:srgbClr val="0000FF"/>
                    </a:solidFill>
                  </a:rPr>
                  <a:t>insieme</a:t>
                </a:r>
                <a:r>
                  <a:rPr lang="it-IT" altLang="it-IT" sz="1800" b="1" i="1" dirty="0">
                    <a:solidFill>
                      <a:srgbClr val="0000FF"/>
                    </a:solidFill>
                  </a:rPr>
                  <a:t> </a:t>
                </a:r>
                <a:r>
                  <a:rPr lang="it-IT" altLang="it-IT" sz="1800" b="1" i="1" dirty="0" err="1">
                    <a:solidFill>
                      <a:srgbClr val="0000FF"/>
                    </a:solidFill>
                  </a:rPr>
                  <a:t>R</a:t>
                </a:r>
                <a:r>
                  <a:rPr lang="it-IT" altLang="it-IT" sz="1800" b="1" i="1" baseline="30000" dirty="0">
                    <a:solidFill>
                      <a:srgbClr val="0000FF"/>
                    </a:solidFill>
                  </a:rPr>
                  <a:t>+</a:t>
                </a:r>
                <a:r>
                  <a:rPr lang="it-IT" altLang="it-IT" sz="1800" b="1" i="1" dirty="0">
                    <a:solidFill>
                      <a:srgbClr val="0000FF"/>
                    </a:solidFill>
                  </a:rPr>
                  <a:t> </a:t>
                </a:r>
                <a:r>
                  <a:rPr lang="it-IT" altLang="it-IT" sz="1800" b="1" dirty="0">
                    <a:solidFill>
                      <a:srgbClr val="0000FF"/>
                    </a:solidFill>
                  </a:rPr>
                  <a:t>dei numeri reali non negativi.</a:t>
                </a:r>
              </a:p>
            </p:txBody>
          </p:sp>
        </mc:Choice>
        <mc:Fallback xmlns="">
          <p:sp>
            <p:nvSpPr>
              <p:cNvPr id="9" name="Rectangle 16">
                <a:extLst>
                  <a:ext uri="{FF2B5EF4-FFF2-40B4-BE49-F238E27FC236}">
                    <a16:creationId xmlns:a16="http://schemas.microsoft.com/office/drawing/2014/main" id="{D1D4CF3A-0FDD-B744-9B1C-E31ACA1E6F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669" y="1159561"/>
                <a:ext cx="4013546" cy="2099677"/>
              </a:xfrm>
              <a:prstGeom prst="rect">
                <a:avLst/>
              </a:prstGeom>
              <a:blipFill>
                <a:blip r:embed="rId2"/>
                <a:stretch>
                  <a:fillRect l="-1262" t="-599" b="-2994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7">
                <a:extLst>
                  <a:ext uri="{FF2B5EF4-FFF2-40B4-BE49-F238E27FC236}">
                    <a16:creationId xmlns:a16="http://schemas.microsoft.com/office/drawing/2014/main" id="{80690F4F-B98F-974F-822C-57A04C86C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9992" y="1776845"/>
                <a:ext cx="3816424" cy="14823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9525" algn="ctr" eaLnBrk="1" hangingPunct="1"/>
                <a:r>
                  <a:rPr lang="it-IT" altLang="it-IT" sz="1800" b="1" dirty="0"/>
                  <a:t>Funzione data con dominio, codominio e legge</a:t>
                </a:r>
              </a:p>
              <a:p>
                <a:pPr marL="1066800" indent="-1057275" eaLnBrk="1" hangingPunct="1"/>
                <a:r>
                  <a:rPr lang="it-IT" altLang="it-IT" sz="1800" b="1" i="1" dirty="0">
                    <a:solidFill>
                      <a:srgbClr val="008000"/>
                    </a:solidFill>
                  </a:rPr>
                  <a:t>Dominio: </a:t>
                </a:r>
                <a:r>
                  <a:rPr lang="it-IT" altLang="it-IT" sz="1800" b="1" dirty="0">
                    <a:solidFill>
                      <a:srgbClr val="008000"/>
                    </a:solidFill>
                  </a:rPr>
                  <a:t>l’intervallo [0, 4]</a:t>
                </a:r>
              </a:p>
              <a:p>
                <a:pPr marL="1066800" indent="-1057275" eaLnBrk="1" hangingPunct="1"/>
                <a:r>
                  <a:rPr lang="it-IT" altLang="it-IT" sz="1800" b="1" i="1" dirty="0">
                    <a:solidFill>
                      <a:srgbClr val="008000"/>
                    </a:solidFill>
                  </a:rPr>
                  <a:t>Codominio: </a:t>
                </a:r>
                <a:r>
                  <a:rPr lang="it-IT" altLang="it-IT" sz="1800" b="1" dirty="0">
                    <a:solidFill>
                      <a:srgbClr val="008000"/>
                    </a:solidFill>
                  </a:rPr>
                  <a:t>l’intervallo [0, 2]</a:t>
                </a:r>
              </a:p>
              <a:p>
                <a:pPr eaLnBrk="1" hangingPunct="1"/>
                <a:r>
                  <a:rPr lang="it-IT" altLang="it-IT" sz="1800" b="1" i="1" dirty="0">
                    <a:solidFill>
                      <a:srgbClr val="008000"/>
                    </a:solidFill>
                  </a:rPr>
                  <a:t>Legge: </a:t>
                </a:r>
                <a14:m>
                  <m:oMath xmlns:m="http://schemas.openxmlformats.org/officeDocument/2006/math">
                    <m:r>
                      <a:rPr lang="it-IT" altLang="it-IT" sz="1800" b="1" i="1" dirty="0" smtClean="0">
                        <a:solidFill>
                          <a:srgbClr val="107768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altLang="it-IT" sz="1800" b="1" i="1" dirty="0" smtClean="0">
                        <a:solidFill>
                          <a:srgbClr val="107768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t-IT" altLang="it-IT" sz="1800" b="1" i="1" dirty="0">
                            <a:solidFill>
                              <a:srgbClr val="107768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altLang="it-IT" sz="1800" b="1" i="1" dirty="0">
                            <a:solidFill>
                              <a:srgbClr val="107768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it-IT" altLang="it-IT" sz="2000" dirty="0"/>
              </a:p>
            </p:txBody>
          </p:sp>
        </mc:Choice>
        <mc:Fallback xmlns="">
          <p:sp>
            <p:nvSpPr>
              <p:cNvPr id="13" name="Rectangle 27">
                <a:extLst>
                  <a:ext uri="{FF2B5EF4-FFF2-40B4-BE49-F238E27FC236}">
                    <a16:creationId xmlns:a16="http://schemas.microsoft.com/office/drawing/2014/main" id="{80690F4F-B98F-974F-822C-57A04C86C4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1776845"/>
                <a:ext cx="3816424" cy="1482393"/>
              </a:xfrm>
              <a:prstGeom prst="rect">
                <a:avLst/>
              </a:prstGeom>
              <a:blipFill>
                <a:blip r:embed="rId3"/>
                <a:stretch>
                  <a:fillRect l="-993" t="-1695" b="-4237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magine 2">
            <a:extLst>
              <a:ext uri="{FF2B5EF4-FFF2-40B4-BE49-F238E27FC236}">
                <a16:creationId xmlns:a16="http://schemas.microsoft.com/office/drawing/2014/main" id="{94591AFE-7AE6-E544-A64D-6DE063F351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32" b="-1"/>
          <a:stretch/>
        </p:blipFill>
        <p:spPr>
          <a:xfrm>
            <a:off x="207241" y="3501008"/>
            <a:ext cx="3685418" cy="216024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DC627AEC-E691-3048-A7FE-99F55E2A4F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7149" y="3488432"/>
            <a:ext cx="3384376" cy="212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7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681192" cy="6096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Determinare il dominio di una funzione data solo con una formula 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11</a:t>
            </a:fld>
            <a:endParaRPr lang="it-IT" altLang="it-IT" sz="140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C25985A-0CF4-B24E-A28D-06C33ADE9B21}"/>
              </a:ext>
            </a:extLst>
          </p:cNvPr>
          <p:cNvSpPr txBox="1"/>
          <p:nvPr/>
        </p:nvSpPr>
        <p:spPr>
          <a:xfrm>
            <a:off x="971600" y="184482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Esamino due casi:</a:t>
            </a:r>
          </a:p>
          <a:p>
            <a:pPr marL="466725" indent="-457200">
              <a:buAutoNum type="alphaUcPeriod"/>
            </a:pPr>
            <a:r>
              <a:rPr lang="it-IT" b="1" dirty="0">
                <a:solidFill>
                  <a:srgbClr val="FF0000"/>
                </a:solidFill>
              </a:rPr>
              <a:t>La funzione è algebrica.</a:t>
            </a:r>
          </a:p>
          <a:p>
            <a:pPr marL="9525"/>
            <a:r>
              <a:rPr lang="it-IT" b="1" dirty="0"/>
              <a:t>La formula opera </a:t>
            </a:r>
            <a:r>
              <a:rPr lang="it-IT" altLang="it-IT" b="1" dirty="0"/>
              <a:t>su </a:t>
            </a:r>
            <a:r>
              <a:rPr lang="it-IT" altLang="it-IT" b="1" i="1" dirty="0"/>
              <a:t>x</a:t>
            </a:r>
            <a:r>
              <a:rPr lang="it-IT" altLang="it-IT" b="1" dirty="0"/>
              <a:t> solo con le </a:t>
            </a:r>
            <a:r>
              <a:rPr lang="it-IT" altLang="it-IT" b="1" i="1" dirty="0"/>
              <a:t>operazioni algebriche </a:t>
            </a:r>
            <a:r>
              <a:rPr lang="it-IT" altLang="it-IT" b="1" dirty="0"/>
              <a:t>e cioè: addizione e sottrazione, moltiplicazione e divisione, elevazione a potenza ed estrazione di radice.</a:t>
            </a:r>
          </a:p>
          <a:p>
            <a:pPr marL="9525"/>
            <a:r>
              <a:rPr lang="it-IT" altLang="it-IT" b="1" dirty="0">
                <a:solidFill>
                  <a:srgbClr val="0048BA"/>
                </a:solidFill>
              </a:rPr>
              <a:t>B. La funzione è trascendente.</a:t>
            </a:r>
          </a:p>
          <a:p>
            <a:pPr marL="9525"/>
            <a:r>
              <a:rPr lang="it-IT" altLang="it-IT" b="1" dirty="0"/>
              <a:t>La formula è composta anche con esponenziale, logaritmo e funzioni goniometriche.</a:t>
            </a:r>
          </a:p>
        </p:txBody>
      </p:sp>
    </p:spTree>
    <p:extLst>
      <p:ext uri="{BB962C8B-B14F-4D97-AF65-F5344CB8AC3E}">
        <p14:creationId xmlns:p14="http://schemas.microsoft.com/office/powerpoint/2010/main" val="415713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80920" cy="936104"/>
          </a:xfrm>
        </p:spPr>
        <p:txBody>
          <a:bodyPr/>
          <a:lstStyle/>
          <a:p>
            <a:pPr marL="514350" indent="-514350" algn="l" eaLnBrk="1" hangingPunct="1">
              <a:buFont typeface="+mj-lt"/>
              <a:buAutoNum type="alphaUcPeriod"/>
            </a:pPr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Determinare il dominio di una funzione data solo con una formula algebrica 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12</a:t>
            </a:fld>
            <a:endParaRPr lang="it-IT" altLang="it-IT" sz="140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67ADA52-3740-A24B-81D3-0555F28AB4D0}"/>
                  </a:ext>
                </a:extLst>
              </p:cNvPr>
              <p:cNvSpPr txBox="1"/>
              <p:nvPr/>
            </p:nvSpPr>
            <p:spPr>
              <a:xfrm>
                <a:off x="827584" y="1700808"/>
                <a:ext cx="7992888" cy="3611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/>
                  <a:t>Basta applicare due regole richiamate negli esempi: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it-IT" b="1" dirty="0">
                    <a:solidFill>
                      <a:srgbClr val="0048BA"/>
                    </a:solidFill>
                  </a:rPr>
                  <a:t>Per tutte le funzioni del tipo </a:t>
                </a:r>
                <a14:m>
                  <m:oMath xmlns:m="http://schemas.openxmlformats.org/officeDocument/2006/math"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b="1" i="1" smtClean="0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1" i="1" smtClean="0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it-IT" b="1" i="1" smtClean="0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den>
                    </m:f>
                  </m:oMath>
                </a14:m>
                <a:br>
                  <a:rPr lang="it-IT" b="1" dirty="0"/>
                </a:br>
                <a:r>
                  <a:rPr lang="it-IT" b="1" dirty="0"/>
                  <a:t>debbo </a:t>
                </a:r>
                <a:r>
                  <a:rPr lang="it-IT" b="1"/>
                  <a:t>escludere dal </a:t>
                </a:r>
                <a:r>
                  <a:rPr lang="it-IT" b="1" dirty="0"/>
                  <a:t>dominio tutti i numeri reali per cui risulta D = 0.</a:t>
                </a:r>
                <a:br>
                  <a:rPr lang="it-IT" b="1" dirty="0"/>
                </a:br>
                <a:r>
                  <a:rPr lang="it-IT" b="1" dirty="0"/>
                  <a:t>Questo conduce a risolvere equazioni.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it-IT" b="1" dirty="0">
                    <a:solidFill>
                      <a:srgbClr val="0048BA"/>
                    </a:solidFill>
                  </a:rPr>
                  <a:t>Per tutte le funzioni del tipo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t-IT" b="1" i="1" smtClean="0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b="1" i="1" smtClean="0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rad>
                  </m:oMath>
                </a14:m>
                <a:br>
                  <a:rPr lang="it-IT" b="1" dirty="0"/>
                </a:br>
                <a:r>
                  <a:rPr lang="it-IT" b="1" dirty="0"/>
                  <a:t>il dominio è formato da tutti i numeri reali per cui risulta </a:t>
                </a:r>
                <a:r>
                  <a:rPr lang="it-IT" b="1" dirty="0" err="1"/>
                  <a:t>N</a:t>
                </a:r>
                <a:r>
                  <a:rPr lang="it-IT" b="1" dirty="0"/>
                  <a:t> ≥ 0.</a:t>
                </a:r>
                <a:br>
                  <a:rPr lang="it-IT" b="1" dirty="0"/>
                </a:br>
                <a:r>
                  <a:rPr lang="it-IT" b="1" dirty="0"/>
                  <a:t>Questo conduce a risolvere disequazioni.</a:t>
                </a:r>
              </a:p>
            </p:txBody>
          </p:sp>
        </mc:Choice>
        <mc:Fallback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67ADA52-3740-A24B-81D3-0555F28AB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700808"/>
                <a:ext cx="7992888" cy="3611694"/>
              </a:xfrm>
              <a:prstGeom prst="rect">
                <a:avLst/>
              </a:prstGeom>
              <a:blipFill>
                <a:blip r:embed="rId2"/>
                <a:stretch>
                  <a:fillRect l="-1109" t="-1053" b="-280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078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8280920" cy="936104"/>
          </a:xfrm>
        </p:spPr>
        <p:txBody>
          <a:bodyPr/>
          <a:lstStyle/>
          <a:p>
            <a:pPr marL="514350" indent="-514350" algn="l" eaLnBrk="1" hangingPunct="1">
              <a:buFont typeface="+mj-lt"/>
              <a:buAutoNum type="alphaUcPeriod" startAt="2"/>
            </a:pPr>
            <a:r>
              <a:rPr lang="it-IT" alt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Determinare il dominio di una funzione composta anche con funzioni trascendenti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13</a:t>
            </a:fld>
            <a:endParaRPr lang="it-IT" altLang="it-IT" sz="140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67ADA52-3740-A24B-81D3-0555F28AB4D0}"/>
                  </a:ext>
                </a:extLst>
              </p:cNvPr>
              <p:cNvSpPr txBox="1"/>
              <p:nvPr/>
            </p:nvSpPr>
            <p:spPr>
              <a:xfrm>
                <a:off x="827584" y="1916832"/>
                <a:ext cx="7992888" cy="3536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/>
                  <a:t>Bisogna aggiungere anche: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it-IT" b="1" dirty="0">
                    <a:solidFill>
                      <a:srgbClr val="0048BA"/>
                    </a:solidFill>
                  </a:rPr>
                  <a:t>Per tutte le funzioni del tipo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𝒍𝒏</m:t>
                    </m:r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𝑵</m:t>
                    </m:r>
                  </m:oMath>
                </a14:m>
                <a:r>
                  <a:rPr lang="it-IT" b="1" dirty="0"/>
                  <a:t>)</a:t>
                </a:r>
                <a:br>
                  <a:rPr lang="it-IT" b="1" dirty="0"/>
                </a:br>
                <a:r>
                  <a:rPr lang="it-IT" b="1" dirty="0"/>
                  <a:t>il dominio è formato da tutti i i numeri reali per cui risulta </a:t>
                </a:r>
                <a:r>
                  <a:rPr lang="it-IT" b="1" dirty="0" err="1"/>
                  <a:t>N</a:t>
                </a:r>
                <a:r>
                  <a:rPr lang="it-IT" b="1" dirty="0"/>
                  <a:t> &gt; 0.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it-IT" b="1" dirty="0">
                    <a:solidFill>
                      <a:srgbClr val="0048BA"/>
                    </a:solidFill>
                  </a:rPr>
                  <a:t>Per tutte le funzioni del tipo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𝒕𝒂𝒏</m:t>
                    </m:r>
                    <m:d>
                      <m:dPr>
                        <m:ctrlPr>
                          <a:rPr lang="it-IT" b="1" i="1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1" i="1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</m:oMath>
                </a14:m>
                <a:r>
                  <a:rPr lang="it-IT" b="1" dirty="0">
                    <a:solidFill>
                      <a:srgbClr val="0048BA"/>
                    </a:solidFill>
                  </a:rPr>
                  <a:t> </a:t>
                </a:r>
                <a:r>
                  <a:rPr lang="it-IT" b="1" dirty="0"/>
                  <a:t>bisogna escludere dal dominio i numeri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it-IT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it-IT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it-IT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it-IT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it-IT" b="1" dirty="0">
                    <a:solidFill>
                      <a:srgbClr val="0048BA"/>
                    </a:solidFill>
                  </a:rPr>
                  <a:t> </a:t>
                </a:r>
                <a:r>
                  <a:rPr lang="it-IT" b="1" dirty="0"/>
                  <a:t>(k intero)</a:t>
                </a:r>
              </a:p>
              <a:p>
                <a:pPr marL="457200" indent="-457200">
                  <a:buFont typeface="+mj-lt"/>
                  <a:buAutoNum type="arabicPeriod" startAt="3"/>
                </a:pPr>
                <a:r>
                  <a:rPr lang="it-IT" b="1" dirty="0">
                    <a:solidFill>
                      <a:srgbClr val="0048BA"/>
                    </a:solidFill>
                  </a:rPr>
                  <a:t>Per tutte le funzioni del tipo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b="1" i="1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b="1" i="1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𝒂𝒓𝒄𝒔𝒆𝒏</m:t>
                    </m:r>
                    <m:d>
                      <m:dPr>
                        <m:ctrlPr>
                          <a:rPr lang="it-IT" b="1" i="1" smtClean="0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b="1" i="1">
                            <a:solidFill>
                              <a:srgbClr val="0048BA"/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</m:d>
                    <m:r>
                      <a:rPr lang="it-IT" b="1" i="0" smtClean="0">
                        <a:solidFill>
                          <a:srgbClr val="0048BA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it-IT" b="1" dirty="0"/>
                </a:br>
                <a:r>
                  <a:rPr lang="it-IT" b="1" dirty="0"/>
                  <a:t>il dominio è formato da tutti </a:t>
                </a:r>
                <a:r>
                  <a:rPr lang="it-IT" b="1"/>
                  <a:t>i numeri reali </a:t>
                </a:r>
                <a:r>
                  <a:rPr lang="it-IT" b="1" dirty="0"/>
                  <a:t>per cui risulta -1 ≤ </a:t>
                </a:r>
                <a:r>
                  <a:rPr lang="it-IT" b="1" dirty="0" err="1"/>
                  <a:t>N</a:t>
                </a:r>
                <a:r>
                  <a:rPr lang="it-IT" b="1" dirty="0"/>
                  <a:t> ≤ 1.</a:t>
                </a:r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F67ADA52-3740-A24B-81D3-0555F28AB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916832"/>
                <a:ext cx="7992888" cy="3536033"/>
              </a:xfrm>
              <a:prstGeom prst="rect">
                <a:avLst/>
              </a:prstGeom>
              <a:blipFill>
                <a:blip r:embed="rId2"/>
                <a:stretch>
                  <a:fillRect l="-1109" t="-1434" r="-634" b="-28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8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686800" cy="577850"/>
          </a:xfrm>
        </p:spPr>
        <p:txBody>
          <a:bodyPr/>
          <a:lstStyle/>
          <a:p>
            <a:pPr eaLnBrk="1" hangingPunct="1"/>
            <a:r>
              <a:rPr lang="it-IT" altLang="it-IT" sz="3200" b="1">
                <a:solidFill>
                  <a:srgbClr val="FF3300"/>
                </a:solidFill>
              </a:rPr>
              <a:t>Il concetto di ‘</a:t>
            </a:r>
            <a:r>
              <a:rPr lang="it-IT" altLang="it-IT" sz="3200" b="1" i="1">
                <a:solidFill>
                  <a:srgbClr val="FF3300"/>
                </a:solidFill>
              </a:rPr>
              <a:t>funzione</a:t>
            </a:r>
            <a:r>
              <a:rPr lang="it-IT" altLang="it-IT" sz="3200" b="1">
                <a:solidFill>
                  <a:srgbClr val="FF3300"/>
                </a:solidFill>
              </a:rPr>
              <a:t>’ si evolve nel tempo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7108" name="Rectangle 5"/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7109" name="Rectangle 8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F69DF78-EA2F-9242-982B-DBBABDAC9F2B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47111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44196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it-IT" altLang="it-IT" sz="1400" i="1"/>
              <a:t>Daniela Valenti 2023</a:t>
            </a:r>
          </a:p>
        </p:txBody>
      </p:sp>
      <p:sp>
        <p:nvSpPr>
          <p:cNvPr id="47112" name="TextBox 14"/>
          <p:cNvSpPr txBox="1">
            <a:spLocks noChangeArrowheads="1"/>
          </p:cNvSpPr>
          <p:nvPr/>
        </p:nvSpPr>
        <p:spPr bwMode="auto">
          <a:xfrm>
            <a:off x="228600" y="2057400"/>
            <a:ext cx="86868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/>
              <a:t>A partire dal 1600 si diffonde il concetto di funzione e si cominciano a trovare varie definizioni che cambiano nel tempo.</a:t>
            </a:r>
          </a:p>
          <a:p>
            <a:pPr eaLnBrk="1" hangingPunct="1"/>
            <a:endParaRPr lang="it-IT" altLang="it-IT" sz="1000" b="1" dirty="0"/>
          </a:p>
          <a:p>
            <a:pPr eaLnBrk="1" hangingPunct="1"/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Confrontiam</a:t>
            </a:r>
            <a:r>
              <a:rPr lang="it-IT" altLang="it-IT" sz="2800" b="1" dirty="0"/>
              <a:t>o alcune definizioni importanti nella storia della matematica.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5778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3300"/>
                </a:solidFill>
              </a:rPr>
              <a:t>Curve, linee, … nasce un vocabolario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0" y="2528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6C58A45-714C-684C-AB83-AE9325D9565D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45063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324600"/>
            <a:ext cx="44196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it-IT" altLang="it-IT" sz="1400" i="1"/>
              <a:t>Daniela Valenti 2023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76200" y="4091097"/>
            <a:ext cx="6553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463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9525" eaLnBrk="1" hangingPunct="1"/>
            <a:r>
              <a:rPr lang="it-IT" altLang="it-IT" sz="2800" b="1" dirty="0">
                <a:solidFill>
                  <a:srgbClr val="0000FF"/>
                </a:solidFill>
                <a:latin typeface="Arial Narrow" charset="0"/>
              </a:rPr>
              <a:t>Newton, la fisica e l’analisi matematica (1676)</a:t>
            </a:r>
          </a:p>
          <a:p>
            <a:pPr marL="9525" eaLnBrk="1" hangingPunct="1"/>
            <a:r>
              <a:rPr lang="it-IT" altLang="it-IT" sz="2800" b="1" dirty="0">
                <a:latin typeface="Arial Narrow" charset="0"/>
              </a:rPr>
              <a:t>«Le curve sono descritte non dalla giustapposizione di parti, ma dal </a:t>
            </a:r>
            <a:r>
              <a:rPr lang="it-IT" altLang="it-IT" sz="2800" b="1" dirty="0">
                <a:solidFill>
                  <a:srgbClr val="FF0000"/>
                </a:solidFill>
                <a:latin typeface="Arial Narrow" charset="0"/>
              </a:rPr>
              <a:t>movimento continuo dei punti </a:t>
            </a:r>
            <a:r>
              <a:rPr lang="it-IT" altLang="it-IT" sz="2800" b="1" dirty="0">
                <a:latin typeface="Arial Narrow" charset="0"/>
              </a:rPr>
              <a:t>…»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304800" y="1219200"/>
            <a:ext cx="6324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207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  <a:latin typeface="Arial Narrow" charset="0"/>
              </a:rPr>
              <a:t>Cartesio e la geometria analitica (1637)</a:t>
            </a:r>
          </a:p>
          <a:p>
            <a:pPr eaLnBrk="1" hangingPunct="1"/>
            <a:r>
              <a:rPr lang="it-IT" altLang="it-IT" sz="2800" b="1" dirty="0">
                <a:latin typeface="Arial Narrow" charset="0"/>
              </a:rPr>
              <a:t>«Prendendo infinite diverse grandezze per la linea </a:t>
            </a:r>
            <a:r>
              <a:rPr lang="it-IT" altLang="it-IT" sz="2800" b="1" i="1" dirty="0">
                <a:latin typeface="Arial Narrow" charset="0"/>
              </a:rPr>
              <a:t>x</a:t>
            </a:r>
            <a:r>
              <a:rPr lang="it-IT" altLang="it-IT" sz="2800" b="1" i="1" dirty="0">
                <a:solidFill>
                  <a:srgbClr val="D60093"/>
                </a:solidFill>
                <a:latin typeface="Arial Narrow" charset="0"/>
              </a:rPr>
              <a:t>,</a:t>
            </a:r>
            <a:r>
              <a:rPr lang="it-IT" altLang="it-IT" sz="2800" b="1" i="1" dirty="0">
                <a:latin typeface="Arial Narrow" charset="0"/>
              </a:rPr>
              <a:t> </a:t>
            </a:r>
            <a:r>
              <a:rPr lang="it-IT" altLang="it-IT" sz="2800" b="1" dirty="0">
                <a:latin typeface="Arial Narrow" charset="0"/>
              </a:rPr>
              <a:t>se ne troveranno </a:t>
            </a:r>
            <a:r>
              <a:rPr lang="it-IT" altLang="it-IT" sz="2800" b="1" dirty="0">
                <a:solidFill>
                  <a:srgbClr val="000000"/>
                </a:solidFill>
                <a:latin typeface="Arial Narrow" charset="0"/>
              </a:rPr>
              <a:t>altrettante infinite per la linea </a:t>
            </a:r>
            <a:r>
              <a:rPr lang="it-IT" altLang="it-IT" sz="2800" b="1" i="1" dirty="0">
                <a:solidFill>
                  <a:srgbClr val="000000"/>
                </a:solidFill>
                <a:latin typeface="Arial Narrow" charset="0"/>
              </a:rPr>
              <a:t>y</a:t>
            </a:r>
            <a:r>
              <a:rPr lang="it-IT" altLang="it-IT" sz="2800" b="1" dirty="0">
                <a:solidFill>
                  <a:srgbClr val="0000FF"/>
                </a:solidFill>
                <a:latin typeface="Arial Narrow" charset="0"/>
              </a:rPr>
              <a:t>  </a:t>
            </a:r>
            <a:r>
              <a:rPr lang="it-IT" altLang="it-IT" sz="2800" b="1" dirty="0">
                <a:latin typeface="Arial Narrow" charset="0"/>
              </a:rPr>
              <a:t>e così si avrà </a:t>
            </a:r>
            <a:r>
              <a:rPr lang="it-IT" altLang="it-IT" sz="2800" b="1" dirty="0">
                <a:solidFill>
                  <a:srgbClr val="FF0000"/>
                </a:solidFill>
                <a:latin typeface="Arial Narrow" charset="0"/>
              </a:rPr>
              <a:t>un’infinità di diversi punti per mezzo dei quali si descrive la curva richiesta</a:t>
            </a:r>
            <a:r>
              <a:rPr lang="it-IT" altLang="it-IT" sz="2800" b="1" dirty="0">
                <a:latin typeface="Arial Narrow" charset="0"/>
              </a:rPr>
              <a:t>»</a:t>
            </a:r>
          </a:p>
        </p:txBody>
      </p:sp>
      <p:sp>
        <p:nvSpPr>
          <p:cNvPr id="45066" name="TextBox 14"/>
          <p:cNvSpPr txBox="1">
            <a:spLocks noChangeArrowheads="1"/>
          </p:cNvSpPr>
          <p:nvPr/>
        </p:nvSpPr>
        <p:spPr bwMode="auto">
          <a:xfrm>
            <a:off x="7315200" y="14478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800" b="1">
                <a:solidFill>
                  <a:srgbClr val="0000FF"/>
                </a:solidFill>
                <a:latin typeface="Arial Narrow" charset="0"/>
              </a:rPr>
              <a:t>Cartesio</a:t>
            </a:r>
          </a:p>
        </p:txBody>
      </p:sp>
      <p:pic>
        <p:nvPicPr>
          <p:cNvPr id="45067" name="Picture 17" descr="Cartes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1" t="6506" r="11600" b="34184"/>
          <a:stretch>
            <a:fillRect/>
          </a:stretch>
        </p:blipFill>
        <p:spPr bwMode="auto">
          <a:xfrm>
            <a:off x="6934200" y="1828800"/>
            <a:ext cx="19081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8" name="Picture 12" descr="Newt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267200"/>
            <a:ext cx="21145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9" name="TextBox 14"/>
          <p:cNvSpPr txBox="1">
            <a:spLocks noChangeArrowheads="1"/>
          </p:cNvSpPr>
          <p:nvPr/>
        </p:nvSpPr>
        <p:spPr bwMode="auto">
          <a:xfrm>
            <a:off x="7315200" y="388620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800" b="1">
                <a:solidFill>
                  <a:srgbClr val="0000FF"/>
                </a:solidFill>
                <a:latin typeface="Arial Narrow" charset="0"/>
              </a:rPr>
              <a:t>Newton</a:t>
            </a:r>
          </a:p>
        </p:txBody>
      </p:sp>
    </p:spTree>
    <p:extLst>
      <p:ext uri="{BB962C8B-B14F-4D97-AF65-F5344CB8AC3E}">
        <p14:creationId xmlns:p14="http://schemas.microsoft.com/office/powerpoint/2010/main" val="38813156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61CFFFC-A4E3-8146-977D-E8D4CEA6B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404664"/>
            <a:ext cx="5257800" cy="922338"/>
          </a:xfrm>
        </p:spPr>
        <p:txBody>
          <a:bodyPr/>
          <a:lstStyle/>
          <a:p>
            <a:pPr marL="9525" indent="-9525" algn="l" eaLnBrk="1" hangingPunct="1"/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Sistemazione rigorosa dell’analisi matematica</a:t>
            </a:r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2420306A-DB21-7A42-B04C-2C08B093C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920905"/>
            <a:ext cx="86423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dirty="0" err="1">
                <a:solidFill>
                  <a:srgbClr val="0000FF"/>
                </a:solidFill>
                <a:latin typeface="Arial Narrow" charset="0"/>
                <a:ea typeface="ＭＳ Ｐゴシック" charset="-128"/>
              </a:rPr>
              <a:t>Cauchy</a:t>
            </a:r>
            <a:r>
              <a:rPr lang="it-IT" altLang="it-IT" sz="2800" b="1" dirty="0">
                <a:solidFill>
                  <a:srgbClr val="0000FF"/>
                </a:solidFill>
                <a:latin typeface="Arial Narrow" charset="0"/>
                <a:ea typeface="ＭＳ Ｐゴシック" charset="-128"/>
              </a:rPr>
              <a:t> (1857)</a:t>
            </a:r>
          </a:p>
          <a:p>
            <a:pPr eaLnBrk="1" hangingPunct="1"/>
            <a:r>
              <a:rPr lang="it-IT" alt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«Due quantità variabili reali si dicono funzioni una dell’altra quando </a:t>
            </a:r>
            <a:r>
              <a:rPr lang="it-IT" altLang="it-IT" sz="28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variano simultaneamente in modo che il valore dell’una determini il valore dell’altra».</a:t>
            </a:r>
          </a:p>
          <a:p>
            <a:pPr eaLnBrk="1" hangingPunct="1"/>
            <a:endParaRPr lang="it-IT" altLang="it-IT" sz="800" i="1" dirty="0"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 sz="2800" b="1" dirty="0" err="1">
                <a:solidFill>
                  <a:srgbClr val="0000FF"/>
                </a:solidFill>
                <a:latin typeface="Arial Narrow" charset="0"/>
                <a:ea typeface="ＭＳ Ｐゴシック" charset="-128"/>
              </a:rPr>
              <a:t>Weierstrass</a:t>
            </a:r>
            <a:r>
              <a:rPr lang="it-IT" altLang="it-IT" sz="2800" b="1" dirty="0">
                <a:solidFill>
                  <a:srgbClr val="0000FF"/>
                </a:solidFill>
                <a:latin typeface="Arial Narrow" charset="0"/>
                <a:ea typeface="ＭＳ Ｐゴシック" charset="-128"/>
              </a:rPr>
              <a:t> (1878)</a:t>
            </a:r>
          </a:p>
          <a:p>
            <a:pPr eaLnBrk="1" hangingPunct="1"/>
            <a:r>
              <a:rPr lang="it-IT" alt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«Se una quantità variabile reale, che diremo y, è legata ad un’altra quantità variabile reale x, in modo che, ad un certo valore di x, corrispondano </a:t>
            </a:r>
            <a:r>
              <a:rPr lang="it-IT" altLang="it-IT" sz="28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uno o più valori </a:t>
            </a:r>
            <a:r>
              <a:rPr lang="it-IT" alt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determinati per y, si dirà che y è funzione di x nel senso più generale del vocabolo e si scriverà </a:t>
            </a:r>
            <a:r>
              <a:rPr lang="it-IT" altLang="it-IT" sz="28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y = </a:t>
            </a:r>
            <a:r>
              <a:rPr lang="it-IT" altLang="it-IT" sz="2800" b="1" dirty="0" err="1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f</a:t>
            </a:r>
            <a:r>
              <a:rPr lang="it-IT" altLang="it-IT" sz="28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(x) </a:t>
            </a:r>
            <a:r>
              <a:rPr lang="it-IT" alt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»</a:t>
            </a:r>
          </a:p>
        </p:txBody>
      </p:sp>
      <p:pic>
        <p:nvPicPr>
          <p:cNvPr id="20487" name="Picture 7" descr="http://www.dmi.units.it/~mitidier/page6/page25/files/page25_1.jpeg">
            <a:extLst>
              <a:ext uri="{FF2B5EF4-FFF2-40B4-BE49-F238E27FC236}">
                <a16:creationId xmlns:a16="http://schemas.microsoft.com/office/drawing/2014/main" id="{60747C03-160C-F146-A172-43669D236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"/>
            <a:ext cx="1562100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9" descr="http://matematica.unibocconi.it/infinito/weierstrass.jpg">
            <a:extLst>
              <a:ext uri="{FF2B5EF4-FFF2-40B4-BE49-F238E27FC236}">
                <a16:creationId xmlns:a16="http://schemas.microsoft.com/office/drawing/2014/main" id="{586EE809-29C8-544A-B15E-A21499B1A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86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Slide Number Placeholder 6">
            <a:extLst>
              <a:ext uri="{FF2B5EF4-FFF2-40B4-BE49-F238E27FC236}">
                <a16:creationId xmlns:a16="http://schemas.microsoft.com/office/drawing/2014/main" id="{9DE28938-B39A-974B-8C5B-C701046B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6CBBFD-83B7-A544-95DB-F32E015E7A04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sp>
        <p:nvSpPr>
          <p:cNvPr id="25608" name="Footer Placeholder 7">
            <a:extLst>
              <a:ext uri="{FF2B5EF4-FFF2-40B4-BE49-F238E27FC236}">
                <a16:creationId xmlns:a16="http://schemas.microsoft.com/office/drawing/2014/main" id="{1B96443F-A193-4E40-B0BE-036C93B5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27585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 i="1"/>
              <a:t>Daniela Valenti 2023</a:t>
            </a:r>
            <a:endParaRPr lang="it-IT" altLang="it-IT" sz="1400" i="1" dirty="0"/>
          </a:p>
        </p:txBody>
      </p:sp>
    </p:spTree>
    <p:extLst>
      <p:ext uri="{BB962C8B-B14F-4D97-AF65-F5344CB8AC3E}">
        <p14:creationId xmlns:p14="http://schemas.microsoft.com/office/powerpoint/2010/main" val="425328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6096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3300"/>
                </a:solidFill>
              </a:rPr>
              <a:t>Definizione di ‘</a:t>
            </a:r>
            <a:r>
              <a:rPr lang="it-IT" altLang="it-IT" sz="3200" b="1" i="1" dirty="0">
                <a:solidFill>
                  <a:srgbClr val="FF3300"/>
                </a:solidFill>
              </a:rPr>
              <a:t>funzione</a:t>
            </a:r>
            <a:r>
              <a:rPr lang="it-IT" altLang="it-IT" sz="3200" b="1" dirty="0">
                <a:solidFill>
                  <a:srgbClr val="FF3300"/>
                </a:solidFill>
              </a:rPr>
              <a:t>’ più recente</a:t>
            </a:r>
            <a:endParaRPr lang="it-IT" altLang="it-IT" sz="3200" b="1" dirty="0">
              <a:solidFill>
                <a:srgbClr val="D60093"/>
              </a:solidFill>
            </a:endParaRPr>
          </a:p>
        </p:txBody>
      </p:sp>
      <p:sp>
        <p:nvSpPr>
          <p:cNvPr id="83979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BB3ADE3-E089-3C49-8CDF-76870586C792}" type="slidenum">
              <a:rPr lang="it-IT" altLang="it-IT" sz="1400"/>
              <a:pPr eaLnBrk="1" hangingPunct="1"/>
              <a:t>5</a:t>
            </a:fld>
            <a:endParaRPr lang="it-IT" altLang="it-IT" sz="1400"/>
          </a:p>
        </p:txBody>
      </p:sp>
      <p:sp>
        <p:nvSpPr>
          <p:cNvPr id="49156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4343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/>
              <a:t>Daniela Valenti 2023</a:t>
            </a: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1115616" y="828992"/>
            <a:ext cx="6262464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0000FF"/>
                </a:solidFill>
              </a:rPr>
              <a:t>La definizione condivisa oggi dalla comunità scientifica internazionale</a:t>
            </a:r>
          </a:p>
        </p:txBody>
      </p:sp>
      <p:sp>
        <p:nvSpPr>
          <p:cNvPr id="49158" name="Rectangle 5"/>
          <p:cNvSpPr>
            <a:spLocks noChangeArrowheads="1"/>
          </p:cNvSpPr>
          <p:nvPr/>
        </p:nvSpPr>
        <p:spPr bwMode="auto">
          <a:xfrm>
            <a:off x="685800" y="1752600"/>
            <a:ext cx="7924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b="1" dirty="0"/>
              <a:t>Si può intendere una </a:t>
            </a:r>
            <a:r>
              <a:rPr lang="it-IT" altLang="it-IT" b="1" i="1" dirty="0">
                <a:latin typeface="Times New Roman" charset="0"/>
              </a:rPr>
              <a:t>funzione</a:t>
            </a:r>
            <a:r>
              <a:rPr lang="it-IT" altLang="it-IT" b="1" dirty="0"/>
              <a:t> come una legge arbitraria che, ad ogni </a:t>
            </a:r>
            <a:r>
              <a:rPr lang="it-IT" altLang="it-IT" b="1" i="1" dirty="0">
                <a:latin typeface="Times New Roman" charset="0"/>
              </a:rPr>
              <a:t>x</a:t>
            </a:r>
            <a:r>
              <a:rPr lang="it-IT" altLang="it-IT" b="1" dirty="0"/>
              <a:t> appartenente ad un insieme </a:t>
            </a:r>
            <a:r>
              <a:rPr lang="it-IT" altLang="it-IT" b="1" i="1" dirty="0">
                <a:latin typeface="Times New Roman" charset="0"/>
              </a:rPr>
              <a:t>D</a:t>
            </a:r>
            <a:r>
              <a:rPr lang="it-IT" altLang="it-IT" b="1" dirty="0"/>
              <a:t> (detto </a:t>
            </a:r>
            <a:r>
              <a:rPr lang="it-IT" altLang="it-IT" b="1" i="1" dirty="0">
                <a:latin typeface="Times New Roman" charset="0"/>
              </a:rPr>
              <a:t>dominio</a:t>
            </a:r>
            <a:r>
              <a:rPr lang="it-IT" altLang="it-IT" b="1" dirty="0"/>
              <a:t> della funzione), fa corrispondere </a:t>
            </a:r>
            <a:r>
              <a:rPr lang="it-IT" altLang="it-IT" b="1" i="1" dirty="0">
                <a:solidFill>
                  <a:srgbClr val="FF0000"/>
                </a:solidFill>
                <a:latin typeface="Times New Roman" charset="0"/>
              </a:rPr>
              <a:t>una sola</a:t>
            </a:r>
            <a:r>
              <a:rPr lang="it-IT" altLang="it-IT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it-IT" altLang="it-IT" b="1" i="1" dirty="0">
                <a:latin typeface="Times New Roman" charset="0"/>
              </a:rPr>
              <a:t>y</a:t>
            </a:r>
            <a:r>
              <a:rPr lang="it-IT" altLang="it-IT" b="1" dirty="0"/>
              <a:t> appartenente ad un insieme </a:t>
            </a:r>
            <a:r>
              <a:rPr lang="it-IT" altLang="it-IT" b="1" i="1" dirty="0">
                <a:latin typeface="Times New Roman" charset="0"/>
              </a:rPr>
              <a:t>C</a:t>
            </a:r>
            <a:r>
              <a:rPr lang="it-IT" altLang="it-IT" b="1" dirty="0"/>
              <a:t> (detto</a:t>
            </a:r>
            <a:r>
              <a:rPr lang="it-IT" altLang="it-IT" b="1" i="1" dirty="0"/>
              <a:t> </a:t>
            </a:r>
            <a:r>
              <a:rPr lang="it-IT" altLang="it-IT" b="1" i="1" dirty="0">
                <a:latin typeface="Times New Roman" charset="0"/>
              </a:rPr>
              <a:t>codominio</a:t>
            </a:r>
            <a:r>
              <a:rPr lang="it-IT" altLang="it-IT" b="1" dirty="0"/>
              <a:t> della funzione)» </a:t>
            </a:r>
            <a:r>
              <a:rPr lang="it-IT" altLang="it-IT" b="1" i="1" dirty="0"/>
              <a:t>(</a:t>
            </a:r>
            <a:r>
              <a:rPr lang="it-IT" altLang="it-IT" b="1" i="1" dirty="0" err="1"/>
              <a:t>Kolmogorov</a:t>
            </a:r>
            <a:r>
              <a:rPr lang="it-IT" altLang="it-IT" b="1" i="1" dirty="0"/>
              <a:t>, 1974)</a:t>
            </a:r>
            <a:r>
              <a:rPr lang="it-IT" altLang="it-IT" dirty="0"/>
              <a:t> </a:t>
            </a:r>
          </a:p>
        </p:txBody>
      </p:sp>
      <p:pic>
        <p:nvPicPr>
          <p:cNvPr id="49159" name="Picture 7" descr="Kologoro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>
            <a:fillRect/>
          </a:stretch>
        </p:blipFill>
        <p:spPr bwMode="auto">
          <a:xfrm>
            <a:off x="4953000" y="3810000"/>
            <a:ext cx="2286000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609600"/>
          </a:xfrm>
        </p:spPr>
        <p:txBody>
          <a:bodyPr/>
          <a:lstStyle/>
          <a:p>
            <a:pPr eaLnBrk="1" hangingPunct="1"/>
            <a:r>
              <a:rPr lang="it-IT" altLang="it-IT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linguaggio delle funzioni</a:t>
            </a:r>
          </a:p>
        </p:txBody>
      </p:sp>
      <p:sp>
        <p:nvSpPr>
          <p:cNvPr id="52227" name="TextBox 9"/>
          <p:cNvSpPr txBox="1">
            <a:spLocks noChangeArrowheads="1"/>
          </p:cNvSpPr>
          <p:nvPr/>
        </p:nvSpPr>
        <p:spPr bwMode="auto">
          <a:xfrm>
            <a:off x="457200" y="478690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una sola formula posso creare più funzioni: basta modificare il dominio. Ecco un esempio. </a:t>
            </a:r>
          </a:p>
        </p:txBody>
      </p:sp>
      <p:sp>
        <p:nvSpPr>
          <p:cNvPr id="83979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AC3663E-2DD9-0749-ACEE-2D219D34ADDD}" type="slidenum">
              <a:rPr lang="it-IT" altLang="it-IT" sz="1400"/>
              <a:pPr eaLnBrk="1" hangingPunct="1"/>
              <a:t>6</a:t>
            </a:fld>
            <a:endParaRPr lang="it-IT" altLang="it-IT" sz="1400"/>
          </a:p>
        </p:txBody>
      </p:sp>
      <p:sp>
        <p:nvSpPr>
          <p:cNvPr id="52232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0" y="6534150"/>
            <a:ext cx="43434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/>
              <a:t>Daniela Valenti 2023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F155004C-1C1B-1847-97F7-17B1FBD29F42}"/>
              </a:ext>
            </a:extLst>
          </p:cNvPr>
          <p:cNvGrpSpPr/>
          <p:nvPr/>
        </p:nvGrpSpPr>
        <p:grpSpPr>
          <a:xfrm>
            <a:off x="533400" y="1219200"/>
            <a:ext cx="7793831" cy="5262563"/>
            <a:chOff x="533400" y="1219200"/>
            <a:chExt cx="7793831" cy="5262563"/>
          </a:xfrm>
        </p:grpSpPr>
        <p:sp>
          <p:nvSpPr>
            <p:cNvPr id="52230" name="TextBox 28"/>
            <p:cNvSpPr txBox="1">
              <a:spLocks noChangeArrowheads="1"/>
            </p:cNvSpPr>
            <p:nvPr/>
          </p:nvSpPr>
          <p:spPr bwMode="auto">
            <a:xfrm>
              <a:off x="2133600" y="6019800"/>
              <a:ext cx="4419600" cy="461963"/>
            </a:xfrm>
            <a:prstGeom prst="rect">
              <a:avLst/>
            </a:prstGeom>
            <a:solidFill>
              <a:srgbClr val="F8FF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it-IT" altLang="it-IT" b="1">
                  <a:solidFill>
                    <a:srgbClr val="FF3300"/>
                  </a:solidFill>
                </a:rPr>
                <a:t>Sono due funzioni diverse!</a:t>
              </a:r>
            </a:p>
          </p:txBody>
        </p:sp>
        <p:grpSp>
          <p:nvGrpSpPr>
            <p:cNvPr id="8" name="Gruppo 7">
              <a:extLst>
                <a:ext uri="{FF2B5EF4-FFF2-40B4-BE49-F238E27FC236}">
                  <a16:creationId xmlns:a16="http://schemas.microsoft.com/office/drawing/2014/main" id="{0593687E-63DC-014C-9451-FB86BC5F3336}"/>
                </a:ext>
              </a:extLst>
            </p:cNvPr>
            <p:cNvGrpSpPr/>
            <p:nvPr/>
          </p:nvGrpSpPr>
          <p:grpSpPr>
            <a:xfrm>
              <a:off x="533400" y="1219200"/>
              <a:ext cx="7793831" cy="4627562"/>
              <a:chOff x="533400" y="1219200"/>
              <a:chExt cx="7793831" cy="4627562"/>
            </a:xfrm>
          </p:grpSpPr>
          <p:grpSp>
            <p:nvGrpSpPr>
              <p:cNvPr id="7" name="Gruppo 6">
                <a:extLst>
                  <a:ext uri="{FF2B5EF4-FFF2-40B4-BE49-F238E27FC236}">
                    <a16:creationId xmlns:a16="http://schemas.microsoft.com/office/drawing/2014/main" id="{9BFC9A03-3612-4E4F-BDB9-6C92B60553A2}"/>
                  </a:ext>
                </a:extLst>
              </p:cNvPr>
              <p:cNvGrpSpPr/>
              <p:nvPr/>
            </p:nvGrpSpPr>
            <p:grpSpPr>
              <a:xfrm>
                <a:off x="533400" y="1372394"/>
                <a:ext cx="3276600" cy="4461669"/>
                <a:chOff x="533400" y="1372394"/>
                <a:chExt cx="3276600" cy="4461669"/>
              </a:xfrm>
            </p:grpSpPr>
            <p:sp>
              <p:nvSpPr>
                <p:cNvPr id="52228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685800" y="1372394"/>
                  <a:ext cx="28956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lang="it-IT" altLang="it-IT" sz="2000" b="1" dirty="0">
                      <a:solidFill>
                        <a:srgbClr val="0000FF"/>
                      </a:solidFill>
                      <a:latin typeface="Arial Narrow" charset="0"/>
                    </a:rPr>
                    <a:t>Retta in geometria analitica</a:t>
                  </a:r>
                </a:p>
              </p:txBody>
            </p:sp>
            <p:grpSp>
              <p:nvGrpSpPr>
                <p:cNvPr id="4" name="Gruppo 3">
                  <a:extLst>
                    <a:ext uri="{FF2B5EF4-FFF2-40B4-BE49-F238E27FC236}">
                      <a16:creationId xmlns:a16="http://schemas.microsoft.com/office/drawing/2014/main" id="{165A3B68-1222-9D4F-9529-8909119A4C51}"/>
                    </a:ext>
                  </a:extLst>
                </p:cNvPr>
                <p:cNvGrpSpPr/>
                <p:nvPr/>
              </p:nvGrpSpPr>
              <p:grpSpPr>
                <a:xfrm>
                  <a:off x="533400" y="1828800"/>
                  <a:ext cx="3276600" cy="4005263"/>
                  <a:chOff x="533400" y="1828800"/>
                  <a:chExt cx="3276600" cy="4005263"/>
                </a:xfrm>
              </p:grpSpPr>
              <p:grpSp>
                <p:nvGrpSpPr>
                  <p:cNvPr id="3" name="Gruppo 2">
                    <a:extLst>
                      <a:ext uri="{FF2B5EF4-FFF2-40B4-BE49-F238E27FC236}">
                        <a16:creationId xmlns:a16="http://schemas.microsoft.com/office/drawing/2014/main" id="{4B47FE90-EFA0-B24B-9E58-DFA16A09874D}"/>
                      </a:ext>
                    </a:extLst>
                  </p:cNvPr>
                  <p:cNvGrpSpPr/>
                  <p:nvPr/>
                </p:nvGrpSpPr>
                <p:grpSpPr>
                  <a:xfrm>
                    <a:off x="533400" y="1828800"/>
                    <a:ext cx="3276600" cy="2935288"/>
                    <a:chOff x="533400" y="1828800"/>
                    <a:chExt cx="3276600" cy="2935288"/>
                  </a:xfrm>
                </p:grpSpPr>
                <p:pic>
                  <p:nvPicPr>
                    <p:cNvPr id="13" name="Picture 12" descr="Schermata 2019-03-15 alle 19.02.14.png"/>
                    <p:cNvPicPr>
                      <a:picLocks noChangeAspect="1"/>
                    </p:cNvPicPr>
                    <p:nvPr/>
                  </p:nvPicPr>
                  <p:blipFill>
                    <a:blip r:embed="rId3"/>
                    <a:stretch>
                      <a:fillRect/>
                    </a:stretch>
                  </p:blipFill>
                  <p:spPr>
                    <a:xfrm>
                      <a:off x="533400" y="1828800"/>
                      <a:ext cx="3200400" cy="2935288"/>
                    </a:xfrm>
                    <a:prstGeom prst="rect">
                      <a:avLst/>
                    </a:prstGeom>
                    <a:ln w="2540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</p:pic>
                <p:sp>
                  <p:nvSpPr>
                    <p:cNvPr id="52235" name="Text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66800" y="1905000"/>
                      <a:ext cx="2743200" cy="4000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eaLnBrk="1" hangingPunct="1"/>
                      <a:r>
                        <a:rPr lang="it-IT" altLang="it-IT" sz="2000" b="1" dirty="0">
                          <a:solidFill>
                            <a:srgbClr val="3366FF"/>
                          </a:solidFill>
                          <a:latin typeface="Times New Roman" charset="0"/>
                        </a:rPr>
                        <a:t>Equazione: </a:t>
                      </a:r>
                      <a:r>
                        <a:rPr lang="it-IT" altLang="it-IT" sz="2000" b="1" i="1" dirty="0">
                          <a:solidFill>
                            <a:srgbClr val="3366FF"/>
                          </a:solidFill>
                          <a:latin typeface="Times New Roman" charset="0"/>
                        </a:rPr>
                        <a:t>y</a:t>
                      </a:r>
                      <a:r>
                        <a:rPr lang="it-IT" altLang="it-IT" sz="2000" b="1" dirty="0">
                          <a:solidFill>
                            <a:srgbClr val="3366FF"/>
                          </a:solidFill>
                          <a:latin typeface="Times New Roman" charset="0"/>
                        </a:rPr>
                        <a:t> = −</a:t>
                      </a:r>
                      <a:r>
                        <a:rPr lang="it-IT" altLang="it-IT" sz="2000" b="1" i="1" dirty="0">
                          <a:solidFill>
                            <a:srgbClr val="3366FF"/>
                          </a:solidFill>
                          <a:latin typeface="Times New Roman" charset="0"/>
                        </a:rPr>
                        <a:t>x</a:t>
                      </a:r>
                      <a:r>
                        <a:rPr lang="it-IT" altLang="it-IT" sz="2000" b="1" dirty="0">
                          <a:solidFill>
                            <a:srgbClr val="3366FF"/>
                          </a:solidFill>
                          <a:latin typeface="Times New Roman" charset="0"/>
                        </a:rPr>
                        <a:t> + 20</a:t>
                      </a:r>
                    </a:p>
                  </p:txBody>
                </p:sp>
              </p:grpSp>
              <p:pic>
                <p:nvPicPr>
                  <p:cNvPr id="52236" name="Picture 14" descr="Schermata 2019-03-16 alle 14.26.51.png"/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62000" y="4876800"/>
                    <a:ext cx="2798763" cy="957263"/>
                  </a:xfrm>
                  <a:prstGeom prst="rect">
                    <a:avLst/>
                  </a:prstGeom>
                  <a:noFill/>
                  <a:ln w="28575">
                    <a:solidFill>
                      <a:srgbClr val="0000FF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grpSp>
            <p:nvGrpSpPr>
              <p:cNvPr id="6" name="Gruppo 5">
                <a:extLst>
                  <a:ext uri="{FF2B5EF4-FFF2-40B4-BE49-F238E27FC236}">
                    <a16:creationId xmlns:a16="http://schemas.microsoft.com/office/drawing/2014/main" id="{4CF0252D-B023-D144-A6A4-E60465B5089F}"/>
                  </a:ext>
                </a:extLst>
              </p:cNvPr>
              <p:cNvGrpSpPr/>
              <p:nvPr/>
            </p:nvGrpSpPr>
            <p:grpSpPr>
              <a:xfrm>
                <a:off x="4702968" y="1219200"/>
                <a:ext cx="3624263" cy="4627562"/>
                <a:chOff x="4702968" y="1219200"/>
                <a:chExt cx="3624263" cy="4627562"/>
              </a:xfrm>
            </p:grpSpPr>
            <p:sp>
              <p:nvSpPr>
                <p:cNvPr id="52229" name="TextBox 24"/>
                <p:cNvSpPr txBox="1">
                  <a:spLocks noChangeArrowheads="1"/>
                </p:cNvSpPr>
                <p:nvPr/>
              </p:nvSpPr>
              <p:spPr bwMode="auto">
                <a:xfrm>
                  <a:off x="5029200" y="1219200"/>
                  <a:ext cx="2514600" cy="7080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/>
                  <a:r>
                    <a:rPr lang="it-IT" altLang="it-IT" sz="2000" b="1" i="1" dirty="0">
                      <a:solidFill>
                        <a:srgbClr val="008000"/>
                      </a:solidFill>
                      <a:latin typeface="Times New Roman" charset="0"/>
                    </a:rPr>
                    <a:t>x</a:t>
                  </a:r>
                  <a:r>
                    <a:rPr lang="it-IT" altLang="it-IT" sz="2000" b="1" dirty="0">
                      <a:solidFill>
                        <a:srgbClr val="008000"/>
                      </a:solidFill>
                    </a:rPr>
                    <a:t> </a:t>
                  </a:r>
                  <a:r>
                    <a:rPr lang="it-IT" altLang="it-IT" sz="2000" b="1" dirty="0">
                      <a:solidFill>
                        <a:srgbClr val="008000"/>
                      </a:solidFill>
                      <a:latin typeface="Arial Narrow" charset="0"/>
                    </a:rPr>
                    <a:t>e</a:t>
                  </a:r>
                  <a:r>
                    <a:rPr lang="it-IT" altLang="it-IT" sz="2000" b="1" dirty="0">
                      <a:solidFill>
                        <a:srgbClr val="008000"/>
                      </a:solidFill>
                    </a:rPr>
                    <a:t> </a:t>
                  </a:r>
                  <a:r>
                    <a:rPr lang="it-IT" altLang="it-IT" sz="2000" b="1" i="1" dirty="0">
                      <a:solidFill>
                        <a:srgbClr val="008000"/>
                      </a:solidFill>
                      <a:latin typeface="Times New Roman" charset="0"/>
                    </a:rPr>
                    <a:t>y</a:t>
                  </a:r>
                  <a:r>
                    <a:rPr lang="it-IT" altLang="it-IT" sz="2000" b="1" dirty="0">
                      <a:solidFill>
                        <a:srgbClr val="008000"/>
                      </a:solidFill>
                    </a:rPr>
                    <a:t>  </a:t>
                  </a:r>
                  <a:r>
                    <a:rPr lang="it-IT" altLang="it-IT" sz="2000" b="1" dirty="0">
                      <a:solidFill>
                        <a:srgbClr val="008000"/>
                      </a:solidFill>
                      <a:latin typeface="Arial Narrow" charset="0"/>
                    </a:rPr>
                    <a:t>lati di rettangoli con semiperimetro 20</a:t>
                  </a:r>
                </a:p>
              </p:txBody>
            </p:sp>
            <p:grpSp>
              <p:nvGrpSpPr>
                <p:cNvPr id="5" name="Gruppo 4">
                  <a:extLst>
                    <a:ext uri="{FF2B5EF4-FFF2-40B4-BE49-F238E27FC236}">
                      <a16:creationId xmlns:a16="http://schemas.microsoft.com/office/drawing/2014/main" id="{017ED5F7-C975-674B-BFDE-5FDDE31F582B}"/>
                    </a:ext>
                  </a:extLst>
                </p:cNvPr>
                <p:cNvGrpSpPr/>
                <p:nvPr/>
              </p:nvGrpSpPr>
              <p:grpSpPr>
                <a:xfrm>
                  <a:off x="4876800" y="1905000"/>
                  <a:ext cx="2979738" cy="2798763"/>
                  <a:chOff x="4876800" y="1905000"/>
                  <a:chExt cx="2979738" cy="2798763"/>
                </a:xfrm>
              </p:grpSpPr>
              <p:pic>
                <p:nvPicPr>
                  <p:cNvPr id="14" name="Picture 13" descr="Schermata 2019-03-15 alle 19.34.02.png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4876800" y="1905000"/>
                    <a:ext cx="2979738" cy="2798763"/>
                  </a:xfrm>
                  <a:prstGeom prst="rect">
                    <a:avLst/>
                  </a:prstGeom>
                  <a:ln w="25400">
                    <a:solidFill>
                      <a:schemeClr val="bg1">
                        <a:lumMod val="50000"/>
                      </a:schemeClr>
                    </a:solidFill>
                  </a:ln>
                </p:spPr>
              </p:pic>
              <p:sp>
                <p:nvSpPr>
                  <p:cNvPr id="52237" name="Text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91200" y="1981200"/>
                    <a:ext cx="1447800" cy="4000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1pPr>
                    <a:lvl2pPr marL="37931725" indent="-37474525" eaLnBrk="0" hangingPunct="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2pPr>
                    <a:lvl3pPr eaLnBrk="0" hangingPunct="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3pPr>
                    <a:lvl4pPr eaLnBrk="0" hangingPunct="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4pPr>
                    <a:lvl5pPr eaLnBrk="0" hangingPunct="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5pPr>
                    <a:lvl6pPr marL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6pPr>
                    <a:lvl7pPr marL="9144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7pPr>
                    <a:lvl8pPr marL="1371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8pPr>
                    <a:lvl9pPr marL="18288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-128"/>
                      </a:defRPr>
                    </a:lvl9pPr>
                  </a:lstStyle>
                  <a:p>
                    <a:pPr eaLnBrk="1" hangingPunct="1"/>
                    <a:r>
                      <a:rPr lang="it-IT" altLang="it-IT" sz="2000" b="1" dirty="0">
                        <a:solidFill>
                          <a:srgbClr val="008000"/>
                        </a:solidFill>
                        <a:latin typeface="Times New Roman" charset="0"/>
                      </a:rPr>
                      <a:t>Funzione </a:t>
                    </a:r>
                    <a:r>
                      <a:rPr lang="it-IT" altLang="it-IT" sz="2000" b="1" i="1" dirty="0" err="1">
                        <a:solidFill>
                          <a:srgbClr val="008000"/>
                        </a:solidFill>
                        <a:latin typeface="Times New Roman" charset="0"/>
                      </a:rPr>
                      <a:t>f</a:t>
                    </a:r>
                    <a:endParaRPr lang="it-IT" altLang="it-IT" sz="2000" b="1" i="1" dirty="0">
                      <a:solidFill>
                        <a:srgbClr val="008000"/>
                      </a:solidFill>
                      <a:latin typeface="Times New Roman" charset="0"/>
                    </a:endParaRPr>
                  </a:p>
                </p:txBody>
              </p:sp>
            </p:grpSp>
            <p:pic>
              <p:nvPicPr>
                <p:cNvPr id="52238" name="Picture 16" descr="Schermata 2019-03-16 alle 14.32.33.png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02968" y="4864099"/>
                  <a:ext cx="3624263" cy="982663"/>
                </a:xfrm>
                <a:prstGeom prst="rect">
                  <a:avLst/>
                </a:prstGeom>
                <a:noFill/>
                <a:ln w="31750">
                  <a:solidFill>
                    <a:srgbClr val="008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609600"/>
          </a:xfrm>
        </p:spPr>
        <p:txBody>
          <a:bodyPr/>
          <a:lstStyle/>
          <a:p>
            <a:pPr eaLnBrk="1" hangingPunct="1"/>
            <a:r>
              <a:rPr lang="it-IT" altLang="it-IT" sz="28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Geometria analitica, analisi e linguaggio delle funzioni</a:t>
            </a:r>
            <a:endParaRPr lang="it-IT" altLang="it-IT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05" name="TextBox 17"/>
          <p:cNvSpPr txBox="1">
            <a:spLocks noChangeArrowheads="1"/>
          </p:cNvSpPr>
          <p:nvPr/>
        </p:nvSpPr>
        <p:spPr bwMode="auto">
          <a:xfrm>
            <a:off x="247880" y="3788235"/>
            <a:ext cx="861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b="1" dirty="0">
                <a:latin typeface="Arial Narrow" charset="0"/>
              </a:rPr>
              <a:t>Non si parlava di ‘</a:t>
            </a:r>
            <a:r>
              <a:rPr lang="it-IT" altLang="it-IT" b="1" i="1" dirty="0">
                <a:latin typeface="Arial Narrow" charset="0"/>
              </a:rPr>
              <a:t>Dominio’</a:t>
            </a:r>
            <a:r>
              <a:rPr lang="it-IT" altLang="it-IT" b="1" dirty="0">
                <a:latin typeface="Arial Narrow" charset="0"/>
              </a:rPr>
              <a:t> all’epoca di Cartesio: l’equazione di una retta era data solo con una formula.</a:t>
            </a:r>
          </a:p>
          <a:p>
            <a:pPr eaLnBrk="1" hangingPunct="1"/>
            <a:r>
              <a:rPr lang="it-IT" altLang="it-IT" b="1" dirty="0">
                <a:latin typeface="Arial Narrow" charset="0"/>
              </a:rPr>
              <a:t>E anche </a:t>
            </a:r>
            <a:r>
              <a:rPr lang="it-IT" altLang="it-IT" b="1" dirty="0" err="1">
                <a:latin typeface="Arial Narrow" charset="0"/>
              </a:rPr>
              <a:t>Cauchy</a:t>
            </a:r>
            <a:r>
              <a:rPr lang="it-IT" altLang="it-IT" b="1" dirty="0">
                <a:latin typeface="Arial Narrow" charset="0"/>
              </a:rPr>
              <a:t> descriveva le funzioni dell’analisi matematica solo con una formula.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D82FB9BB-F6F5-994E-A18D-488082DBD162}"/>
              </a:ext>
            </a:extLst>
          </p:cNvPr>
          <p:cNvGrpSpPr/>
          <p:nvPr/>
        </p:nvGrpSpPr>
        <p:grpSpPr>
          <a:xfrm>
            <a:off x="206267" y="980123"/>
            <a:ext cx="8632933" cy="2623168"/>
            <a:chOff x="206267" y="980123"/>
            <a:chExt cx="8632933" cy="2623168"/>
          </a:xfrm>
        </p:grpSpPr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D63293FE-3988-FA43-A97E-DC7C75C0C0C7}"/>
                </a:ext>
              </a:extLst>
            </p:cNvPr>
            <p:cNvGrpSpPr/>
            <p:nvPr/>
          </p:nvGrpSpPr>
          <p:grpSpPr>
            <a:xfrm>
              <a:off x="206267" y="980123"/>
              <a:ext cx="3222851" cy="2623168"/>
              <a:chOff x="206267" y="980123"/>
              <a:chExt cx="3222851" cy="2623168"/>
            </a:xfrm>
          </p:grpSpPr>
          <p:pic>
            <p:nvPicPr>
              <p:cNvPr id="51209" name="Picture 15" descr="Schermata 2019-03-15 alle 19.02.14.pn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538" y="980123"/>
                <a:ext cx="2772310" cy="2179503"/>
              </a:xfrm>
              <a:prstGeom prst="rect">
                <a:avLst/>
              </a:prstGeom>
              <a:noFill/>
              <a:ln w="254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10" name="TextBox 14"/>
              <p:cNvSpPr txBox="1">
                <a:spLocks noChangeArrowheads="1"/>
              </p:cNvSpPr>
              <p:nvPr/>
            </p:nvSpPr>
            <p:spPr bwMode="auto">
              <a:xfrm>
                <a:off x="206267" y="3233959"/>
                <a:ext cx="3222851" cy="36933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it-IT" altLang="it-IT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Retta di equazione: </a:t>
                </a:r>
                <a:r>
                  <a:rPr lang="it-IT" altLang="it-IT" sz="1800" b="1" i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it-IT" altLang="it-IT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−</a:t>
                </a:r>
                <a:r>
                  <a:rPr lang="it-IT" altLang="it-IT" sz="1800" b="1" i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it-IT" altLang="it-IT" sz="18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+ 20</a:t>
                </a:r>
              </a:p>
            </p:txBody>
          </p:sp>
        </p:grp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04C24AE7-A03D-EA49-AF27-D62CFCAD827A}"/>
                </a:ext>
              </a:extLst>
            </p:cNvPr>
            <p:cNvGrpSpPr/>
            <p:nvPr/>
          </p:nvGrpSpPr>
          <p:grpSpPr>
            <a:xfrm>
              <a:off x="3294584" y="1179145"/>
              <a:ext cx="5544616" cy="2259875"/>
              <a:chOff x="3294584" y="1179145"/>
              <a:chExt cx="5544616" cy="2259875"/>
            </a:xfrm>
          </p:grpSpPr>
          <p:pic>
            <p:nvPicPr>
              <p:cNvPr id="3" name="Immagine 2">
                <a:extLst>
                  <a:ext uri="{FF2B5EF4-FFF2-40B4-BE49-F238E27FC236}">
                    <a16:creationId xmlns:a16="http://schemas.microsoft.com/office/drawing/2014/main" id="{F59AE364-6608-E24D-94E4-A8838EC0F7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94584" y="1179145"/>
                <a:ext cx="5544616" cy="1892300"/>
              </a:xfrm>
              <a:prstGeom prst="rect">
                <a:avLst/>
              </a:prstGeom>
            </p:spPr>
          </p:pic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EA56F895-52CA-D848-80FB-60D077F2A3A5}"/>
                  </a:ext>
                </a:extLst>
              </p:cNvPr>
              <p:cNvSpPr txBox="1"/>
              <p:nvPr/>
            </p:nvSpPr>
            <p:spPr>
              <a:xfrm>
                <a:off x="5436096" y="3069688"/>
                <a:ext cx="165618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it-IT" sz="1800" b="1" dirty="0" err="1"/>
                  <a:t>Cauchy</a:t>
                </a:r>
                <a:r>
                  <a:rPr lang="it-IT" sz="1800" b="1" dirty="0"/>
                  <a:t>, 1823</a:t>
                </a:r>
              </a:p>
            </p:txBody>
          </p:sp>
        </p:grpSp>
      </p:grpSp>
      <p:sp>
        <p:nvSpPr>
          <p:cNvPr id="2" name="Rettangolo 1">
            <a:extLst>
              <a:ext uri="{FF2B5EF4-FFF2-40B4-BE49-F238E27FC236}">
                <a16:creationId xmlns:a16="http://schemas.microsoft.com/office/drawing/2014/main" id="{99B450AC-79D4-0D45-9D1E-56AA4FC82FB3}"/>
              </a:ext>
            </a:extLst>
          </p:cNvPr>
          <p:cNvSpPr/>
          <p:nvPr/>
        </p:nvSpPr>
        <p:spPr>
          <a:xfrm>
            <a:off x="228600" y="5329563"/>
            <a:ext cx="8352928" cy="892552"/>
          </a:xfrm>
          <a:prstGeom prst="rect">
            <a:avLst/>
          </a:prstGeom>
          <a:solidFill>
            <a:srgbClr val="FFFEE8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2600" b="1" dirty="0">
                <a:latin typeface="Arial Narrow" charset="0"/>
              </a:rPr>
              <a:t>Come accordare i tanti risultati di geometria analitica e analisi matematica con il più recente concetto di funzione?</a:t>
            </a:r>
          </a:p>
        </p:txBody>
      </p:sp>
    </p:spTree>
    <p:extLst>
      <p:ext uri="{BB962C8B-B14F-4D97-AF65-F5344CB8AC3E}">
        <p14:creationId xmlns:p14="http://schemas.microsoft.com/office/powerpoint/2010/main" val="220354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300838"/>
            <a:ext cx="6480720" cy="6096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Un’idea, … tante parole</a:t>
            </a:r>
          </a:p>
        </p:txBody>
      </p:sp>
      <p:sp>
        <p:nvSpPr>
          <p:cNvPr id="51206" name="TextBox 18"/>
          <p:cNvSpPr txBox="1">
            <a:spLocks noChangeArrowheads="1"/>
          </p:cNvSpPr>
          <p:nvPr/>
        </p:nvSpPr>
        <p:spPr bwMode="auto">
          <a:xfrm>
            <a:off x="532137" y="1045086"/>
            <a:ext cx="8367758" cy="2308324"/>
          </a:xfrm>
          <a:prstGeom prst="rect">
            <a:avLst/>
          </a:prstGeom>
          <a:solidFill>
            <a:srgbClr val="FFFEE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b="1" dirty="0"/>
              <a:t>Una funzione data solo con una formula, ha ‘Dominio e codominio sottintesi’: </a:t>
            </a:r>
          </a:p>
          <a:p>
            <a:pPr marL="342900" indent="-342900" eaLnBrk="1" hangingPunct="1">
              <a:buFontTx/>
              <a:buChar char="-"/>
            </a:pPr>
            <a:r>
              <a:rPr lang="it-IT" altLang="it-IT" b="1" dirty="0"/>
              <a:t>il dominio è l’insieme di tutti i numeri reali che, sostituiti ad x nella formula, producono un numero reale y;</a:t>
            </a:r>
          </a:p>
          <a:p>
            <a:pPr marL="342900" indent="-342900" eaLnBrk="1" hangingPunct="1">
              <a:buFontTx/>
              <a:buChar char="-"/>
            </a:pPr>
            <a:r>
              <a:rPr lang="it-IT" altLang="it-IT" b="1" dirty="0"/>
              <a:t>il codominio è l’insieme dei numeri reali.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8</a:t>
            </a:fld>
            <a:endParaRPr lang="it-IT" altLang="it-IT" sz="1400" dirty="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C8EDBC-8C53-6143-8F13-D353FE95ADE7}"/>
              </a:ext>
            </a:extLst>
          </p:cNvPr>
          <p:cNvSpPr txBox="1"/>
          <p:nvPr/>
        </p:nvSpPr>
        <p:spPr>
          <a:xfrm>
            <a:off x="532137" y="3353410"/>
            <a:ext cx="8003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 indicare il ‘dominio sottinteso’ si trovano nei testi vari vocaboli: </a:t>
            </a:r>
          </a:p>
          <a:p>
            <a:pPr marL="342900" indent="-342900">
              <a:buFontTx/>
              <a:buChar char="-"/>
            </a:pPr>
            <a:r>
              <a:rPr lang="it-IT" b="1" i="1" dirty="0"/>
              <a:t>campo di esistenza </a:t>
            </a:r>
            <a:r>
              <a:rPr lang="it-IT" b="1" dirty="0"/>
              <a:t>della formula;</a:t>
            </a:r>
          </a:p>
          <a:p>
            <a:pPr marL="342900" indent="-342900">
              <a:buFontTx/>
              <a:buChar char="-"/>
            </a:pPr>
            <a:r>
              <a:rPr lang="it-IT" b="1" i="1" dirty="0"/>
              <a:t>insieme di definizione </a:t>
            </a:r>
            <a:r>
              <a:rPr lang="it-IT" b="1" dirty="0"/>
              <a:t>della funzione;</a:t>
            </a:r>
          </a:p>
          <a:p>
            <a:pPr marL="342900" indent="-342900">
              <a:buFontTx/>
              <a:buChar char="-"/>
            </a:pPr>
            <a:r>
              <a:rPr lang="it-IT" b="1" i="1" dirty="0"/>
              <a:t>dominio naturale </a:t>
            </a:r>
            <a:r>
              <a:rPr lang="it-IT" b="1" dirty="0"/>
              <a:t>della funzione; … </a:t>
            </a:r>
            <a:r>
              <a:rPr lang="it-IT" dirty="0"/>
              <a:t>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741380F-1702-3A45-8829-DCF508C59C35}"/>
              </a:ext>
            </a:extLst>
          </p:cNvPr>
          <p:cNvSpPr txBox="1"/>
          <p:nvPr/>
        </p:nvSpPr>
        <p:spPr>
          <a:xfrm>
            <a:off x="532137" y="5313548"/>
            <a:ext cx="8154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E’ anche molto diffuso il più semplice nome ‘dominio’, che trovate in queste lezioni. </a:t>
            </a:r>
          </a:p>
        </p:txBody>
      </p:sp>
    </p:spTree>
    <p:extLst>
      <p:ext uri="{BB962C8B-B14F-4D97-AF65-F5344CB8AC3E}">
        <p14:creationId xmlns:p14="http://schemas.microsoft.com/office/powerpoint/2010/main" val="52567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9280" y="364297"/>
            <a:ext cx="6480720" cy="6096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</a:t>
            </a:r>
          </a:p>
        </p:txBody>
      </p:sp>
      <p:sp>
        <p:nvSpPr>
          <p:cNvPr id="82958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55897C1-19BD-A847-BF5B-E7D00F5285FD}" type="slidenum">
              <a:rPr lang="it-IT" altLang="it-IT" sz="1400"/>
              <a:pPr eaLnBrk="1" hangingPunct="1"/>
              <a:t>9</a:t>
            </a:fld>
            <a:endParaRPr lang="it-IT" altLang="it-IT" sz="1400"/>
          </a:p>
        </p:txBody>
      </p:sp>
      <p:sp>
        <p:nvSpPr>
          <p:cNvPr id="5120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79512" y="6258026"/>
            <a:ext cx="3810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dirty="0"/>
              <a:t>Daniela Valenti 2023</a:t>
            </a:r>
          </a:p>
        </p:txBody>
      </p:sp>
      <p:pic>
        <p:nvPicPr>
          <p:cNvPr id="8" name="Picture 12" descr="iperbole.jpg">
            <a:extLst>
              <a:ext uri="{FF2B5EF4-FFF2-40B4-BE49-F238E27FC236}">
                <a16:creationId xmlns:a16="http://schemas.microsoft.com/office/drawing/2014/main" id="{8069AE40-45B1-7C4D-BF92-99FD66022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2828058" cy="286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16">
                <a:extLst>
                  <a:ext uri="{FF2B5EF4-FFF2-40B4-BE49-F238E27FC236}">
                    <a16:creationId xmlns:a16="http://schemas.microsoft.com/office/drawing/2014/main" id="{D1D4CF3A-0FDD-B744-9B1C-E31ACA1E6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669" y="1159561"/>
                <a:ext cx="4013546" cy="18569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it-IT" altLang="it-IT" sz="1800" b="1" dirty="0">
                    <a:solidFill>
                      <a:schemeClr val="tx1"/>
                    </a:solidFill>
                  </a:rPr>
                  <a:t>Funzione data solo con la formula:</a:t>
                </a:r>
              </a:p>
              <a:p>
                <a:pPr algn="ctr" eaLnBrk="1" hangingPunct="1"/>
                <a:r>
                  <a:rPr lang="it-IT" altLang="it-IT" sz="18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altLang="it-IT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altLang="it-IT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altLang="it-IT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altLang="it-IT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it-IT" altLang="it-IT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it-IT" altLang="it-IT" b="1" i="1" dirty="0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it-IT" altLang="it-IT" sz="800" b="1" dirty="0">
                  <a:solidFill>
                    <a:srgbClr val="FF0000"/>
                  </a:solidFill>
                </a:endParaRPr>
              </a:p>
              <a:p>
                <a:pPr eaLnBrk="1" hangingPunct="1"/>
                <a:r>
                  <a:rPr lang="it-IT" altLang="it-IT" sz="1800" b="1" dirty="0">
                    <a:solidFill>
                      <a:srgbClr val="FF0000"/>
                    </a:solidFill>
                  </a:rPr>
                  <a:t>Non si può dividere per 0</a:t>
                </a:r>
                <a:br>
                  <a:rPr lang="it-IT" altLang="it-IT" sz="800" b="1" i="1" dirty="0">
                    <a:solidFill>
                      <a:srgbClr val="FF0000"/>
                    </a:solidFill>
                  </a:rPr>
                </a:br>
                <a:r>
                  <a:rPr lang="it-IT" altLang="it-IT" sz="1800" b="1" i="1" dirty="0">
                    <a:solidFill>
                      <a:srgbClr val="0000FF"/>
                    </a:solidFill>
                  </a:rPr>
                  <a:t>Dominio: </a:t>
                </a:r>
                <a:r>
                  <a:rPr lang="it-IT" altLang="it-IT" sz="1800" b="1" dirty="0">
                    <a:solidFill>
                      <a:srgbClr val="0000FF"/>
                    </a:solidFill>
                  </a:rPr>
                  <a:t>insieme</a:t>
                </a:r>
                <a:r>
                  <a:rPr lang="it-IT" altLang="it-IT" sz="1800" b="1" i="1" dirty="0">
                    <a:solidFill>
                      <a:srgbClr val="0000FF"/>
                    </a:solidFill>
                  </a:rPr>
                  <a:t> R</a:t>
                </a:r>
                <a:r>
                  <a:rPr lang="it-IT" altLang="it-IT" sz="1800" b="1" i="1" baseline="-25000" dirty="0">
                    <a:solidFill>
                      <a:srgbClr val="0000FF"/>
                    </a:solidFill>
                  </a:rPr>
                  <a:t>0</a:t>
                </a:r>
                <a:r>
                  <a:rPr lang="it-IT" altLang="it-IT" sz="1800" b="1" i="1" dirty="0">
                    <a:solidFill>
                      <a:srgbClr val="0000FF"/>
                    </a:solidFill>
                  </a:rPr>
                  <a:t> </a:t>
                </a:r>
                <a:r>
                  <a:rPr lang="it-IT" altLang="it-IT" sz="1800" b="1" dirty="0">
                    <a:solidFill>
                      <a:srgbClr val="0000FF"/>
                    </a:solidFill>
                  </a:rPr>
                  <a:t>dei numeri reali diversi da 0.</a:t>
                </a:r>
              </a:p>
            </p:txBody>
          </p:sp>
        </mc:Choice>
        <mc:Fallback xmlns="">
          <p:sp>
            <p:nvSpPr>
              <p:cNvPr id="9" name="Rectangle 16">
                <a:extLst>
                  <a:ext uri="{FF2B5EF4-FFF2-40B4-BE49-F238E27FC236}">
                    <a16:creationId xmlns:a16="http://schemas.microsoft.com/office/drawing/2014/main" id="{D1D4CF3A-0FDD-B744-9B1C-E31ACA1E6F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669" y="1159561"/>
                <a:ext cx="4013546" cy="1856919"/>
              </a:xfrm>
              <a:prstGeom prst="rect">
                <a:avLst/>
              </a:prstGeom>
              <a:blipFill>
                <a:blip r:embed="rId3"/>
                <a:stretch>
                  <a:fillRect l="-1262" t="-676" b="-4054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2" descr="Uperbole2.jpg">
            <a:extLst>
              <a:ext uri="{FF2B5EF4-FFF2-40B4-BE49-F238E27FC236}">
                <a16:creationId xmlns:a16="http://schemas.microsoft.com/office/drawing/2014/main" id="{A4BA78A3-BFE7-7143-BCC0-A0E8A4808A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25474"/>
            <a:ext cx="3021624" cy="2844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7">
                <a:extLst>
                  <a:ext uri="{FF2B5EF4-FFF2-40B4-BE49-F238E27FC236}">
                    <a16:creationId xmlns:a16="http://schemas.microsoft.com/office/drawing/2014/main" id="{80690F4F-B98F-974F-822C-57A04C86C4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9992" y="1111663"/>
                <a:ext cx="3816424" cy="195271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9525" algn="ctr" eaLnBrk="1" hangingPunct="1"/>
                <a:r>
                  <a:rPr lang="it-IT" altLang="it-IT" sz="1800" b="1" dirty="0"/>
                  <a:t>Funzione data con dominio, codominio e legge</a:t>
                </a:r>
              </a:p>
              <a:p>
                <a:pPr marL="1066800" indent="-1057275" eaLnBrk="1" hangingPunct="1"/>
                <a:r>
                  <a:rPr lang="it-IT" altLang="it-IT" sz="1800" b="1" i="1" dirty="0">
                    <a:solidFill>
                      <a:srgbClr val="008000"/>
                    </a:solidFill>
                  </a:rPr>
                  <a:t>Dominio: </a:t>
                </a:r>
                <a:r>
                  <a:rPr lang="it-IT" altLang="it-IT" sz="1800" b="1" dirty="0">
                    <a:solidFill>
                      <a:srgbClr val="008000"/>
                    </a:solidFill>
                  </a:rPr>
                  <a:t>insieme R</a:t>
                </a:r>
                <a:r>
                  <a:rPr lang="it-IT" altLang="it-IT" sz="1800" b="1" baseline="-25000" dirty="0">
                    <a:solidFill>
                      <a:srgbClr val="008000"/>
                    </a:solidFill>
                  </a:rPr>
                  <a:t>0</a:t>
                </a:r>
                <a:r>
                  <a:rPr lang="it-IT" altLang="it-IT" sz="2000" b="1" baseline="30000" dirty="0">
                    <a:solidFill>
                      <a:srgbClr val="008000"/>
                    </a:solidFill>
                  </a:rPr>
                  <a:t>+</a:t>
                </a:r>
                <a:r>
                  <a:rPr lang="it-IT" altLang="it-IT" sz="2000" b="1" dirty="0">
                    <a:solidFill>
                      <a:srgbClr val="008000"/>
                    </a:solidFill>
                  </a:rPr>
                  <a:t> </a:t>
                </a:r>
                <a:r>
                  <a:rPr lang="it-IT" altLang="it-IT" sz="1800" b="1" dirty="0">
                    <a:solidFill>
                      <a:srgbClr val="008000"/>
                    </a:solidFill>
                  </a:rPr>
                  <a:t>dei numeri reali positivi</a:t>
                </a:r>
              </a:p>
              <a:p>
                <a:pPr marL="981075" indent="-981075" eaLnBrk="1" hangingPunct="1"/>
                <a:r>
                  <a:rPr lang="it-IT" altLang="it-IT" sz="1800" b="1" i="1" dirty="0">
                    <a:solidFill>
                      <a:srgbClr val="008000"/>
                    </a:solidFill>
                  </a:rPr>
                  <a:t>Codominio: </a:t>
                </a:r>
                <a:r>
                  <a:rPr lang="it-IT" altLang="it-IT" sz="1800" b="1" dirty="0">
                    <a:solidFill>
                      <a:srgbClr val="008000"/>
                    </a:solidFill>
                  </a:rPr>
                  <a:t>l’insieme R</a:t>
                </a:r>
                <a:r>
                  <a:rPr lang="it-IT" altLang="it-IT" sz="1800" b="1" baseline="-25000" dirty="0">
                    <a:solidFill>
                      <a:srgbClr val="008000"/>
                    </a:solidFill>
                  </a:rPr>
                  <a:t>0</a:t>
                </a:r>
                <a:r>
                  <a:rPr lang="it-IT" altLang="it-IT" sz="1800" b="1" baseline="30000" dirty="0">
                    <a:solidFill>
                      <a:srgbClr val="008000"/>
                    </a:solidFill>
                  </a:rPr>
                  <a:t>+</a:t>
                </a:r>
              </a:p>
              <a:p>
                <a:pPr eaLnBrk="1" hangingPunct="1"/>
                <a:r>
                  <a:rPr lang="it-IT" altLang="it-IT" sz="1800" b="1" i="1" dirty="0">
                    <a:solidFill>
                      <a:srgbClr val="008000"/>
                    </a:solidFill>
                  </a:rPr>
                  <a:t>Legge:</a:t>
                </a:r>
                <a:r>
                  <a:rPr lang="it-IT" altLang="it-IT" sz="1800" b="1" dirty="0">
                    <a:solidFill>
                      <a:srgbClr val="008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it-IT" altLang="it-IT" sz="2000" b="1" i="1" dirty="0" smtClean="0">
                        <a:solidFill>
                          <a:srgbClr val="107768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altLang="it-IT" sz="2000" b="1" i="1" dirty="0" smtClean="0">
                        <a:solidFill>
                          <a:srgbClr val="10776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altLang="it-IT" sz="2000" b="1" i="1" dirty="0">
                            <a:solidFill>
                              <a:srgbClr val="10776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altLang="it-IT" sz="2000" b="1" i="1" dirty="0">
                            <a:solidFill>
                              <a:srgbClr val="107768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it-IT" altLang="it-IT" sz="2000" b="1" i="1" dirty="0">
                            <a:solidFill>
                              <a:srgbClr val="107768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it-IT" altLang="it-IT" sz="2000" dirty="0"/>
              </a:p>
            </p:txBody>
          </p:sp>
        </mc:Choice>
        <mc:Fallback xmlns="">
          <p:sp>
            <p:nvSpPr>
              <p:cNvPr id="13" name="Rectangle 27">
                <a:extLst>
                  <a:ext uri="{FF2B5EF4-FFF2-40B4-BE49-F238E27FC236}">
                    <a16:creationId xmlns:a16="http://schemas.microsoft.com/office/drawing/2014/main" id="{80690F4F-B98F-974F-822C-57A04C86C4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9992" y="1111663"/>
                <a:ext cx="3816424" cy="1952714"/>
              </a:xfrm>
              <a:prstGeom prst="rect">
                <a:avLst/>
              </a:prstGeom>
              <a:blipFill>
                <a:blip r:embed="rId5"/>
                <a:stretch>
                  <a:fillRect l="-993" t="-1299" r="-662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606896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Custom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975</Words>
  <Application>Microsoft Macintosh PowerPoint</Application>
  <PresentationFormat>Presentazione su schermo (4:3)</PresentationFormat>
  <Paragraphs>117</Paragraphs>
  <Slides>13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Arial Black</vt:lpstr>
      <vt:lpstr>Arial Narrow</vt:lpstr>
      <vt:lpstr>Calibri</vt:lpstr>
      <vt:lpstr>Cambria Math</vt:lpstr>
      <vt:lpstr>Times New Roman</vt:lpstr>
      <vt:lpstr>Struttura predefinita</vt:lpstr>
      <vt:lpstr>Funzioni e dominio di funzioni</vt:lpstr>
      <vt:lpstr>Il concetto di ‘funzione’ si evolve nel tempo</vt:lpstr>
      <vt:lpstr>Curve, linee, … nasce un vocabolario</vt:lpstr>
      <vt:lpstr>Sistemazione rigorosa dell’analisi matematica</vt:lpstr>
      <vt:lpstr>Definizione di ‘funzione’ più recente</vt:lpstr>
      <vt:lpstr>Il linguaggio delle funzioni</vt:lpstr>
      <vt:lpstr>Geometria analitica, analisi e linguaggio delle funzioni</vt:lpstr>
      <vt:lpstr>Un’idea, … tante parole</vt:lpstr>
      <vt:lpstr>Esempi</vt:lpstr>
      <vt:lpstr>Esempi</vt:lpstr>
      <vt:lpstr>Determinare il dominio di una funzione data solo con una formula </vt:lpstr>
      <vt:lpstr>Determinare il dominio di una funzione data solo con una formula algebrica </vt:lpstr>
      <vt:lpstr>Determinare il dominio di una funzione composta anche con funzioni trascendenti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e perimetro,      funzioni e ottimizzazione</dc:title>
  <dc:subject/>
  <dc:creator>Utente di Microsoft Office</dc:creator>
  <cp:keywords/>
  <dc:description/>
  <cp:lastModifiedBy>Microsoft Office User</cp:lastModifiedBy>
  <cp:revision>54</cp:revision>
  <cp:lastPrinted>2014-05-14T09:41:08Z</cp:lastPrinted>
  <dcterms:created xsi:type="dcterms:W3CDTF">2019-04-07T09:57:23Z</dcterms:created>
  <dcterms:modified xsi:type="dcterms:W3CDTF">2023-02-21T09:34:09Z</dcterms:modified>
  <cp:category/>
</cp:coreProperties>
</file>