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86" r:id="rId3"/>
    <p:sldId id="344" r:id="rId4"/>
    <p:sldId id="347" r:id="rId5"/>
    <p:sldId id="348" r:id="rId6"/>
    <p:sldId id="350" r:id="rId7"/>
    <p:sldId id="349" r:id="rId8"/>
    <p:sldId id="351" r:id="rId9"/>
    <p:sldId id="353" r:id="rId10"/>
    <p:sldId id="362" r:id="rId11"/>
    <p:sldId id="354" r:id="rId12"/>
    <p:sldId id="356" r:id="rId13"/>
    <p:sldId id="358" r:id="rId14"/>
    <p:sldId id="357" r:id="rId15"/>
    <p:sldId id="359" r:id="rId16"/>
    <p:sldId id="360" r:id="rId17"/>
    <p:sldId id="334" r:id="rId18"/>
    <p:sldId id="388" r:id="rId19"/>
    <p:sldId id="372" r:id="rId20"/>
    <p:sldId id="375" r:id="rId21"/>
    <p:sldId id="379" r:id="rId22"/>
    <p:sldId id="377" r:id="rId23"/>
    <p:sldId id="378" r:id="rId24"/>
    <p:sldId id="380" r:id="rId25"/>
    <p:sldId id="383" r:id="rId26"/>
    <p:sldId id="387" r:id="rId27"/>
    <p:sldId id="382" r:id="rId28"/>
    <p:sldId id="367" r:id="rId29"/>
    <p:sldId id="368" r:id="rId30"/>
    <p:sldId id="369" r:id="rId31"/>
    <p:sldId id="384" r:id="rId32"/>
    <p:sldId id="373" r:id="rId33"/>
    <p:sldId id="385" r:id="rId34"/>
    <p:sldId id="330" r:id="rId35"/>
    <p:sldId id="331" r:id="rId36"/>
    <p:sldId id="389" r:id="rId3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4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a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FFEF"/>
    <a:srgbClr val="E1FFD9"/>
    <a:srgbClr val="DEFED6"/>
    <a:srgbClr val="F9FFE6"/>
    <a:srgbClr val="D7F7D1"/>
    <a:srgbClr val="C8F7D7"/>
    <a:srgbClr val="55B54C"/>
    <a:srgbClr val="FFFFE9"/>
    <a:srgbClr val="D9CCCD"/>
    <a:srgbClr val="D2D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0747" autoAdjust="0"/>
  </p:normalViewPr>
  <p:slideViewPr>
    <p:cSldViewPr>
      <p:cViewPr varScale="1">
        <p:scale>
          <a:sx n="82" d="100"/>
          <a:sy n="82" d="100"/>
        </p:scale>
        <p:origin x="1848" y="176"/>
      </p:cViewPr>
      <p:guideLst>
        <p:guide orient="horz" pos="24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9D0F62E-74A2-FA4D-BA73-571477E36AAA}" type="datetime1">
              <a:rPr lang="it-IT"/>
              <a:pPr>
                <a:defRPr/>
              </a:pPr>
              <a:t>07/05/20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D2645A0-2034-3A4B-95F0-E2D30366B7D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B1FBEB5-AB7E-8149-9F18-AD9B98FE4C13}" type="datetime1">
              <a:rPr lang="it-IT"/>
              <a:pPr>
                <a:defRPr/>
              </a:pPr>
              <a:t>07/05/20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Click to edit Master text styles</a:t>
            </a:r>
          </a:p>
          <a:p>
            <a:pPr lvl="1"/>
            <a:r>
              <a:rPr lang="it-IT" noProof="0"/>
              <a:t>Second level</a:t>
            </a:r>
          </a:p>
          <a:p>
            <a:pPr lvl="2"/>
            <a:r>
              <a:rPr lang="it-IT" noProof="0"/>
              <a:t>Third level</a:t>
            </a:r>
          </a:p>
          <a:p>
            <a:pPr lvl="3"/>
            <a:r>
              <a:rPr lang="it-IT" noProof="0"/>
              <a:t>Fourth level</a:t>
            </a:r>
          </a:p>
          <a:p>
            <a:pPr lvl="4"/>
            <a:r>
              <a:rPr lang="it-IT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AAE7028-55DE-1D49-BCD7-3A5BEEC8C32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CB6B3-ED37-814F-9BF1-F526A7DA414F}" type="datetime1">
              <a:rPr lang="it-IT" smtClean="0"/>
              <a:t>07/05/20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Daniela Valenti 2020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3C22D-2EE1-AC46-88DC-9B27F9B643D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4A68A-71BB-D341-8461-595DB297D9F7}" type="datetime1">
              <a:rPr lang="it-IT" smtClean="0"/>
              <a:t>07/05/20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Daniela Valenti 2020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3E268-6467-8144-9B35-7D3651E94DE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798E4-3264-A646-A6DC-EF92E3AF2597}" type="datetime1">
              <a:rPr lang="it-IT" smtClean="0"/>
              <a:t>07/05/20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Daniela Valenti 2020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A2FED-5558-0244-A370-B362743FF67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66BCD-9FD9-1649-9F91-786F29E89222}" type="datetime1">
              <a:rPr lang="it-IT" smtClean="0"/>
              <a:t>07/05/20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Daniela Valenti 2020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97994-B5E1-0D4A-9DF1-DF603657C26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F449A-0398-0743-9705-1CF67F8B1640}" type="datetime1">
              <a:rPr lang="it-IT" smtClean="0"/>
              <a:t>07/05/20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Daniela Valenti 2020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A11E0-46F1-E147-9C91-647B7CC6E0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84652-8A42-6945-8C25-25FAAC5B2F91}" type="datetime1">
              <a:rPr lang="it-IT" smtClean="0"/>
              <a:t>07/05/20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Daniela Valenti 2020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8C3F6-0A32-4140-A5C5-22A1526AE8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5A6A0-CAA2-AE45-83F9-9EA15B765F58}" type="datetime1">
              <a:rPr lang="it-IT" smtClean="0"/>
              <a:t>07/05/20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Daniela Valenti 2020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0AB44-0235-4144-A7B6-1B30792FA46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BD49F-B83D-E04A-886D-B33D892D1000}" type="datetime1">
              <a:rPr lang="it-IT" smtClean="0"/>
              <a:t>07/05/20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Daniela Valenti 2020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9CA2-D8B9-4245-9F36-4EDA6D517C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EF9AC-493C-574D-82F1-49D8DD87EEE4}" type="datetime1">
              <a:rPr lang="it-IT" smtClean="0"/>
              <a:t>07/05/20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Daniela Valenti 2020</a:t>
            </a: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01C26-4B38-A142-8E4F-EB5C31B332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1A1B1-3DB0-0146-9FC3-AC36C851B2F8}" type="datetime1">
              <a:rPr lang="it-IT" smtClean="0"/>
              <a:t>07/05/20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Daniela Valenti 2020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ED3CC-9AC3-184E-A079-E6D98DA62A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48444-62D3-4946-96E1-6FBAC536CD9D}" type="datetime1">
              <a:rPr lang="it-IT" smtClean="0"/>
              <a:t>07/05/20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Daniela Valenti 2020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A537E-D0D3-AF42-B190-DCF229046B5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B889DF-9322-3C4D-A7CD-60D7AFE42B61}" type="datetime1">
              <a:rPr lang="it-IT" smtClean="0"/>
              <a:t>07/05/20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r>
              <a:rPr lang="it-IT"/>
              <a:t>Daniela Valenti 2020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C7CD935-D714-BE4C-92A5-EAA8AC17DF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erno.it" TargetMode="External"/><Relationship Id="rId2" Type="http://schemas.openxmlformats.org/officeDocument/2006/relationships/hyperlink" Target="http://www.quirinale.it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ctrTitle"/>
          </p:nvPr>
        </p:nvSpPr>
        <p:spPr>
          <a:xfrm>
            <a:off x="1447800" y="2057400"/>
            <a:ext cx="6324600" cy="1470025"/>
          </a:xfrm>
        </p:spPr>
        <p:txBody>
          <a:bodyPr/>
          <a:lstStyle/>
          <a:p>
            <a:pPr eaLnBrk="1" hangingPunct="1"/>
            <a:r>
              <a:rPr lang="it-IT" b="1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Problemi con probabilità totale e composta</a:t>
            </a:r>
            <a:endParaRPr lang="it-IT" b="1" baseline="30000" dirty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763688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i="1" dirty="0">
                <a:solidFill>
                  <a:schemeClr val="tx1"/>
                </a:solidFill>
              </a:rPr>
              <a:t>Daniela Valenti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B10BE-450A-624F-9469-9B5BFE4FA81A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ctrTitle"/>
          </p:nvPr>
        </p:nvSpPr>
        <p:spPr>
          <a:xfrm>
            <a:off x="381000" y="2362200"/>
            <a:ext cx="8458200" cy="762000"/>
          </a:xfrm>
        </p:spPr>
        <p:txBody>
          <a:bodyPr anchor="t"/>
          <a:lstStyle/>
          <a:p>
            <a:pPr eaLnBrk="1" hangingPunct="1"/>
            <a:r>
              <a:rPr lang="it-IT" b="1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Eventi elementari e composti</a:t>
            </a:r>
            <a:endParaRPr lang="it-IT" b="1" baseline="30000" dirty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547664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i="1" dirty="0">
                <a:solidFill>
                  <a:schemeClr val="tx1"/>
                </a:solidFill>
              </a:rPr>
              <a:t>Daniela Valenti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B10BE-450A-624F-9469-9B5BFE4FA81A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75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i="1" dirty="0">
                <a:solidFill>
                  <a:schemeClr val="tx1"/>
                </a:solidFill>
              </a:rPr>
              <a:t>Daniela Valenti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B2927-708D-4048-862A-9290012625D0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sp>
        <p:nvSpPr>
          <p:cNvPr id="21508" name="Title 4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010400" cy="533400"/>
          </a:xfrm>
        </p:spPr>
        <p:txBody>
          <a:bodyPr/>
          <a:lstStyle/>
          <a:p>
            <a:r>
              <a:rPr lang="it-IT" sz="4000" b="1" dirty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Eventi elementari e composti</a:t>
            </a:r>
          </a:p>
        </p:txBody>
      </p:sp>
      <p:sp>
        <p:nvSpPr>
          <p:cNvPr id="21509" name="TextBox 17"/>
          <p:cNvSpPr txBox="1">
            <a:spLocks noChangeArrowheads="1"/>
          </p:cNvSpPr>
          <p:nvPr/>
        </p:nvSpPr>
        <p:spPr bwMode="auto">
          <a:xfrm>
            <a:off x="3733800" y="2667000"/>
            <a:ext cx="464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1510" name="TextBox 11"/>
          <p:cNvSpPr txBox="1">
            <a:spLocks noChangeArrowheads="1"/>
          </p:cNvSpPr>
          <p:nvPr/>
        </p:nvSpPr>
        <p:spPr bwMode="auto">
          <a:xfrm>
            <a:off x="2133600" y="762000"/>
            <a:ext cx="5562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b="1" dirty="0">
                <a:latin typeface="Arial Narrow" charset="0"/>
                <a:ea typeface="Arial Narrow" charset="0"/>
                <a:cs typeface="Arial Narrow" charset="0"/>
              </a:rPr>
              <a:t>Torniamo agli eventi nel gioco della roulette:</a:t>
            </a:r>
          </a:p>
          <a:p>
            <a:r>
              <a:rPr lang="it-IT" b="1" dirty="0">
                <a:latin typeface="Arial Narrow" charset="0"/>
                <a:ea typeface="Arial Narrow" charset="0"/>
                <a:cs typeface="Arial Narrow" charset="0"/>
              </a:rPr>
              <a:t>A: esce un numero nero;</a:t>
            </a:r>
          </a:p>
          <a:p>
            <a:r>
              <a:rPr lang="it-IT" b="1" dirty="0">
                <a:latin typeface="Arial Narrow" charset="0"/>
                <a:ea typeface="Arial Narrow" charset="0"/>
                <a:cs typeface="Arial Narrow" charset="0"/>
              </a:rPr>
              <a:t>B: esce il numero pari; </a:t>
            </a:r>
          </a:p>
          <a:p>
            <a:pPr>
              <a:buFontTx/>
              <a:buChar char="-"/>
            </a:pPr>
            <a:r>
              <a:rPr lang="it-IT" b="1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it-IT" b="1" i="1" dirty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non</a:t>
            </a:r>
            <a:r>
              <a:rPr lang="it-IT" b="1" dirty="0">
                <a:latin typeface="Arial Narrow" charset="0"/>
                <a:ea typeface="Arial Narrow" charset="0"/>
                <a:cs typeface="Arial Narrow" charset="0"/>
              </a:rPr>
              <a:t> esce un numero nero;</a:t>
            </a:r>
          </a:p>
          <a:p>
            <a:pPr>
              <a:buFontTx/>
              <a:buChar char="-"/>
            </a:pPr>
            <a:r>
              <a:rPr lang="it-IT" b="1" dirty="0">
                <a:latin typeface="Arial Narrow" charset="0"/>
                <a:ea typeface="Arial Narrow" charset="0"/>
                <a:cs typeface="Arial Narrow" charset="0"/>
              </a:rPr>
              <a:t> esce un numero nero </a:t>
            </a:r>
            <a:r>
              <a:rPr lang="it-IT" b="1" i="1" dirty="0">
                <a:solidFill>
                  <a:srgbClr val="0000FF"/>
                </a:solidFill>
                <a:latin typeface="Arial Narrow" charset="0"/>
                <a:ea typeface="Arial Narrow" charset="0"/>
                <a:cs typeface="Arial Narrow" charset="0"/>
              </a:rPr>
              <a:t>o</a:t>
            </a:r>
            <a:r>
              <a:rPr lang="it-IT" b="1" dirty="0">
                <a:latin typeface="Arial Narrow" charset="0"/>
                <a:ea typeface="Arial Narrow" charset="0"/>
                <a:cs typeface="Arial Narrow" charset="0"/>
              </a:rPr>
              <a:t> pari;</a:t>
            </a:r>
          </a:p>
          <a:p>
            <a:pPr>
              <a:buFontTx/>
              <a:buChar char="-"/>
            </a:pPr>
            <a:r>
              <a:rPr lang="it-IT" b="1" dirty="0">
                <a:latin typeface="Arial Narrow" charset="0"/>
                <a:ea typeface="Arial Narrow" charset="0"/>
                <a:cs typeface="Arial Narrow" charset="0"/>
              </a:rPr>
              <a:t> esce un numero nero </a:t>
            </a:r>
            <a:r>
              <a:rPr lang="it-IT" b="1" i="1" dirty="0">
                <a:solidFill>
                  <a:srgbClr val="008000"/>
                </a:solidFill>
                <a:latin typeface="Arial Narrow" charset="0"/>
                <a:ea typeface="Arial Narrow" charset="0"/>
                <a:cs typeface="Arial Narrow" charset="0"/>
              </a:rPr>
              <a:t>e</a:t>
            </a:r>
            <a:r>
              <a:rPr lang="it-IT" b="1" dirty="0">
                <a:latin typeface="Arial Narrow" charset="0"/>
                <a:ea typeface="Arial Narrow" charset="0"/>
                <a:cs typeface="Arial Narrow" charset="0"/>
              </a:rPr>
              <a:t> pari.   </a:t>
            </a:r>
          </a:p>
          <a:p>
            <a:endParaRPr lang="it-IT" b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1511" name="TextBox 10"/>
          <p:cNvSpPr txBox="1">
            <a:spLocks noChangeArrowheads="1"/>
          </p:cNvSpPr>
          <p:nvPr/>
        </p:nvSpPr>
        <p:spPr bwMode="auto">
          <a:xfrm>
            <a:off x="304800" y="3048000"/>
            <a:ext cx="1447800" cy="1077218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  <a:latin typeface="Lucida Grande" charset="0"/>
                <a:ea typeface="Lucida Grande" charset="0"/>
                <a:cs typeface="Lucida Grande" charset="0"/>
              </a:rPr>
              <a:t>Ā</a:t>
            </a:r>
          </a:p>
          <a:p>
            <a:pPr algn="ctr"/>
            <a:r>
              <a:rPr lang="it-IT" sz="2000" b="1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Ottenuto a partire da A</a:t>
            </a:r>
          </a:p>
          <a:p>
            <a:endParaRPr lang="it-IT" b="1" dirty="0">
              <a:solidFill>
                <a:srgbClr val="00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1371600" y="2209800"/>
            <a:ext cx="9144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13" name="TextBox 26"/>
          <p:cNvSpPr txBox="1">
            <a:spLocks noChangeArrowheads="1"/>
          </p:cNvSpPr>
          <p:nvPr/>
        </p:nvSpPr>
        <p:spPr bwMode="auto">
          <a:xfrm>
            <a:off x="6781800" y="3124200"/>
            <a:ext cx="2057400" cy="107791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b="1" dirty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</a:rPr>
              <a:t>A</a:t>
            </a:r>
            <a:r>
              <a:rPr lang="it-IT" b="1" dirty="0">
                <a:solidFill>
                  <a:srgbClr val="0000FF"/>
                </a:solidFill>
                <a:latin typeface="Lucida Grande" charset="0"/>
                <a:ea typeface="Lucida Grande" charset="0"/>
                <a:cs typeface="Lucida Grande" charset="0"/>
              </a:rPr>
              <a:t>U</a:t>
            </a:r>
            <a:r>
              <a:rPr lang="it-IT" b="1" dirty="0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</a:rPr>
              <a:t>B</a:t>
            </a:r>
          </a:p>
          <a:p>
            <a:pPr algn="ctr"/>
            <a:r>
              <a:rPr lang="it-IT" sz="2000" b="1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Evento composto con A, B</a:t>
            </a:r>
          </a:p>
          <a:p>
            <a:endParaRPr lang="it-IT" b="1" dirty="0">
              <a:solidFill>
                <a:srgbClr val="00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10800000">
            <a:off x="5715000" y="2514600"/>
            <a:ext cx="1066800" cy="6096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517" name="Picture 40" descr="lego_due_mattoni2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5158933"/>
            <a:ext cx="2209800" cy="169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6324600" y="1219200"/>
            <a:ext cx="2133600" cy="769938"/>
          </a:xfrm>
          <a:prstGeom prst="rect">
            <a:avLst/>
          </a:prstGeom>
          <a:solidFill>
            <a:srgbClr val="F0F6F5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srgbClr val="000000"/>
                </a:solidFill>
                <a:latin typeface="Arial Narrow"/>
                <a:ea typeface="Lucida Grande"/>
                <a:cs typeface="Arial Narrow"/>
              </a:rPr>
              <a:t>A, B </a:t>
            </a:r>
          </a:p>
          <a:p>
            <a:pPr algn="ctr">
              <a:defRPr/>
            </a:pPr>
            <a:r>
              <a:rPr lang="it-IT" sz="2000" b="1" dirty="0">
                <a:solidFill>
                  <a:srgbClr val="000000"/>
                </a:solidFill>
                <a:latin typeface="Arial Narrow"/>
                <a:ea typeface="ＭＳ Ｐゴシック" pitchFamily="-84" charset="-128"/>
                <a:cs typeface="Arial Narrow"/>
              </a:rPr>
              <a:t>Eventi elementari</a:t>
            </a:r>
          </a:p>
          <a:p>
            <a:pPr>
              <a:defRPr/>
            </a:pPr>
            <a:endParaRPr lang="it-IT" b="1" dirty="0">
              <a:solidFill>
                <a:srgbClr val="000000"/>
              </a:solidFill>
              <a:latin typeface="Arial Narrow"/>
              <a:ea typeface="ＭＳ Ｐゴシック" pitchFamily="-84" charset="-128"/>
              <a:cs typeface="Arial Narrow"/>
            </a:endParaRPr>
          </a:p>
        </p:txBody>
      </p:sp>
      <p:sp>
        <p:nvSpPr>
          <p:cNvPr id="34" name="Right Brace 33"/>
          <p:cNvSpPr/>
          <p:nvPr/>
        </p:nvSpPr>
        <p:spPr>
          <a:xfrm>
            <a:off x="5105400" y="1219200"/>
            <a:ext cx="304800" cy="6858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cxnSp>
        <p:nvCxnSpPr>
          <p:cNvPr id="37" name="Straight Arrow Connector 36"/>
          <p:cNvCxnSpPr/>
          <p:nvPr/>
        </p:nvCxnSpPr>
        <p:spPr>
          <a:xfrm rot="10800000">
            <a:off x="5562600" y="1600200"/>
            <a:ext cx="6858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38200" y="38862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9" name="TextBox 48"/>
          <p:cNvSpPr txBox="1"/>
          <p:nvPr/>
        </p:nvSpPr>
        <p:spPr>
          <a:xfrm>
            <a:off x="685800" y="4267200"/>
            <a:ext cx="8001000" cy="830997"/>
          </a:xfrm>
          <a:prstGeom prst="rect">
            <a:avLst/>
          </a:prstGeom>
          <a:solidFill>
            <a:srgbClr val="FFFFE9"/>
          </a:solidFill>
        </p:spPr>
        <p:txBody>
          <a:bodyPr wrap="square" rtlCol="0">
            <a:spAutoFit/>
          </a:bodyPr>
          <a:lstStyle/>
          <a:p>
            <a:r>
              <a:rPr lang="it-IT" b="1" dirty="0"/>
              <a:t>Gli eventi elementari sono ‘i mattoni’ per costruire eventi composti che troviamo per risolvere problemi.</a:t>
            </a:r>
          </a:p>
        </p:txBody>
      </p:sp>
      <p:pic>
        <p:nvPicPr>
          <p:cNvPr id="20" name="Picture 19" descr="Schermata 2018-12-08 alle 12.37.3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200400"/>
            <a:ext cx="2197100" cy="1092200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V="1">
            <a:off x="3505200" y="2971800"/>
            <a:ext cx="1524000" cy="304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676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i="1" dirty="0">
                <a:solidFill>
                  <a:schemeClr val="tx1"/>
                </a:solidFill>
              </a:rPr>
              <a:t>Daniela Valenti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457200" cy="365125"/>
          </a:xfrm>
        </p:spPr>
        <p:txBody>
          <a:bodyPr/>
          <a:lstStyle/>
          <a:p>
            <a:pPr>
              <a:defRPr/>
            </a:pPr>
            <a:fld id="{089B2927-708D-4048-862A-9290012625D0}" type="slidenum">
              <a:rPr lang="it-IT" smtClean="0"/>
              <a:pPr>
                <a:defRPr/>
              </a:pPr>
              <a:t>12</a:t>
            </a:fld>
            <a:endParaRPr lang="it-IT" dirty="0"/>
          </a:p>
        </p:txBody>
      </p:sp>
      <p:sp>
        <p:nvSpPr>
          <p:cNvPr id="21508" name="Title 4"/>
          <p:cNvSpPr>
            <a:spLocks noGrp="1"/>
          </p:cNvSpPr>
          <p:nvPr>
            <p:ph type="ctrTitle"/>
          </p:nvPr>
        </p:nvSpPr>
        <p:spPr>
          <a:xfrm>
            <a:off x="1066800" y="0"/>
            <a:ext cx="7010400" cy="685800"/>
          </a:xfrm>
        </p:spPr>
        <p:txBody>
          <a:bodyPr/>
          <a:lstStyle/>
          <a:p>
            <a:r>
              <a:rPr lang="it-IT" sz="4000" b="1" dirty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Probabilità di eventi composti</a:t>
            </a:r>
          </a:p>
        </p:txBody>
      </p:sp>
      <p:pic>
        <p:nvPicPr>
          <p:cNvPr id="6" name="Picture 5" descr="Schermata 2018-10-07 alle 11.15.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5486400"/>
            <a:ext cx="2316480" cy="1059180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Picture 6" descr="Schermata 2018-10-07 alle 11.15.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5486400"/>
            <a:ext cx="2225040" cy="1043940"/>
          </a:xfrm>
          <a:prstGeom prst="rect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</p:pic>
      <p:pic>
        <p:nvPicPr>
          <p:cNvPr id="8" name="Picture 7" descr="Schermata 2018-10-07 alle 13.13.2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762000"/>
            <a:ext cx="7010400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69168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i="1" dirty="0">
                <a:solidFill>
                  <a:schemeClr val="tx1"/>
                </a:solidFill>
              </a:rPr>
              <a:t>Daniela Valenti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457200" cy="365125"/>
          </a:xfrm>
        </p:spPr>
        <p:txBody>
          <a:bodyPr/>
          <a:lstStyle/>
          <a:p>
            <a:pPr>
              <a:defRPr/>
            </a:pPr>
            <a:fld id="{089B2927-708D-4048-862A-9290012625D0}" type="slidenum">
              <a:rPr lang="it-IT" smtClean="0"/>
              <a:pPr>
                <a:defRPr/>
              </a:pPr>
              <a:t>13</a:t>
            </a:fld>
            <a:endParaRPr lang="it-IT" dirty="0"/>
          </a:p>
        </p:txBody>
      </p:sp>
      <p:sp>
        <p:nvSpPr>
          <p:cNvPr id="21508" name="Title 4"/>
          <p:cNvSpPr>
            <a:spLocks noGrp="1"/>
          </p:cNvSpPr>
          <p:nvPr>
            <p:ph type="ctrTitle"/>
          </p:nvPr>
        </p:nvSpPr>
        <p:spPr>
          <a:xfrm>
            <a:off x="457200" y="1219200"/>
            <a:ext cx="8382000" cy="685800"/>
          </a:xfrm>
        </p:spPr>
        <p:txBody>
          <a:bodyPr/>
          <a:lstStyle/>
          <a:p>
            <a:r>
              <a:rPr lang="it-IT" sz="4000" b="1" dirty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Problemi di probabilità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2971800"/>
            <a:ext cx="7467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00FF"/>
                </a:solidFill>
              </a:rPr>
              <a:t>Come ho risolto il finora i problemi?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75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i="1" dirty="0">
                <a:solidFill>
                  <a:schemeClr val="tx1"/>
                </a:solidFill>
              </a:rPr>
              <a:t>Daniela Valenti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76600" y="6492875"/>
            <a:ext cx="457200" cy="365125"/>
          </a:xfrm>
        </p:spPr>
        <p:txBody>
          <a:bodyPr/>
          <a:lstStyle/>
          <a:p>
            <a:pPr>
              <a:defRPr/>
            </a:pPr>
            <a:fld id="{089B2927-708D-4048-862A-9290012625D0}" type="slidenum">
              <a:rPr lang="it-IT" smtClean="0"/>
              <a:pPr>
                <a:defRPr/>
              </a:pPr>
              <a:t>14</a:t>
            </a:fld>
            <a:endParaRPr lang="it-IT" dirty="0"/>
          </a:p>
        </p:txBody>
      </p:sp>
      <p:sp>
        <p:nvSpPr>
          <p:cNvPr id="21508" name="Title 4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382000" cy="685800"/>
          </a:xfrm>
        </p:spPr>
        <p:txBody>
          <a:bodyPr/>
          <a:lstStyle/>
          <a:p>
            <a:r>
              <a:rPr lang="it-IT" sz="4000" b="1" dirty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Come ho risolto finora i problemi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1600200"/>
            <a:ext cx="5791200" cy="1200328"/>
          </a:xfrm>
          <a:prstGeom prst="rect">
            <a:avLst/>
          </a:prstGeom>
          <a:solidFill>
            <a:schemeClr val="bg1"/>
          </a:solidFill>
          <a:ln w="25400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Estrai una carta da un mazzo di 52 carte francesi. Qual è la probabilità di </a:t>
            </a:r>
            <a:r>
              <a:rPr lang="it-IT" b="1" dirty="0">
                <a:solidFill>
                  <a:srgbClr val="0000FF"/>
                </a:solidFill>
              </a:rPr>
              <a:t>estrarre una carta di cuori</a:t>
            </a:r>
            <a:r>
              <a:rPr lang="it-IT" b="1" dirty="0"/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3124200"/>
            <a:ext cx="78486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it-IT" b="1" i="1" dirty="0"/>
              <a:t>Di quale </a:t>
            </a:r>
            <a:r>
              <a:rPr lang="it-IT" b="1" i="1" dirty="0">
                <a:solidFill>
                  <a:srgbClr val="0000FF"/>
                </a:solidFill>
              </a:rPr>
              <a:t>evento B </a:t>
            </a:r>
            <a:r>
              <a:rPr lang="it-IT" b="1" i="1" dirty="0"/>
              <a:t> debbo valutare la probabilità?</a:t>
            </a:r>
          </a:p>
          <a:p>
            <a:pPr marL="457200" indent="-457200">
              <a:buFont typeface="+mj-lt"/>
              <a:buAutoNum type="alphaLcPeriod"/>
            </a:pPr>
            <a:r>
              <a:rPr lang="it-IT" b="1" i="1" dirty="0"/>
              <a:t> L’</a:t>
            </a:r>
            <a:r>
              <a:rPr lang="it-IT" b="1" i="1" dirty="0">
                <a:solidFill>
                  <a:srgbClr val="0000FF"/>
                </a:solidFill>
              </a:rPr>
              <a:t>evento</a:t>
            </a:r>
            <a:r>
              <a:rPr lang="it-IT" b="1" i="1" dirty="0"/>
              <a:t> </a:t>
            </a:r>
            <a:r>
              <a:rPr lang="it-IT" b="1" i="1" dirty="0">
                <a:solidFill>
                  <a:srgbClr val="0000FF"/>
                </a:solidFill>
              </a:rPr>
              <a:t>B</a:t>
            </a:r>
            <a:r>
              <a:rPr lang="it-IT" b="1" i="1" dirty="0"/>
              <a:t> è elementare?</a:t>
            </a:r>
          </a:p>
          <a:p>
            <a:pPr marL="457200" indent="-457200"/>
            <a:endParaRPr lang="it-IT" b="1" i="1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3162300" y="2781300"/>
            <a:ext cx="533400" cy="4572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29201" y="350296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Sì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43200" y="4038600"/>
            <a:ext cx="4267200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00FF"/>
                </a:solidFill>
                <a:latin typeface="Arial"/>
                <a:cs typeface="Arial"/>
              </a:rPr>
              <a:t>c. Valuto la probabilità  di 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52600" y="5562600"/>
            <a:ext cx="1506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00FF"/>
                </a:solidFill>
                <a:latin typeface="Arial"/>
                <a:cs typeface="Arial"/>
              </a:rPr>
              <a:t>Classica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10000" y="5562600"/>
            <a:ext cx="175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00FF"/>
                </a:solidFill>
                <a:latin typeface="Arial"/>
                <a:cs typeface="Arial"/>
              </a:rPr>
              <a:t>Statistica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91200" y="5562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00FF"/>
                </a:solidFill>
                <a:latin typeface="Arial"/>
                <a:cs typeface="Arial"/>
              </a:rPr>
              <a:t>Soggettiva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10800000" flipV="1">
            <a:off x="2819401" y="4495800"/>
            <a:ext cx="1151967" cy="114300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 flipH="1">
            <a:off x="4205567" y="4976532"/>
            <a:ext cx="1066800" cy="10533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257800" y="4495800"/>
            <a:ext cx="1371600" cy="10668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209800" y="914400"/>
            <a:ext cx="45632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Un problema semplice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475656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i="1" dirty="0">
                <a:solidFill>
                  <a:schemeClr val="tx1"/>
                </a:solidFill>
              </a:rPr>
              <a:t>Daniela Valenti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</p:spPr>
        <p:txBody>
          <a:bodyPr/>
          <a:lstStyle/>
          <a:p>
            <a:pPr>
              <a:defRPr/>
            </a:pPr>
            <a:fld id="{089B2927-708D-4048-862A-9290012625D0}" type="slidenum">
              <a:rPr lang="it-IT" smtClean="0"/>
              <a:pPr>
                <a:defRPr/>
              </a:pPr>
              <a:t>15</a:t>
            </a:fld>
            <a:endParaRPr lang="it-IT" dirty="0"/>
          </a:p>
        </p:txBody>
      </p:sp>
      <p:sp>
        <p:nvSpPr>
          <p:cNvPr id="21508" name="Title 4"/>
          <p:cNvSpPr>
            <a:spLocks noGrp="1"/>
          </p:cNvSpPr>
          <p:nvPr>
            <p:ph type="ctrTitle"/>
          </p:nvPr>
        </p:nvSpPr>
        <p:spPr>
          <a:xfrm>
            <a:off x="228600" y="0"/>
            <a:ext cx="8382000" cy="685800"/>
          </a:xfrm>
        </p:spPr>
        <p:txBody>
          <a:bodyPr/>
          <a:lstStyle/>
          <a:p>
            <a:r>
              <a:rPr lang="it-IT" sz="4000" b="1" dirty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Come ho risolto finora i problemi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27432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t-IT" b="1" i="1" dirty="0"/>
              <a:t>a. Di quale </a:t>
            </a:r>
            <a:r>
              <a:rPr lang="it-IT" b="1" i="1" dirty="0">
                <a:solidFill>
                  <a:srgbClr val="0000FF"/>
                </a:solidFill>
              </a:rPr>
              <a:t>evento B </a:t>
            </a:r>
            <a:r>
              <a:rPr lang="it-IT" b="1" i="1" dirty="0"/>
              <a:t> debbo valutare la probabilità?</a:t>
            </a:r>
          </a:p>
          <a:p>
            <a:pPr marL="457200" indent="-457200"/>
            <a:r>
              <a:rPr lang="it-IT" b="1" i="1" dirty="0"/>
              <a:t>b. L’</a:t>
            </a:r>
            <a:r>
              <a:rPr lang="it-IT" b="1" i="1" dirty="0">
                <a:solidFill>
                  <a:srgbClr val="0000FF"/>
                </a:solidFill>
              </a:rPr>
              <a:t>evento</a:t>
            </a:r>
            <a:r>
              <a:rPr lang="it-IT" b="1" i="1" dirty="0"/>
              <a:t> </a:t>
            </a:r>
            <a:r>
              <a:rPr lang="it-IT" b="1" i="1" dirty="0">
                <a:solidFill>
                  <a:srgbClr val="0000FF"/>
                </a:solidFill>
              </a:rPr>
              <a:t>B</a:t>
            </a:r>
            <a:r>
              <a:rPr lang="it-IT" b="1" i="1" dirty="0"/>
              <a:t> è elementare?</a:t>
            </a:r>
          </a:p>
          <a:p>
            <a:pPr marL="457200" indent="-457200"/>
            <a:endParaRPr lang="it-IT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4724400" y="3124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No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9600" y="3657600"/>
            <a:ext cx="7543800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"/>
                <a:cs typeface="Arial"/>
              </a:rPr>
              <a:t>c. Trovo gli eventi elementari che compongono B;</a:t>
            </a:r>
          </a:p>
          <a:p>
            <a:r>
              <a:rPr lang="it-IT" b="1" dirty="0">
                <a:solidFill>
                  <a:srgbClr val="000000"/>
                </a:solidFill>
                <a:latin typeface="Arial"/>
                <a:cs typeface="Arial"/>
              </a:rPr>
              <a:t>d. Valuto la probabilità dei singoli eventi.</a:t>
            </a:r>
          </a:p>
          <a:p>
            <a:endParaRPr lang="it-IT" sz="2000" b="1" dirty="0">
              <a:latin typeface="Arial Narrow"/>
              <a:cs typeface="Arial Narrow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9600" y="4648200"/>
            <a:ext cx="6400800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0000"/>
                </a:solidFill>
                <a:latin typeface="Arial"/>
                <a:cs typeface="Arial"/>
              </a:rPr>
              <a:t>e. Applico una o più relazioni studiate:</a:t>
            </a:r>
          </a:p>
          <a:p>
            <a:pPr marL="177800">
              <a:buFontTx/>
              <a:buChar char="-"/>
            </a:pPr>
            <a:r>
              <a:rPr lang="it-IT" b="1" dirty="0">
                <a:solidFill>
                  <a:srgbClr val="000000"/>
                </a:solidFill>
                <a:latin typeface="Arial"/>
                <a:cs typeface="Arial"/>
              </a:rPr>
              <a:t> Probabilità dell’evento complementare;</a:t>
            </a:r>
          </a:p>
          <a:p>
            <a:pPr marL="177800">
              <a:buFontTx/>
              <a:buChar char="-"/>
            </a:pPr>
            <a:r>
              <a:rPr lang="it-IT" b="1" dirty="0">
                <a:solidFill>
                  <a:srgbClr val="000000"/>
                </a:solidFill>
                <a:latin typeface="Arial"/>
                <a:cs typeface="Arial"/>
              </a:rPr>
              <a:t> Probabilità totale;</a:t>
            </a:r>
          </a:p>
          <a:p>
            <a:pPr marL="177800">
              <a:buFontTx/>
              <a:buChar char="-"/>
            </a:pPr>
            <a:r>
              <a:rPr lang="it-IT" b="1" dirty="0">
                <a:solidFill>
                  <a:srgbClr val="000000"/>
                </a:solidFill>
                <a:latin typeface="Arial"/>
                <a:cs typeface="Arial"/>
              </a:rPr>
              <a:t> Probabilità composta.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52600" y="609600"/>
            <a:ext cx="4993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Un problema più complesso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19200" y="1143000"/>
            <a:ext cx="5715000" cy="1569660"/>
          </a:xfrm>
          <a:prstGeom prst="rect">
            <a:avLst/>
          </a:prstGeom>
          <a:solidFill>
            <a:schemeClr val="bg1"/>
          </a:solidFill>
          <a:ln w="25400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Non sono molto esperto e commetto 1 errore circa ogni 25 battute. </a:t>
            </a:r>
          </a:p>
          <a:p>
            <a:pPr>
              <a:tabLst>
                <a:tab pos="177800" algn="l"/>
              </a:tabLst>
            </a:pPr>
            <a:r>
              <a:rPr lang="it-IT" b="1" dirty="0"/>
              <a:t>Come valuto la probabilità di </a:t>
            </a:r>
            <a:r>
              <a:rPr lang="it-IT" b="1" dirty="0">
                <a:solidFill>
                  <a:srgbClr val="0000FF"/>
                </a:solidFill>
              </a:rPr>
              <a:t>scrivere esattamente un nome di 21 lettere</a:t>
            </a:r>
            <a:r>
              <a:rPr lang="it-IT" b="1" dirty="0"/>
              <a:t>? 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3124200" y="2667000"/>
            <a:ext cx="533400" cy="2286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75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i="1" dirty="0">
                <a:solidFill>
                  <a:schemeClr val="tx1"/>
                </a:solidFill>
              </a:rPr>
              <a:t>Daniela Valenti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</p:spPr>
        <p:txBody>
          <a:bodyPr/>
          <a:lstStyle/>
          <a:p>
            <a:pPr>
              <a:defRPr/>
            </a:pPr>
            <a:fld id="{089B2927-708D-4048-862A-9290012625D0}" type="slidenum">
              <a:rPr lang="it-IT" smtClean="0"/>
              <a:pPr>
                <a:defRPr/>
              </a:pPr>
              <a:t>16</a:t>
            </a:fld>
            <a:endParaRPr lang="it-IT" dirty="0"/>
          </a:p>
        </p:txBody>
      </p:sp>
      <p:sp>
        <p:nvSpPr>
          <p:cNvPr id="21508" name="Title 4"/>
          <p:cNvSpPr>
            <a:spLocks noGrp="1"/>
          </p:cNvSpPr>
          <p:nvPr>
            <p:ph type="ctrTitle"/>
          </p:nvPr>
        </p:nvSpPr>
        <p:spPr>
          <a:xfrm>
            <a:off x="228600" y="0"/>
            <a:ext cx="8382000" cy="685800"/>
          </a:xfrm>
        </p:spPr>
        <p:txBody>
          <a:bodyPr/>
          <a:lstStyle/>
          <a:p>
            <a:r>
              <a:rPr lang="it-IT" sz="4000" b="1" dirty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Come ho risolto finora i problemi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12954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t-IT" b="1" i="1" dirty="0"/>
              <a:t>b. L’</a:t>
            </a:r>
            <a:r>
              <a:rPr lang="it-IT" b="1" i="1" dirty="0">
                <a:solidFill>
                  <a:srgbClr val="0000FF"/>
                </a:solidFill>
              </a:rPr>
              <a:t>evento</a:t>
            </a:r>
            <a:r>
              <a:rPr lang="it-IT" b="1" i="1" dirty="0"/>
              <a:t> </a:t>
            </a:r>
            <a:r>
              <a:rPr lang="it-IT" b="1" i="1" dirty="0">
                <a:solidFill>
                  <a:srgbClr val="0000FF"/>
                </a:solidFill>
              </a:rPr>
              <a:t>B</a:t>
            </a:r>
            <a:r>
              <a:rPr lang="it-IT" b="1" i="1" dirty="0"/>
              <a:t> è elementare?</a:t>
            </a:r>
          </a:p>
          <a:p>
            <a:pPr marL="457200" indent="-457200"/>
            <a:endParaRPr lang="it-IT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5105400" y="12954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52600" y="609600"/>
            <a:ext cx="4993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Un problema più complesso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0600" y="4648200"/>
            <a:ext cx="6934200" cy="1200328"/>
          </a:xfrm>
          <a:prstGeom prst="rect">
            <a:avLst/>
          </a:prstGeom>
          <a:solidFill>
            <a:srgbClr val="FEFFD5"/>
          </a:solidFill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Questo procedimento è più difficile,  ma anche più creativo e personale, perciò  spesso viene organizzato con tabelle o grafici.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0600" y="1828800"/>
            <a:ext cx="7543800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"/>
                <a:cs typeface="Arial"/>
              </a:rPr>
              <a:t>c. Trovo gli eventi elementari che compongono B;</a:t>
            </a:r>
          </a:p>
          <a:p>
            <a:r>
              <a:rPr lang="it-IT" b="1" dirty="0">
                <a:solidFill>
                  <a:srgbClr val="000000"/>
                </a:solidFill>
                <a:latin typeface="Arial"/>
                <a:cs typeface="Arial"/>
              </a:rPr>
              <a:t>d. Valuto la probabilità dei singoli eventi.</a:t>
            </a:r>
          </a:p>
          <a:p>
            <a:endParaRPr lang="it-IT" sz="2000" b="1" dirty="0">
              <a:latin typeface="Arial Narrow"/>
              <a:cs typeface="Arial Narrow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2819400"/>
            <a:ext cx="6400800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0000"/>
                </a:solidFill>
                <a:latin typeface="Arial"/>
                <a:cs typeface="Arial"/>
              </a:rPr>
              <a:t>e. Applico una o più relazioni studiate:</a:t>
            </a:r>
          </a:p>
          <a:p>
            <a:pPr marL="177800">
              <a:buFontTx/>
              <a:buChar char="-"/>
            </a:pPr>
            <a:r>
              <a:rPr lang="it-IT" b="1" dirty="0">
                <a:solidFill>
                  <a:srgbClr val="000000"/>
                </a:solidFill>
                <a:latin typeface="Arial"/>
                <a:cs typeface="Arial"/>
              </a:rPr>
              <a:t> Probabilità dell’evento complementare;</a:t>
            </a:r>
          </a:p>
          <a:p>
            <a:pPr marL="177800">
              <a:buFontTx/>
              <a:buChar char="-"/>
            </a:pPr>
            <a:r>
              <a:rPr lang="it-IT" b="1" dirty="0">
                <a:solidFill>
                  <a:srgbClr val="000000"/>
                </a:solidFill>
                <a:latin typeface="Arial"/>
                <a:cs typeface="Arial"/>
              </a:rPr>
              <a:t> Probabilità totale;</a:t>
            </a:r>
          </a:p>
          <a:p>
            <a:pPr marL="177800">
              <a:buFontTx/>
              <a:buChar char="-"/>
            </a:pPr>
            <a:r>
              <a:rPr lang="it-IT" b="1" dirty="0">
                <a:solidFill>
                  <a:srgbClr val="000000"/>
                </a:solidFill>
                <a:latin typeface="Arial"/>
                <a:cs typeface="Arial"/>
              </a:rPr>
              <a:t> Probabilità composta.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ctrTitle"/>
          </p:nvPr>
        </p:nvSpPr>
        <p:spPr>
          <a:xfrm>
            <a:off x="443376" y="470515"/>
            <a:ext cx="8610600" cy="1470025"/>
          </a:xfrm>
        </p:spPr>
        <p:txBody>
          <a:bodyPr/>
          <a:lstStyle/>
          <a:p>
            <a:pPr eaLnBrk="1" hangingPunct="1"/>
            <a:r>
              <a:rPr lang="it-IT" sz="4000" b="1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Attività</a:t>
            </a:r>
            <a:endParaRPr lang="it-IT" sz="4000" b="1" baseline="30000" dirty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5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676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i="1">
                <a:solidFill>
                  <a:schemeClr val="tx1"/>
                </a:solidFill>
              </a:rPr>
              <a:t>Daniela Valenti 2020</a:t>
            </a:r>
            <a:endParaRPr lang="it-IT" i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9B326-2699-DB4F-A030-8A55EB44B174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871593" y="2464356"/>
            <a:ext cx="71567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00FF"/>
                </a:solidFill>
              </a:rPr>
              <a:t>Completa la soluzione del problema proposto nella scheda di lavoro.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ctrTitle"/>
          </p:nvPr>
        </p:nvSpPr>
        <p:spPr>
          <a:xfrm>
            <a:off x="251520" y="1570613"/>
            <a:ext cx="8610600" cy="1470025"/>
          </a:xfrm>
        </p:spPr>
        <p:txBody>
          <a:bodyPr/>
          <a:lstStyle/>
          <a:p>
            <a:pPr eaLnBrk="1" hangingPunct="1"/>
            <a:r>
              <a:rPr lang="it-IT" sz="4000" b="1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Riflessioni sulla soluzione del problema.</a:t>
            </a:r>
            <a:br>
              <a:rPr lang="it-IT" sz="4000" b="1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</a:br>
            <a:endParaRPr lang="it-IT" sz="4000" b="1" baseline="30000" dirty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5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676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i="1">
                <a:solidFill>
                  <a:schemeClr val="tx1"/>
                </a:solidFill>
              </a:rPr>
              <a:t>Daniela Valenti 2020</a:t>
            </a:r>
            <a:endParaRPr lang="it-IT" i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9B326-2699-DB4F-A030-8A55EB44B174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1265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29400" y="6381750"/>
            <a:ext cx="2133600" cy="476250"/>
          </a:xfrm>
        </p:spPr>
        <p:txBody>
          <a:bodyPr/>
          <a:lstStyle/>
          <a:p>
            <a:pPr>
              <a:defRPr/>
            </a:pPr>
            <a:fld id="{3F4F22AA-B5B1-524B-BD3C-60A408007EC1}" type="slidenum">
              <a:rPr lang="it-IT" smtClean="0">
                <a:latin typeface="Arial" pitchFamily="-84" charset="0"/>
              </a:rPr>
              <a:pPr>
                <a:defRPr/>
              </a:pPr>
              <a:t>19</a:t>
            </a:fld>
            <a:endParaRPr lang="it-IT" dirty="0">
              <a:latin typeface="Arial" pitchFamily="-84" charset="0"/>
            </a:endParaRPr>
          </a:p>
        </p:txBody>
      </p:sp>
      <p:sp>
        <p:nvSpPr>
          <p:cNvPr id="24579" name="Footer Placeholder 9"/>
          <p:cNvSpPr>
            <a:spLocks noGrp="1"/>
          </p:cNvSpPr>
          <p:nvPr>
            <p:ph type="ftr" sz="quarter" idx="11"/>
          </p:nvPr>
        </p:nvSpPr>
        <p:spPr bwMode="auto">
          <a:xfrm>
            <a:off x="0" y="6381750"/>
            <a:ext cx="28194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i="1">
                <a:latin typeface="Arial" charset="0"/>
              </a:rPr>
              <a:t>Daniela Valenti 2020</a:t>
            </a:r>
          </a:p>
        </p:txBody>
      </p:sp>
      <p:sp>
        <p:nvSpPr>
          <p:cNvPr id="9" name="Rectangle 33"/>
          <p:cNvSpPr txBox="1">
            <a:spLocks noChangeArrowheads="1"/>
          </p:cNvSpPr>
          <p:nvPr/>
        </p:nvSpPr>
        <p:spPr bwMode="auto">
          <a:xfrm>
            <a:off x="228600" y="11430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1625600" indent="-1625600">
              <a:defRPr/>
            </a:pPr>
            <a:endParaRPr lang="it-IT" sz="3200" b="1" kern="0" dirty="0">
              <a:solidFill>
                <a:srgbClr val="FF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4581" name="Title 12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762000"/>
          </a:xfrm>
        </p:spPr>
        <p:txBody>
          <a:bodyPr anchor="t"/>
          <a:lstStyle/>
          <a:p>
            <a:pPr marL="1435100" indent="-1435100" algn="l" eaLnBrk="1" hangingPunct="1"/>
            <a:r>
              <a:rPr lang="it-IT" sz="4000" b="1" dirty="0">
                <a:solidFill>
                  <a:srgbClr val="FF3300"/>
                </a:solidFill>
                <a:latin typeface="Arial"/>
                <a:ea typeface="Arial Narrow" charset="0"/>
                <a:cs typeface="Arial"/>
              </a:rPr>
              <a:t>Problema 2: un test di gravidanza </a:t>
            </a:r>
            <a:endParaRPr lang="it-IT" sz="4000" b="1" dirty="0">
              <a:solidFill>
                <a:srgbClr val="FF0000"/>
              </a:solidFill>
              <a:latin typeface="Arial"/>
              <a:ea typeface="Arial Narrow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47244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Comincio ad esaminare l’evento E</a:t>
            </a:r>
            <a:r>
              <a:rPr lang="it-IT" b="1" baseline="-25000" dirty="0">
                <a:solidFill>
                  <a:srgbClr val="0000FF"/>
                </a:solidFill>
              </a:rPr>
              <a:t>1</a:t>
            </a:r>
            <a:endParaRPr lang="it-IT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5257800"/>
            <a:ext cx="7696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Certamente E</a:t>
            </a:r>
            <a:r>
              <a:rPr lang="it-IT" b="1" baseline="-25000" dirty="0"/>
              <a:t>1</a:t>
            </a:r>
            <a:r>
              <a:rPr lang="it-IT" b="1" dirty="0"/>
              <a:t> </a:t>
            </a:r>
            <a:r>
              <a:rPr lang="it-IT" b="1" dirty="0">
                <a:solidFill>
                  <a:srgbClr val="FF0000"/>
                </a:solidFill>
              </a:rPr>
              <a:t>non</a:t>
            </a:r>
            <a:r>
              <a:rPr lang="it-IT" b="1" dirty="0"/>
              <a:t> è un evento elementare.</a:t>
            </a:r>
          </a:p>
          <a:p>
            <a:r>
              <a:rPr lang="it-IT" b="1" dirty="0"/>
              <a:t>Come organizzo tutte le informazioni per valutare la probabilità di E</a:t>
            </a:r>
            <a:r>
              <a:rPr lang="it-IT" b="1" baseline="-25000" dirty="0"/>
              <a:t>1</a:t>
            </a:r>
            <a:r>
              <a:rPr lang="it-IT" b="1" dirty="0"/>
              <a:t>? </a:t>
            </a:r>
          </a:p>
        </p:txBody>
      </p:sp>
      <p:pic>
        <p:nvPicPr>
          <p:cNvPr id="10" name="Picture 9" descr="Schermata 2018-11-01 alle 10.16.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62000"/>
            <a:ext cx="7766180" cy="39639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ctrTitle"/>
          </p:nvPr>
        </p:nvSpPr>
        <p:spPr>
          <a:xfrm>
            <a:off x="1447800" y="2057400"/>
            <a:ext cx="6629400" cy="1470025"/>
          </a:xfrm>
        </p:spPr>
        <p:txBody>
          <a:bodyPr/>
          <a:lstStyle/>
          <a:p>
            <a:pPr eaLnBrk="1" hangingPunct="1"/>
            <a:r>
              <a:rPr lang="it-IT" b="1" dirty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Esempio di problema svolto</a:t>
            </a:r>
            <a:endParaRPr lang="it-IT" b="1" baseline="30000" dirty="0">
              <a:solidFill>
                <a:srgbClr val="0000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0" y="6492876"/>
            <a:ext cx="1691680" cy="2286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i="1" dirty="0">
                <a:solidFill>
                  <a:schemeClr val="tx1"/>
                </a:solidFill>
              </a:rPr>
              <a:t>Daniela Valenti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B10BE-450A-624F-9469-9B5BFE4FA81A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29400" y="6381750"/>
            <a:ext cx="2133600" cy="476250"/>
          </a:xfrm>
        </p:spPr>
        <p:txBody>
          <a:bodyPr/>
          <a:lstStyle/>
          <a:p>
            <a:pPr>
              <a:defRPr/>
            </a:pPr>
            <a:fld id="{3F4F22AA-B5B1-524B-BD3C-60A408007EC1}" type="slidenum">
              <a:rPr lang="it-IT" smtClean="0">
                <a:latin typeface="Arial" pitchFamily="-84" charset="0"/>
              </a:rPr>
              <a:pPr>
                <a:defRPr/>
              </a:pPr>
              <a:t>20</a:t>
            </a:fld>
            <a:endParaRPr lang="it-IT" dirty="0">
              <a:latin typeface="Arial" pitchFamily="-84" charset="0"/>
            </a:endParaRPr>
          </a:p>
        </p:txBody>
      </p:sp>
      <p:sp>
        <p:nvSpPr>
          <p:cNvPr id="24579" name="Footer Placeholder 9"/>
          <p:cNvSpPr>
            <a:spLocks noGrp="1"/>
          </p:cNvSpPr>
          <p:nvPr>
            <p:ph type="ftr" sz="quarter" idx="11"/>
          </p:nvPr>
        </p:nvSpPr>
        <p:spPr bwMode="auto">
          <a:xfrm>
            <a:off x="0" y="6381750"/>
            <a:ext cx="28194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i="1">
                <a:latin typeface="Arial" charset="0"/>
              </a:rPr>
              <a:t>Daniela Valenti 2020</a:t>
            </a:r>
          </a:p>
        </p:txBody>
      </p:sp>
      <p:sp>
        <p:nvSpPr>
          <p:cNvPr id="9" name="Rectangle 33"/>
          <p:cNvSpPr txBox="1">
            <a:spLocks noChangeArrowheads="1"/>
          </p:cNvSpPr>
          <p:nvPr/>
        </p:nvSpPr>
        <p:spPr bwMode="auto">
          <a:xfrm>
            <a:off x="228600" y="11430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1625600" indent="-1625600">
              <a:defRPr/>
            </a:pPr>
            <a:endParaRPr lang="it-IT" sz="3200" b="1" kern="0" dirty="0">
              <a:solidFill>
                <a:srgbClr val="FF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8" name="Title 9"/>
          <p:cNvSpPr txBox="1">
            <a:spLocks/>
          </p:cNvSpPr>
          <p:nvPr/>
        </p:nvSpPr>
        <p:spPr bwMode="auto">
          <a:xfrm>
            <a:off x="914400" y="152400"/>
            <a:ext cx="678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Probabilità di E</a:t>
            </a:r>
            <a:r>
              <a:rPr kumimoji="0" lang="it-IT" sz="4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1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1000" y="914400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Estraggo un test positivo corretto quando verifico che</a:t>
            </a:r>
            <a:r>
              <a:rPr lang="it-IT" sz="2800" b="1" dirty="0">
                <a:solidFill>
                  <a:srgbClr val="0000FF"/>
                </a:solidFill>
              </a:rPr>
              <a:t> </a:t>
            </a:r>
            <a:r>
              <a:rPr lang="it-IT" sz="2800" b="1" dirty="0">
                <a:solidFill>
                  <a:srgbClr val="008000"/>
                </a:solidFill>
              </a:rPr>
              <a:t>il test è positivo </a:t>
            </a:r>
            <a:r>
              <a:rPr lang="it-IT" sz="3200" b="1" dirty="0">
                <a:solidFill>
                  <a:srgbClr val="0000FF"/>
                </a:solidFill>
              </a:rPr>
              <a:t>e</a:t>
            </a:r>
            <a:r>
              <a:rPr lang="it-IT" sz="2800" b="1" dirty="0">
                <a:solidFill>
                  <a:srgbClr val="0000FF"/>
                </a:solidFill>
              </a:rPr>
              <a:t> </a:t>
            </a:r>
            <a:r>
              <a:rPr lang="it-IT" sz="2800" b="1" dirty="0">
                <a:solidFill>
                  <a:srgbClr val="FF0000"/>
                </a:solidFill>
              </a:rPr>
              <a:t>la donna è incinta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371600" y="1905000"/>
            <a:ext cx="590798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0000FF"/>
                </a:solidFill>
              </a:rPr>
              <a:t>Completo la tabella e ragiono</a:t>
            </a:r>
            <a:endParaRPr lang="it-IT" sz="3200" dirty="0">
              <a:solidFill>
                <a:srgbClr val="0000FF"/>
              </a:solidFill>
            </a:endParaRPr>
          </a:p>
        </p:txBody>
      </p:sp>
      <p:pic>
        <p:nvPicPr>
          <p:cNvPr id="38" name="Picture 37" descr="Schermata 2018-11-01 alle 09.32.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514600"/>
            <a:ext cx="5486400" cy="200380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33400" y="4800600"/>
            <a:ext cx="2286000" cy="954107"/>
          </a:xfrm>
          <a:prstGeom prst="rect">
            <a:avLst/>
          </a:prstGeom>
          <a:solidFill>
            <a:schemeClr val="bg1"/>
          </a:solidFill>
          <a:ln w="254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 Narrow"/>
                <a:cs typeface="Arial Narrow"/>
              </a:rPr>
              <a:t>Test positivi di donne incinte 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rot="5400000" flipH="1" flipV="1">
            <a:off x="2628900" y="3619500"/>
            <a:ext cx="1371600" cy="9906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867400" y="4724400"/>
            <a:ext cx="228600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 Narrow"/>
                <a:cs typeface="Arial Narrow"/>
              </a:rPr>
              <a:t>Totale dei test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rot="10800000">
            <a:off x="6781800" y="4267200"/>
            <a:ext cx="1371600" cy="381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Picture 54" descr="Schermata 2018-11-01 alle 09.46.5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5791200"/>
            <a:ext cx="3257550" cy="914400"/>
          </a:xfrm>
          <a:prstGeom prst="rect">
            <a:avLst/>
          </a:prstGeom>
          <a:ln w="3175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29400" y="6381750"/>
            <a:ext cx="2133600" cy="476250"/>
          </a:xfrm>
        </p:spPr>
        <p:txBody>
          <a:bodyPr/>
          <a:lstStyle/>
          <a:p>
            <a:pPr>
              <a:defRPr/>
            </a:pPr>
            <a:fld id="{3F4F22AA-B5B1-524B-BD3C-60A408007EC1}" type="slidenum">
              <a:rPr lang="it-IT" smtClean="0">
                <a:latin typeface="Arial" pitchFamily="-84" charset="0"/>
              </a:rPr>
              <a:pPr>
                <a:defRPr/>
              </a:pPr>
              <a:t>21</a:t>
            </a:fld>
            <a:endParaRPr lang="it-IT" dirty="0">
              <a:latin typeface="Arial" pitchFamily="-84" charset="0"/>
            </a:endParaRPr>
          </a:p>
        </p:txBody>
      </p:sp>
      <p:sp>
        <p:nvSpPr>
          <p:cNvPr id="24579" name="Footer Placeholder 9"/>
          <p:cNvSpPr>
            <a:spLocks noGrp="1"/>
          </p:cNvSpPr>
          <p:nvPr>
            <p:ph type="ftr" sz="quarter" idx="11"/>
          </p:nvPr>
        </p:nvSpPr>
        <p:spPr bwMode="auto">
          <a:xfrm>
            <a:off x="0" y="6381750"/>
            <a:ext cx="28194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i="1">
                <a:latin typeface="Arial" charset="0"/>
              </a:rPr>
              <a:t>Daniela Valenti 2020</a:t>
            </a:r>
          </a:p>
        </p:txBody>
      </p:sp>
      <p:sp>
        <p:nvSpPr>
          <p:cNvPr id="9" name="Rectangle 33"/>
          <p:cNvSpPr txBox="1">
            <a:spLocks noChangeArrowheads="1"/>
          </p:cNvSpPr>
          <p:nvPr/>
        </p:nvSpPr>
        <p:spPr bwMode="auto">
          <a:xfrm>
            <a:off x="228600" y="11430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1625600" indent="-1625600">
              <a:defRPr/>
            </a:pPr>
            <a:endParaRPr lang="it-IT" sz="3200" b="1" kern="0" dirty="0">
              <a:solidFill>
                <a:srgbClr val="FF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8" name="Title 9"/>
          <p:cNvSpPr txBox="1">
            <a:spLocks/>
          </p:cNvSpPr>
          <p:nvPr/>
        </p:nvSpPr>
        <p:spPr bwMode="auto">
          <a:xfrm>
            <a:off x="762000" y="1676400"/>
            <a:ext cx="7391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Ragiono in modo analogo per valutare la probabilità di E</a:t>
            </a:r>
            <a:r>
              <a:rPr kumimoji="0" lang="it-IT" sz="4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2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29400" y="6381750"/>
            <a:ext cx="2133600" cy="476250"/>
          </a:xfrm>
        </p:spPr>
        <p:txBody>
          <a:bodyPr/>
          <a:lstStyle/>
          <a:p>
            <a:pPr>
              <a:defRPr/>
            </a:pPr>
            <a:fld id="{3F4F22AA-B5B1-524B-BD3C-60A408007EC1}" type="slidenum">
              <a:rPr lang="it-IT" smtClean="0">
                <a:latin typeface="Arial" pitchFamily="-84" charset="0"/>
              </a:rPr>
              <a:pPr>
                <a:defRPr/>
              </a:pPr>
              <a:t>22</a:t>
            </a:fld>
            <a:endParaRPr lang="it-IT" dirty="0">
              <a:latin typeface="Arial" pitchFamily="-84" charset="0"/>
            </a:endParaRPr>
          </a:p>
        </p:txBody>
      </p:sp>
      <p:sp>
        <p:nvSpPr>
          <p:cNvPr id="24579" name="Footer Placeholder 9"/>
          <p:cNvSpPr>
            <a:spLocks noGrp="1"/>
          </p:cNvSpPr>
          <p:nvPr>
            <p:ph type="ftr" sz="quarter" idx="11"/>
          </p:nvPr>
        </p:nvSpPr>
        <p:spPr bwMode="auto">
          <a:xfrm>
            <a:off x="0" y="6381750"/>
            <a:ext cx="28194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i="1">
                <a:latin typeface="Arial" charset="0"/>
              </a:rPr>
              <a:t>Daniela Valenti 2020</a:t>
            </a:r>
          </a:p>
        </p:txBody>
      </p:sp>
      <p:sp>
        <p:nvSpPr>
          <p:cNvPr id="9" name="Rectangle 33"/>
          <p:cNvSpPr txBox="1">
            <a:spLocks noChangeArrowheads="1"/>
          </p:cNvSpPr>
          <p:nvPr/>
        </p:nvSpPr>
        <p:spPr bwMode="auto">
          <a:xfrm>
            <a:off x="131736" y="896921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1625600" indent="-1625600">
              <a:defRPr/>
            </a:pPr>
            <a:endParaRPr lang="it-IT" sz="3200" b="1" kern="0" dirty="0">
              <a:solidFill>
                <a:srgbClr val="FF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8" name="Title 9"/>
          <p:cNvSpPr txBox="1">
            <a:spLocks/>
          </p:cNvSpPr>
          <p:nvPr/>
        </p:nvSpPr>
        <p:spPr bwMode="auto">
          <a:xfrm>
            <a:off x="914400" y="152400"/>
            <a:ext cx="678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Probabilità di E</a:t>
            </a:r>
            <a:r>
              <a:rPr kumimoji="0" lang="it-IT" sz="4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2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000" y="9144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Il test negativo è corretto quando verifico che</a:t>
            </a:r>
            <a:endParaRPr lang="it-IT" sz="2800" b="1" dirty="0">
              <a:solidFill>
                <a:srgbClr val="0000FF"/>
              </a:solidFill>
            </a:endParaRPr>
          </a:p>
          <a:p>
            <a:r>
              <a:rPr lang="it-IT" sz="2800" b="1" dirty="0">
                <a:solidFill>
                  <a:srgbClr val="0000FF"/>
                </a:solidFill>
              </a:rPr>
              <a:t> </a:t>
            </a:r>
            <a:r>
              <a:rPr lang="it-IT" sz="2800" b="1" dirty="0">
                <a:solidFill>
                  <a:srgbClr val="008000"/>
                </a:solidFill>
              </a:rPr>
              <a:t>il test è negativo </a:t>
            </a:r>
            <a:r>
              <a:rPr lang="it-IT" sz="3200" b="1" dirty="0">
                <a:solidFill>
                  <a:srgbClr val="0000FF"/>
                </a:solidFill>
              </a:rPr>
              <a:t>e</a:t>
            </a:r>
            <a:r>
              <a:rPr lang="it-IT" sz="2800" b="1" dirty="0">
                <a:solidFill>
                  <a:srgbClr val="0000FF"/>
                </a:solidFill>
              </a:rPr>
              <a:t> </a:t>
            </a:r>
            <a:r>
              <a:rPr lang="it-IT" sz="2800" b="1" dirty="0">
                <a:solidFill>
                  <a:srgbClr val="FF0000"/>
                </a:solidFill>
              </a:rPr>
              <a:t>la donna non è incinta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524000" y="1828800"/>
            <a:ext cx="602260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0000FF"/>
                </a:solidFill>
              </a:rPr>
              <a:t>Ragiono a partire dalla tabella</a:t>
            </a:r>
            <a:endParaRPr lang="it-IT" sz="3200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2400" y="4800600"/>
            <a:ext cx="2743200" cy="954107"/>
          </a:xfrm>
          <a:prstGeom prst="rect">
            <a:avLst/>
          </a:prstGeom>
          <a:solidFill>
            <a:schemeClr val="bg1"/>
          </a:solidFill>
          <a:ln w="254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 Narrow"/>
                <a:cs typeface="Arial Narrow"/>
              </a:rPr>
              <a:t>Test negativi di donne non incinte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19800" y="4724400"/>
            <a:ext cx="228600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 Narrow"/>
                <a:cs typeface="Arial Narrow"/>
              </a:rPr>
              <a:t>Totale dei test</a:t>
            </a:r>
          </a:p>
        </p:txBody>
      </p:sp>
      <p:pic>
        <p:nvPicPr>
          <p:cNvPr id="19" name="Picture 18" descr="Schermata 2018-11-01 alle 09.49.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5791200"/>
            <a:ext cx="2882900" cy="762000"/>
          </a:xfrm>
          <a:prstGeom prst="rect">
            <a:avLst/>
          </a:prstGeom>
          <a:ln w="31750">
            <a:solidFill>
              <a:srgbClr val="FF6600"/>
            </a:solidFill>
          </a:ln>
        </p:spPr>
      </p:pic>
      <p:pic>
        <p:nvPicPr>
          <p:cNvPr id="20" name="Picture 19" descr="Schermata 2018-11-01 alle 10.00.4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514600"/>
            <a:ext cx="5695950" cy="1953683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V="1">
            <a:off x="2971800" y="3810000"/>
            <a:ext cx="2209800" cy="9906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6934200" y="4267200"/>
            <a:ext cx="1371600" cy="4572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29400" y="6381750"/>
            <a:ext cx="2133600" cy="476250"/>
          </a:xfrm>
        </p:spPr>
        <p:txBody>
          <a:bodyPr/>
          <a:lstStyle/>
          <a:p>
            <a:pPr>
              <a:defRPr/>
            </a:pPr>
            <a:fld id="{3F4F22AA-B5B1-524B-BD3C-60A408007EC1}" type="slidenum">
              <a:rPr lang="it-IT" smtClean="0">
                <a:latin typeface="Arial" pitchFamily="-84" charset="0"/>
              </a:rPr>
              <a:pPr>
                <a:defRPr/>
              </a:pPr>
              <a:t>23</a:t>
            </a:fld>
            <a:endParaRPr lang="it-IT" dirty="0">
              <a:latin typeface="Arial" pitchFamily="-84" charset="0"/>
            </a:endParaRPr>
          </a:p>
        </p:txBody>
      </p:sp>
      <p:sp>
        <p:nvSpPr>
          <p:cNvPr id="24579" name="Footer Placeholder 9"/>
          <p:cNvSpPr>
            <a:spLocks noGrp="1"/>
          </p:cNvSpPr>
          <p:nvPr>
            <p:ph type="ftr" sz="quarter" idx="11"/>
          </p:nvPr>
        </p:nvSpPr>
        <p:spPr bwMode="auto">
          <a:xfrm>
            <a:off x="0" y="6381750"/>
            <a:ext cx="28194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i="1">
                <a:latin typeface="Arial" charset="0"/>
              </a:rPr>
              <a:t>Daniela Valenti 2020</a:t>
            </a:r>
          </a:p>
        </p:txBody>
      </p:sp>
      <p:sp>
        <p:nvSpPr>
          <p:cNvPr id="9" name="Rectangle 33"/>
          <p:cNvSpPr txBox="1">
            <a:spLocks noChangeArrowheads="1"/>
          </p:cNvSpPr>
          <p:nvPr/>
        </p:nvSpPr>
        <p:spPr bwMode="auto">
          <a:xfrm>
            <a:off x="228600" y="11430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1625600" indent="-1625600">
              <a:defRPr/>
            </a:pPr>
            <a:endParaRPr lang="it-IT" sz="3200" b="1" kern="0" dirty="0">
              <a:solidFill>
                <a:srgbClr val="FF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8" name="Title 9"/>
          <p:cNvSpPr txBox="1">
            <a:spLocks/>
          </p:cNvSpPr>
          <p:nvPr/>
        </p:nvSpPr>
        <p:spPr bwMode="auto">
          <a:xfrm>
            <a:off x="990600" y="19050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Come ragiono per valutare la probabilità di E</a:t>
            </a:r>
            <a:r>
              <a:rPr kumimoji="0" lang="it-IT" sz="4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3</a:t>
            </a:r>
            <a:r>
              <a:rPr kumimoji="0" lang="it-IT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?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29400" y="6381750"/>
            <a:ext cx="2133600" cy="476250"/>
          </a:xfrm>
        </p:spPr>
        <p:txBody>
          <a:bodyPr/>
          <a:lstStyle/>
          <a:p>
            <a:pPr>
              <a:defRPr/>
            </a:pPr>
            <a:fld id="{3F4F22AA-B5B1-524B-BD3C-60A408007EC1}" type="slidenum">
              <a:rPr lang="it-IT" smtClean="0">
                <a:latin typeface="Arial" pitchFamily="-84" charset="0"/>
              </a:rPr>
              <a:pPr>
                <a:defRPr/>
              </a:pPr>
              <a:t>24</a:t>
            </a:fld>
            <a:endParaRPr lang="it-IT" dirty="0">
              <a:latin typeface="Arial" pitchFamily="-84" charset="0"/>
            </a:endParaRPr>
          </a:p>
        </p:txBody>
      </p:sp>
      <p:sp>
        <p:nvSpPr>
          <p:cNvPr id="24579" name="Footer Placeholder 9"/>
          <p:cNvSpPr>
            <a:spLocks noGrp="1"/>
          </p:cNvSpPr>
          <p:nvPr>
            <p:ph type="ftr" sz="quarter" idx="11"/>
          </p:nvPr>
        </p:nvSpPr>
        <p:spPr bwMode="auto">
          <a:xfrm>
            <a:off x="0" y="6381750"/>
            <a:ext cx="28194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i="1">
                <a:latin typeface="Arial" charset="0"/>
              </a:rPr>
              <a:t>Daniela Valenti 2020</a:t>
            </a:r>
          </a:p>
        </p:txBody>
      </p:sp>
      <p:sp>
        <p:nvSpPr>
          <p:cNvPr id="9" name="Rectangle 33"/>
          <p:cNvSpPr txBox="1">
            <a:spLocks noChangeArrowheads="1"/>
          </p:cNvSpPr>
          <p:nvPr/>
        </p:nvSpPr>
        <p:spPr bwMode="auto">
          <a:xfrm>
            <a:off x="228600" y="11430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1625600" indent="-1625600">
              <a:defRPr/>
            </a:pPr>
            <a:endParaRPr lang="it-IT" sz="3200" b="1" kern="0" dirty="0">
              <a:solidFill>
                <a:srgbClr val="FF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8" name="Title 9"/>
          <p:cNvSpPr txBox="1">
            <a:spLocks/>
          </p:cNvSpPr>
          <p:nvPr/>
        </p:nvSpPr>
        <p:spPr bwMode="auto">
          <a:xfrm>
            <a:off x="1371600" y="228600"/>
            <a:ext cx="678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Probabilità di E</a:t>
            </a:r>
            <a:r>
              <a:rPr kumimoji="0" lang="it-IT" sz="4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3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990600"/>
            <a:ext cx="815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Scelgo un test che ha dato indicazioni esatte quando verifico che il test è </a:t>
            </a:r>
            <a:r>
              <a:rPr lang="it-IT" sz="2800" b="1" dirty="0">
                <a:solidFill>
                  <a:srgbClr val="0000FF"/>
                </a:solidFill>
              </a:rPr>
              <a:t>positivo esatto </a:t>
            </a:r>
            <a:r>
              <a:rPr lang="it-IT" sz="2800" b="1" dirty="0">
                <a:solidFill>
                  <a:srgbClr val="FF0000"/>
                </a:solidFill>
              </a:rPr>
              <a:t>oppure</a:t>
            </a:r>
            <a:r>
              <a:rPr lang="it-IT" sz="2800" b="1" dirty="0"/>
              <a:t> </a:t>
            </a:r>
            <a:r>
              <a:rPr lang="it-IT" sz="2800" b="1" dirty="0">
                <a:solidFill>
                  <a:srgbClr val="008000"/>
                </a:solidFill>
              </a:rPr>
              <a:t>negativo esatto</a:t>
            </a:r>
            <a:r>
              <a:rPr lang="it-IT" sz="2800" b="1" dirty="0">
                <a:solidFill>
                  <a:srgbClr val="000000"/>
                </a:solidFill>
              </a:rPr>
              <a:t>. </a:t>
            </a:r>
          </a:p>
          <a:p>
            <a:r>
              <a:rPr lang="it-IT" sz="2800" b="1" dirty="0">
                <a:solidFill>
                  <a:srgbClr val="000000"/>
                </a:solidFill>
              </a:rPr>
              <a:t>E non posso scegliere un test che è contemporaneamente positivo e negativo.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3200400"/>
            <a:ext cx="8686800" cy="1077218"/>
          </a:xfrm>
          <a:prstGeom prst="rect">
            <a:avLst/>
          </a:prstGeom>
          <a:solidFill>
            <a:srgbClr val="F9FFE6"/>
          </a:solidFill>
          <a:ln>
            <a:solidFill>
              <a:srgbClr val="FFFFE4"/>
            </a:solidFill>
          </a:ln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000000"/>
                </a:solidFill>
                <a:latin typeface="Arial Narrow"/>
                <a:cs typeface="Arial Narrow"/>
              </a:rPr>
              <a:t>Conclusione: valuto la probabilità di E</a:t>
            </a:r>
            <a:r>
              <a:rPr lang="it-IT" sz="3200" b="1" baseline="-25000" dirty="0">
                <a:solidFill>
                  <a:srgbClr val="000000"/>
                </a:solidFill>
                <a:latin typeface="Arial Narrow"/>
                <a:cs typeface="Arial Narrow"/>
              </a:rPr>
              <a:t>3</a:t>
            </a:r>
            <a:r>
              <a:rPr lang="it-IT" sz="3200" b="1" dirty="0">
                <a:solidFill>
                  <a:srgbClr val="000000"/>
                </a:solidFill>
                <a:latin typeface="Arial Narrow"/>
                <a:cs typeface="Arial Narrow"/>
              </a:rPr>
              <a:t> con </a:t>
            </a:r>
            <a:r>
              <a:rPr lang="it-IT" sz="3200" b="1" dirty="0">
                <a:solidFill>
                  <a:srgbClr val="FF0000"/>
                </a:solidFill>
                <a:latin typeface="Arial Narrow"/>
                <a:cs typeface="Arial Narrow"/>
              </a:rPr>
              <a:t>la probabilità totale dei due eventi incompatibili</a:t>
            </a:r>
            <a:r>
              <a:rPr lang="it-IT" sz="3200" b="1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it-IT" sz="3200" b="1" dirty="0">
                <a:solidFill>
                  <a:srgbClr val="FF0000"/>
                </a:solidFill>
                <a:latin typeface="Arial Narrow"/>
                <a:cs typeface="Arial Narrow"/>
              </a:rPr>
              <a:t>E</a:t>
            </a:r>
            <a:r>
              <a:rPr lang="it-IT" sz="3200" b="1" baseline="-25000" dirty="0">
                <a:solidFill>
                  <a:srgbClr val="FF0000"/>
                </a:solidFill>
                <a:latin typeface="Arial Narrow"/>
                <a:cs typeface="Arial Narrow"/>
              </a:rPr>
              <a:t>1</a:t>
            </a:r>
            <a:r>
              <a:rPr lang="it-IT" sz="3200" b="1" dirty="0">
                <a:solidFill>
                  <a:srgbClr val="FF0000"/>
                </a:solidFill>
                <a:latin typeface="Arial Narrow"/>
                <a:cs typeface="Arial Narrow"/>
              </a:rPr>
              <a:t> , E</a:t>
            </a:r>
            <a:r>
              <a:rPr lang="it-IT" sz="3200" b="1" baseline="-25000" dirty="0">
                <a:solidFill>
                  <a:srgbClr val="FF0000"/>
                </a:solidFill>
                <a:latin typeface="Arial Narrow"/>
                <a:cs typeface="Arial Narrow"/>
              </a:rPr>
              <a:t>2</a:t>
            </a:r>
            <a:r>
              <a:rPr lang="it-IT" sz="3200" b="1" dirty="0">
                <a:solidFill>
                  <a:srgbClr val="FF0000"/>
                </a:solidFill>
                <a:latin typeface="Arial Narrow"/>
                <a:cs typeface="Arial Narrow"/>
              </a:rPr>
              <a:t>.</a:t>
            </a:r>
          </a:p>
        </p:txBody>
      </p:sp>
      <p:pic>
        <p:nvPicPr>
          <p:cNvPr id="8" name="Picture 7" descr="Schermata 2018-11-01 alle 11.44.5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0"/>
            <a:ext cx="8340865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29400" y="6381750"/>
            <a:ext cx="2133600" cy="476250"/>
          </a:xfrm>
        </p:spPr>
        <p:txBody>
          <a:bodyPr/>
          <a:lstStyle/>
          <a:p>
            <a:pPr>
              <a:defRPr/>
            </a:pPr>
            <a:fld id="{3F4F22AA-B5B1-524B-BD3C-60A408007EC1}" type="slidenum">
              <a:rPr lang="it-IT" smtClean="0">
                <a:latin typeface="Arial" pitchFamily="-84" charset="0"/>
              </a:rPr>
              <a:pPr>
                <a:defRPr/>
              </a:pPr>
              <a:t>25</a:t>
            </a:fld>
            <a:endParaRPr lang="it-IT" dirty="0">
              <a:latin typeface="Arial" pitchFamily="-84" charset="0"/>
            </a:endParaRPr>
          </a:p>
        </p:txBody>
      </p:sp>
      <p:sp>
        <p:nvSpPr>
          <p:cNvPr id="24579" name="Footer Placeholder 9"/>
          <p:cNvSpPr>
            <a:spLocks noGrp="1"/>
          </p:cNvSpPr>
          <p:nvPr>
            <p:ph type="ftr" sz="quarter" idx="11"/>
          </p:nvPr>
        </p:nvSpPr>
        <p:spPr bwMode="auto">
          <a:xfrm>
            <a:off x="0" y="6381750"/>
            <a:ext cx="28194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i="1">
                <a:latin typeface="Arial" charset="0"/>
              </a:rPr>
              <a:t>Daniela Valenti 2020</a:t>
            </a:r>
          </a:p>
        </p:txBody>
      </p:sp>
      <p:sp>
        <p:nvSpPr>
          <p:cNvPr id="9" name="Rectangle 33"/>
          <p:cNvSpPr txBox="1">
            <a:spLocks noChangeArrowheads="1"/>
          </p:cNvSpPr>
          <p:nvPr/>
        </p:nvSpPr>
        <p:spPr bwMode="auto">
          <a:xfrm>
            <a:off x="228600" y="11430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1625600" indent="-1625600">
              <a:defRPr/>
            </a:pPr>
            <a:endParaRPr lang="it-IT" sz="3200" b="1" kern="0" dirty="0">
              <a:solidFill>
                <a:srgbClr val="FF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8" name="Title 9"/>
          <p:cNvSpPr txBox="1">
            <a:spLocks/>
          </p:cNvSpPr>
          <p:nvPr/>
        </p:nvSpPr>
        <p:spPr bwMode="auto">
          <a:xfrm>
            <a:off x="1371600" y="304800"/>
            <a:ext cx="678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Problemi sui test clinici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4572000"/>
            <a:ext cx="75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L’esempio fa capire l’importanza della probabilità nell’organizzazione e studio dei test clinici in campo medico.</a:t>
            </a:r>
            <a:r>
              <a:rPr lang="it-IT" sz="2800" dirty="0"/>
              <a:t> </a:t>
            </a:r>
          </a:p>
        </p:txBody>
      </p:sp>
      <p:pic>
        <p:nvPicPr>
          <p:cNvPr id="12" name="Picture 11" descr="analisi-cen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295400"/>
            <a:ext cx="49530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29400" y="6381750"/>
            <a:ext cx="2133600" cy="476250"/>
          </a:xfrm>
        </p:spPr>
        <p:txBody>
          <a:bodyPr/>
          <a:lstStyle/>
          <a:p>
            <a:pPr>
              <a:defRPr/>
            </a:pPr>
            <a:fld id="{3F4F22AA-B5B1-524B-BD3C-60A408007EC1}" type="slidenum">
              <a:rPr lang="it-IT" smtClean="0">
                <a:latin typeface="Arial" pitchFamily="-84" charset="0"/>
              </a:rPr>
              <a:pPr>
                <a:defRPr/>
              </a:pPr>
              <a:t>26</a:t>
            </a:fld>
            <a:endParaRPr lang="it-IT" dirty="0">
              <a:latin typeface="Arial" pitchFamily="-84" charset="0"/>
            </a:endParaRPr>
          </a:p>
        </p:txBody>
      </p:sp>
      <p:sp>
        <p:nvSpPr>
          <p:cNvPr id="24579" name="Footer Placeholder 9"/>
          <p:cNvSpPr>
            <a:spLocks noGrp="1"/>
          </p:cNvSpPr>
          <p:nvPr>
            <p:ph type="ftr" sz="quarter" idx="11"/>
          </p:nvPr>
        </p:nvSpPr>
        <p:spPr bwMode="auto">
          <a:xfrm>
            <a:off x="0" y="6381750"/>
            <a:ext cx="28194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i="1">
                <a:latin typeface="Arial" charset="0"/>
              </a:rPr>
              <a:t>Daniela Valenti 2020</a:t>
            </a:r>
          </a:p>
        </p:txBody>
      </p:sp>
      <p:sp>
        <p:nvSpPr>
          <p:cNvPr id="9" name="Rectangle 33"/>
          <p:cNvSpPr txBox="1">
            <a:spLocks noChangeArrowheads="1"/>
          </p:cNvSpPr>
          <p:nvPr/>
        </p:nvSpPr>
        <p:spPr bwMode="auto">
          <a:xfrm>
            <a:off x="228600" y="11430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1625600" indent="-1625600">
              <a:defRPr/>
            </a:pPr>
            <a:endParaRPr lang="it-IT" sz="3200" b="1" kern="0" dirty="0">
              <a:solidFill>
                <a:srgbClr val="FF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8" name="Title 9"/>
          <p:cNvSpPr txBox="1">
            <a:spLocks/>
          </p:cNvSpPr>
          <p:nvPr/>
        </p:nvSpPr>
        <p:spPr bwMode="auto">
          <a:xfrm>
            <a:off x="457200" y="609600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Risolvere problemi di probabilità con diagrammi ad albero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2438400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Proprio per organizzare al meglio tutte le informazioni che un test clinico può dare si usano spesso </a:t>
            </a:r>
            <a:r>
              <a:rPr lang="it-IT" sz="2800" b="1" dirty="0">
                <a:solidFill>
                  <a:srgbClr val="0000FF"/>
                </a:solidFill>
              </a:rPr>
              <a:t>i</a:t>
            </a:r>
            <a:r>
              <a:rPr lang="it-IT" sz="2800" b="1" dirty="0"/>
              <a:t> </a:t>
            </a:r>
            <a:r>
              <a:rPr lang="it-IT" sz="2800" b="1" dirty="0">
                <a:solidFill>
                  <a:srgbClr val="0000FF"/>
                </a:solidFill>
              </a:rPr>
              <a:t>diagrammi ad albero</a:t>
            </a:r>
            <a:r>
              <a:rPr lang="it-IT" sz="2800" b="1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40386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Rivediamo il problema 2 per introdurre i diagrammi ad albero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29400" y="6381750"/>
            <a:ext cx="2133600" cy="476250"/>
          </a:xfrm>
        </p:spPr>
        <p:txBody>
          <a:bodyPr/>
          <a:lstStyle/>
          <a:p>
            <a:pPr>
              <a:defRPr/>
            </a:pPr>
            <a:fld id="{3F4F22AA-B5B1-524B-BD3C-60A408007EC1}" type="slidenum">
              <a:rPr lang="it-IT" smtClean="0">
                <a:latin typeface="Arial" pitchFamily="-84" charset="0"/>
              </a:rPr>
              <a:pPr>
                <a:defRPr/>
              </a:pPr>
              <a:t>27</a:t>
            </a:fld>
            <a:endParaRPr lang="it-IT" dirty="0">
              <a:latin typeface="Arial" pitchFamily="-84" charset="0"/>
            </a:endParaRPr>
          </a:p>
        </p:txBody>
      </p:sp>
      <p:sp>
        <p:nvSpPr>
          <p:cNvPr id="24579" name="Footer Placeholder 9"/>
          <p:cNvSpPr>
            <a:spLocks noGrp="1"/>
          </p:cNvSpPr>
          <p:nvPr>
            <p:ph type="ftr" sz="quarter" idx="11"/>
          </p:nvPr>
        </p:nvSpPr>
        <p:spPr bwMode="auto">
          <a:xfrm>
            <a:off x="0" y="6381750"/>
            <a:ext cx="28194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i="1">
                <a:latin typeface="Arial" charset="0"/>
              </a:rPr>
              <a:t>Daniela Valenti 2020</a:t>
            </a:r>
          </a:p>
        </p:txBody>
      </p:sp>
      <p:sp>
        <p:nvSpPr>
          <p:cNvPr id="9" name="Rectangle 33"/>
          <p:cNvSpPr txBox="1">
            <a:spLocks noChangeArrowheads="1"/>
          </p:cNvSpPr>
          <p:nvPr/>
        </p:nvSpPr>
        <p:spPr bwMode="auto">
          <a:xfrm>
            <a:off x="228600" y="11430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1625600" indent="-1625600">
              <a:defRPr/>
            </a:pPr>
            <a:endParaRPr lang="it-IT" sz="3200" b="1" kern="0" dirty="0">
              <a:solidFill>
                <a:srgbClr val="FF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8" name="Title 9"/>
          <p:cNvSpPr txBox="1">
            <a:spLocks/>
          </p:cNvSpPr>
          <p:nvPr/>
        </p:nvSpPr>
        <p:spPr bwMode="auto">
          <a:xfrm>
            <a:off x="533400" y="228600"/>
            <a:ext cx="7696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Problema</a:t>
            </a:r>
            <a:r>
              <a:rPr kumimoji="0" lang="it-IT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pitchFamily="-108" charset="-128"/>
                <a:cs typeface="ＭＳ Ｐゴシック" pitchFamily="-108" charset="-128"/>
              </a:rPr>
              <a:t> 2 modificato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066800"/>
            <a:ext cx="777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Cambio punto di vista e mi baso sul test controllato per dare una valutazione statistica della probabilità di vari eventi.</a:t>
            </a:r>
          </a:p>
          <a:p>
            <a:r>
              <a:rPr lang="it-IT" sz="2800" b="1" dirty="0"/>
              <a:t>Ecco allora come diventa il problema.</a:t>
            </a:r>
          </a:p>
          <a:p>
            <a:endParaRPr lang="it-IT" sz="2800" b="1" dirty="0"/>
          </a:p>
        </p:txBody>
      </p:sp>
      <p:pic>
        <p:nvPicPr>
          <p:cNvPr id="8" name="Picture 7" descr="Schermata 2018-11-04 alle 16.44.5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971800"/>
            <a:ext cx="8479971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29400" y="6381750"/>
            <a:ext cx="2133600" cy="476250"/>
          </a:xfrm>
        </p:spPr>
        <p:txBody>
          <a:bodyPr/>
          <a:lstStyle/>
          <a:p>
            <a:pPr>
              <a:defRPr/>
            </a:pPr>
            <a:fld id="{3F4F22AA-B5B1-524B-BD3C-60A408007EC1}" type="slidenum">
              <a:rPr lang="it-IT" smtClean="0">
                <a:latin typeface="Arial" pitchFamily="-84" charset="0"/>
              </a:rPr>
              <a:pPr>
                <a:defRPr/>
              </a:pPr>
              <a:t>28</a:t>
            </a:fld>
            <a:endParaRPr lang="it-IT" dirty="0">
              <a:latin typeface="Arial" pitchFamily="-84" charset="0"/>
            </a:endParaRPr>
          </a:p>
        </p:txBody>
      </p:sp>
      <p:sp>
        <p:nvSpPr>
          <p:cNvPr id="24579" name="Footer Placeholder 9"/>
          <p:cNvSpPr>
            <a:spLocks noGrp="1"/>
          </p:cNvSpPr>
          <p:nvPr>
            <p:ph type="ftr" sz="quarter" idx="11"/>
          </p:nvPr>
        </p:nvSpPr>
        <p:spPr bwMode="auto">
          <a:xfrm>
            <a:off x="0" y="6381750"/>
            <a:ext cx="28194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i="1">
                <a:latin typeface="Arial" charset="0"/>
              </a:rPr>
              <a:t>Daniela Valenti 2020</a:t>
            </a:r>
          </a:p>
        </p:txBody>
      </p:sp>
      <p:sp>
        <p:nvSpPr>
          <p:cNvPr id="9" name="Rectangle 33"/>
          <p:cNvSpPr txBox="1">
            <a:spLocks noChangeArrowheads="1"/>
          </p:cNvSpPr>
          <p:nvPr/>
        </p:nvSpPr>
        <p:spPr bwMode="auto">
          <a:xfrm>
            <a:off x="228600" y="11430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1625600" indent="-1625600">
              <a:defRPr/>
            </a:pPr>
            <a:endParaRPr lang="it-IT" sz="3200" b="1" kern="0" dirty="0">
              <a:solidFill>
                <a:srgbClr val="FF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1143000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Probabilità che valuto statisticamente a partire dai dati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182880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Arial Narrow"/>
                <a:cs typeface="Arial Narrow"/>
              </a:rPr>
              <a:t>1. Il test può essere </a:t>
            </a:r>
            <a:r>
              <a:rPr lang="it-IT" sz="3200" b="1" dirty="0">
                <a:solidFill>
                  <a:srgbClr val="008000"/>
                </a:solidFill>
                <a:latin typeface="Arial Narrow"/>
                <a:cs typeface="Arial Narrow"/>
              </a:rPr>
              <a:t>positivo</a:t>
            </a:r>
            <a:r>
              <a:rPr lang="it-IT" sz="3200" b="1" dirty="0">
                <a:latin typeface="Arial Narrow"/>
                <a:cs typeface="Arial Narrow"/>
              </a:rPr>
              <a:t> o </a:t>
            </a:r>
            <a:r>
              <a:rPr lang="it-IT" sz="3200" b="1" dirty="0">
                <a:solidFill>
                  <a:srgbClr val="0000FF"/>
                </a:solidFill>
                <a:latin typeface="Arial Narrow"/>
                <a:cs typeface="Arial Narrow"/>
              </a:rPr>
              <a:t>negativo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4343400" y="2362200"/>
            <a:ext cx="533400" cy="3810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76400" y="2743200"/>
            <a:ext cx="2895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 Narrow"/>
                <a:cs typeface="Arial Narrow"/>
              </a:rPr>
              <a:t>Evento </a:t>
            </a:r>
            <a:r>
              <a:rPr lang="it-IT" b="1" dirty="0">
                <a:solidFill>
                  <a:srgbClr val="008000"/>
                </a:solidFill>
                <a:latin typeface="Arial Narrow"/>
                <a:cs typeface="Arial Narrow"/>
              </a:rPr>
              <a:t>T: Test positivo</a:t>
            </a:r>
            <a:endParaRPr lang="it-IT" b="1" dirty="0">
              <a:latin typeface="Arial Narrow"/>
              <a:cs typeface="Arial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2600" y="2819400"/>
            <a:ext cx="3124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 Narrow"/>
                <a:cs typeface="Arial Narrow"/>
              </a:rPr>
              <a:t>Evento </a:t>
            </a:r>
            <a:r>
              <a:rPr lang="it-IT" b="1" dirty="0">
                <a:solidFill>
                  <a:srgbClr val="0000FF"/>
                </a:solidFill>
                <a:latin typeface="Arial Narrow"/>
                <a:cs typeface="Arial Narrow"/>
              </a:rPr>
              <a:t>S: Test negativo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553200" y="2286000"/>
            <a:ext cx="838200" cy="6096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5800" y="54864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I due eventi sono incompatibili, perciò illustro la situazione con un diagramma ad albero</a:t>
            </a:r>
          </a:p>
        </p:txBody>
      </p:sp>
      <p:pic>
        <p:nvPicPr>
          <p:cNvPr id="13" name="Picture 12" descr="Schermata 2018-11-04 alle 10.40.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429000"/>
            <a:ext cx="7302500" cy="1968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29400" y="6381750"/>
            <a:ext cx="2133600" cy="476250"/>
          </a:xfrm>
        </p:spPr>
        <p:txBody>
          <a:bodyPr/>
          <a:lstStyle/>
          <a:p>
            <a:pPr>
              <a:defRPr/>
            </a:pPr>
            <a:fld id="{3F4F22AA-B5B1-524B-BD3C-60A408007EC1}" type="slidenum">
              <a:rPr lang="it-IT" smtClean="0">
                <a:latin typeface="Arial" pitchFamily="-84" charset="0"/>
              </a:rPr>
              <a:pPr>
                <a:defRPr/>
              </a:pPr>
              <a:t>29</a:t>
            </a:fld>
            <a:endParaRPr lang="it-IT" dirty="0">
              <a:latin typeface="Arial" pitchFamily="-84" charset="0"/>
            </a:endParaRPr>
          </a:p>
        </p:txBody>
      </p:sp>
      <p:sp>
        <p:nvSpPr>
          <p:cNvPr id="24579" name="Footer Placeholder 9"/>
          <p:cNvSpPr>
            <a:spLocks noGrp="1"/>
          </p:cNvSpPr>
          <p:nvPr>
            <p:ph type="ftr" sz="quarter" idx="11"/>
          </p:nvPr>
        </p:nvSpPr>
        <p:spPr bwMode="auto">
          <a:xfrm>
            <a:off x="0" y="6381750"/>
            <a:ext cx="1752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i="1" dirty="0">
                <a:latin typeface="Arial" charset="0"/>
              </a:rPr>
              <a:t>Daniela Valenti 2020</a:t>
            </a:r>
          </a:p>
        </p:txBody>
      </p:sp>
      <p:sp>
        <p:nvSpPr>
          <p:cNvPr id="9" name="Rectangle 33"/>
          <p:cNvSpPr txBox="1">
            <a:spLocks noChangeArrowheads="1"/>
          </p:cNvSpPr>
          <p:nvPr/>
        </p:nvSpPr>
        <p:spPr bwMode="auto">
          <a:xfrm>
            <a:off x="228600" y="11430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1625600" indent="-1625600">
              <a:defRPr/>
            </a:pPr>
            <a:endParaRPr lang="it-IT" sz="3200" b="1" kern="0" dirty="0">
              <a:solidFill>
                <a:srgbClr val="FF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762000"/>
          </a:xfrm>
        </p:spPr>
        <p:txBody>
          <a:bodyPr anchor="t"/>
          <a:lstStyle/>
          <a:p>
            <a:r>
              <a:rPr lang="it-IT" sz="4000" b="1" dirty="0">
                <a:solidFill>
                  <a:srgbClr val="FF0000"/>
                </a:solidFill>
              </a:rPr>
              <a:t>Diagramma ad albero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114300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Arial Narrow"/>
                <a:cs typeface="Arial Narrow"/>
              </a:rPr>
              <a:t>1. Il test può essere </a:t>
            </a:r>
            <a:r>
              <a:rPr lang="it-IT" sz="3200" b="1" dirty="0">
                <a:solidFill>
                  <a:srgbClr val="008000"/>
                </a:solidFill>
                <a:latin typeface="Arial Narrow"/>
                <a:cs typeface="Arial Narrow"/>
              </a:rPr>
              <a:t>positivo</a:t>
            </a:r>
            <a:r>
              <a:rPr lang="it-IT" sz="3200" b="1" dirty="0">
                <a:latin typeface="Arial Narrow"/>
                <a:cs typeface="Arial Narrow"/>
              </a:rPr>
              <a:t> o </a:t>
            </a:r>
            <a:r>
              <a:rPr lang="it-IT" sz="3200" b="1" dirty="0">
                <a:solidFill>
                  <a:srgbClr val="0000FF"/>
                </a:solidFill>
                <a:latin typeface="Arial Narrow"/>
                <a:cs typeface="Arial Narrow"/>
              </a:rPr>
              <a:t>negativo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52600" y="2057400"/>
            <a:ext cx="2895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 Narrow"/>
                <a:cs typeface="Arial Narrow"/>
              </a:rPr>
              <a:t>Evento </a:t>
            </a:r>
            <a:r>
              <a:rPr lang="it-IT" b="1" dirty="0">
                <a:solidFill>
                  <a:srgbClr val="008000"/>
                </a:solidFill>
                <a:latin typeface="Arial Narrow"/>
                <a:cs typeface="Arial Narrow"/>
              </a:rPr>
              <a:t>T: Test positivo</a:t>
            </a:r>
            <a:endParaRPr lang="it-IT" b="1" dirty="0">
              <a:latin typeface="Arial Narrow"/>
              <a:cs typeface="Arial Narrow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8800" y="2133600"/>
            <a:ext cx="3124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 Narrow"/>
                <a:cs typeface="Arial Narrow"/>
              </a:rPr>
              <a:t>Evento </a:t>
            </a:r>
            <a:r>
              <a:rPr lang="it-IT" b="1" dirty="0">
                <a:solidFill>
                  <a:srgbClr val="0000FF"/>
                </a:solidFill>
                <a:latin typeface="Arial Narrow"/>
                <a:cs typeface="Arial Narrow"/>
              </a:rPr>
              <a:t>S: Test negativo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400800" y="1676400"/>
            <a:ext cx="1066800" cy="5334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4343400" y="1600200"/>
            <a:ext cx="533400" cy="4572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Schermata 2018-11-04 alle 10.43.45.png"/>
          <p:cNvPicPr>
            <a:picLocks noChangeAspect="1"/>
          </p:cNvPicPr>
          <p:nvPr/>
        </p:nvPicPr>
        <p:blipFill>
          <a:blip r:embed="rId2"/>
          <a:srcRect l="24658"/>
          <a:stretch>
            <a:fillRect/>
          </a:stretch>
        </p:blipFill>
        <p:spPr>
          <a:xfrm>
            <a:off x="3886200" y="5410200"/>
            <a:ext cx="2095500" cy="1117600"/>
          </a:xfrm>
          <a:prstGeom prst="rect">
            <a:avLst/>
          </a:prstGeom>
        </p:spPr>
      </p:pic>
      <p:pic>
        <p:nvPicPr>
          <p:cNvPr id="18" name="Picture 17" descr="Schermata 2018-11-04 alle 15.19.0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895600"/>
            <a:ext cx="3879761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619672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i="1" dirty="0">
                <a:solidFill>
                  <a:schemeClr val="tx1"/>
                </a:solidFill>
              </a:rPr>
              <a:t>Daniela Valenti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B10BE-450A-624F-9469-9B5BFE4FA81A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38200" y="0"/>
            <a:ext cx="7772400" cy="762000"/>
          </a:xfrm>
        </p:spPr>
        <p:txBody>
          <a:bodyPr anchor="t"/>
          <a:lstStyle/>
          <a:p>
            <a:r>
              <a:rPr lang="it-IT" b="1" dirty="0">
                <a:solidFill>
                  <a:srgbClr val="FF0000"/>
                </a:solidFill>
              </a:rPr>
              <a:t>Problema1: il nome di un sito</a:t>
            </a:r>
          </a:p>
        </p:txBody>
      </p:sp>
      <p:pic>
        <p:nvPicPr>
          <p:cNvPr id="7" name="Picture 6" descr="Schermata 2018-10-06 alle 15.55.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352800"/>
            <a:ext cx="7810500" cy="1930400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57200" y="54864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 Narrow"/>
                <a:cs typeface="Arial Narrow"/>
              </a:rPr>
              <a:t>Il nome scelto è formato da 21 lettere (senza gli spazi). </a:t>
            </a:r>
          </a:p>
          <a:p>
            <a:r>
              <a:rPr lang="it-IT" sz="2800" b="1" dirty="0">
                <a:latin typeface="Arial Narrow"/>
                <a:cs typeface="Arial Narrow"/>
              </a:rPr>
              <a:t>Come affrontare il problema con il calcolo delle probabilità?</a:t>
            </a:r>
          </a:p>
        </p:txBody>
      </p:sp>
      <p:pic>
        <p:nvPicPr>
          <p:cNvPr id="9" name="Picture 8" descr="Nomi_siti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14400"/>
            <a:ext cx="8077200" cy="234777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3000" y="6381750"/>
            <a:ext cx="381000" cy="476250"/>
          </a:xfrm>
        </p:spPr>
        <p:txBody>
          <a:bodyPr/>
          <a:lstStyle/>
          <a:p>
            <a:pPr>
              <a:defRPr/>
            </a:pPr>
            <a:fld id="{3F4F22AA-B5B1-524B-BD3C-60A408007EC1}" type="slidenum">
              <a:rPr lang="it-IT" smtClean="0">
                <a:latin typeface="Arial" pitchFamily="-84" charset="0"/>
              </a:rPr>
              <a:pPr>
                <a:defRPr/>
              </a:pPr>
              <a:t>30</a:t>
            </a:fld>
            <a:endParaRPr lang="it-IT" dirty="0">
              <a:latin typeface="Arial" pitchFamily="-84" charset="0"/>
            </a:endParaRPr>
          </a:p>
        </p:txBody>
      </p:sp>
      <p:sp>
        <p:nvSpPr>
          <p:cNvPr id="24579" name="Footer Placeholder 9"/>
          <p:cNvSpPr>
            <a:spLocks noGrp="1"/>
          </p:cNvSpPr>
          <p:nvPr>
            <p:ph type="ftr" sz="quarter" idx="11"/>
          </p:nvPr>
        </p:nvSpPr>
        <p:spPr bwMode="auto">
          <a:xfrm>
            <a:off x="0" y="6381750"/>
            <a:ext cx="169168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i="1" dirty="0">
                <a:latin typeface="Arial" charset="0"/>
              </a:rPr>
              <a:t>Daniela Valenti 2020</a:t>
            </a:r>
          </a:p>
        </p:txBody>
      </p:sp>
      <p:sp>
        <p:nvSpPr>
          <p:cNvPr id="9" name="Rectangle 33"/>
          <p:cNvSpPr txBox="1">
            <a:spLocks noChangeArrowheads="1"/>
          </p:cNvSpPr>
          <p:nvPr/>
        </p:nvSpPr>
        <p:spPr bwMode="auto">
          <a:xfrm>
            <a:off x="228600" y="11430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1625600" indent="-1625600">
              <a:defRPr/>
            </a:pPr>
            <a:endParaRPr lang="it-IT" sz="3200" b="1" kern="0" dirty="0">
              <a:solidFill>
                <a:srgbClr val="FF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 anchor="t"/>
          <a:lstStyle/>
          <a:p>
            <a:r>
              <a:rPr lang="it-IT" sz="4000" b="1" dirty="0">
                <a:solidFill>
                  <a:srgbClr val="FF0000"/>
                </a:solidFill>
              </a:rPr>
              <a:t>Diagramma ad albero per quesito </a:t>
            </a:r>
            <a:r>
              <a:rPr lang="it-IT" sz="4000" b="1" i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762000"/>
            <a:ext cx="891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it-IT" sz="3000" b="1" dirty="0">
                <a:latin typeface="Arial Narrow"/>
                <a:cs typeface="Arial Narrow"/>
              </a:rPr>
              <a:t>2. Una donna sa che </a:t>
            </a:r>
            <a:r>
              <a:rPr lang="it-IT" sz="3000" b="1" dirty="0">
                <a:solidFill>
                  <a:srgbClr val="008000"/>
                </a:solidFill>
                <a:latin typeface="Arial Narrow"/>
                <a:cs typeface="Arial Narrow"/>
              </a:rPr>
              <a:t>il suo test è positivo </a:t>
            </a:r>
            <a:r>
              <a:rPr lang="it-IT" sz="3000" b="1" dirty="0">
                <a:solidFill>
                  <a:srgbClr val="000000"/>
                </a:solidFill>
                <a:latin typeface="Arial Narrow"/>
                <a:cs typeface="Arial Narrow"/>
              </a:rPr>
              <a:t>e può essere </a:t>
            </a:r>
            <a:r>
              <a:rPr lang="it-IT" sz="3000" b="1" dirty="0">
                <a:solidFill>
                  <a:srgbClr val="FF0000"/>
                </a:solidFill>
                <a:latin typeface="Arial Narrow"/>
                <a:cs typeface="Arial Narrow"/>
              </a:rPr>
              <a:t>incinta</a:t>
            </a:r>
            <a:r>
              <a:rPr lang="it-IT" sz="3000" b="1" dirty="0">
                <a:latin typeface="Arial Narrow"/>
                <a:cs typeface="Arial Narrow"/>
              </a:rPr>
              <a:t> (</a:t>
            </a:r>
            <a:r>
              <a:rPr lang="it-IT" sz="3000" b="1" dirty="0">
                <a:solidFill>
                  <a:srgbClr val="FF0000"/>
                </a:solidFill>
                <a:latin typeface="Arial Narrow"/>
                <a:cs typeface="Arial Narrow"/>
              </a:rPr>
              <a:t>G</a:t>
            </a:r>
            <a:r>
              <a:rPr lang="it-IT" sz="3000" b="1" dirty="0">
                <a:latin typeface="Arial Narrow"/>
                <a:cs typeface="Arial Narrow"/>
              </a:rPr>
              <a:t>) o non incinta (</a:t>
            </a:r>
            <a:r>
              <a:rPr lang="it-IT" sz="3000" b="1" dirty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F</a:t>
            </a:r>
            <a:r>
              <a:rPr lang="it-IT" sz="3000" b="1" dirty="0">
                <a:latin typeface="Arial Narrow"/>
                <a:cs typeface="Arial Narrow"/>
              </a:rPr>
              <a:t>). I due eventi </a:t>
            </a:r>
            <a:r>
              <a:rPr lang="it-IT" sz="3000" b="1" dirty="0">
                <a:solidFill>
                  <a:srgbClr val="FF0000"/>
                </a:solidFill>
                <a:latin typeface="Arial Narrow"/>
                <a:cs typeface="Arial Narrow"/>
              </a:rPr>
              <a:t>G</a:t>
            </a:r>
            <a:r>
              <a:rPr lang="it-IT" sz="3000" b="1" dirty="0">
                <a:solidFill>
                  <a:srgbClr val="000000"/>
                </a:solidFill>
                <a:latin typeface="Arial Narrow"/>
                <a:cs typeface="Arial Narrow"/>
              </a:rPr>
              <a:t>, </a:t>
            </a:r>
            <a:r>
              <a:rPr lang="it-IT" sz="3000" b="1" dirty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F </a:t>
            </a:r>
            <a:r>
              <a:rPr lang="it-IT" sz="3000" b="1" dirty="0">
                <a:solidFill>
                  <a:srgbClr val="000000"/>
                </a:solidFill>
                <a:latin typeface="Arial Narrow"/>
                <a:cs typeface="Arial Narrow"/>
              </a:rPr>
              <a:t>sono</a:t>
            </a:r>
            <a:r>
              <a:rPr lang="it-IT" sz="3000" b="1" dirty="0">
                <a:latin typeface="Arial Narrow"/>
                <a:cs typeface="Arial Narrow"/>
              </a:rPr>
              <a:t> complementari. Continuo il diagramma ad albero. </a:t>
            </a:r>
            <a:endParaRPr lang="it-IT" sz="3000" b="1" dirty="0">
              <a:solidFill>
                <a:srgbClr val="0000FF"/>
              </a:solidFill>
              <a:latin typeface="Arial Narrow"/>
              <a:cs typeface="Arial Narrow"/>
            </a:endParaRPr>
          </a:p>
        </p:txBody>
      </p:sp>
      <p:pic>
        <p:nvPicPr>
          <p:cNvPr id="19" name="Picture 18" descr="Schermata 2018-10-11 alle 16.38.4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362200"/>
            <a:ext cx="2844800" cy="825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600" y="4724400"/>
            <a:ext cx="5257800" cy="1815882"/>
          </a:xfrm>
          <a:prstGeom prst="rect">
            <a:avLst/>
          </a:prstGeom>
          <a:solidFill>
            <a:srgbClr val="D7F7D1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latin typeface="Arial Narrow"/>
                <a:cs typeface="Arial Narrow"/>
              </a:rPr>
              <a:t>0,998</a:t>
            </a:r>
            <a:r>
              <a:rPr lang="it-IT" sz="2800" b="1" dirty="0">
                <a:latin typeface="Arial Narrow"/>
                <a:cs typeface="Arial Narrow"/>
              </a:rPr>
              <a:t> è la probabilità di essere incinta (</a:t>
            </a:r>
            <a:r>
              <a:rPr lang="it-IT" sz="2800" b="1" dirty="0">
                <a:solidFill>
                  <a:srgbClr val="FF0000"/>
                </a:solidFill>
                <a:latin typeface="Arial Narrow"/>
                <a:cs typeface="Arial Narrow"/>
              </a:rPr>
              <a:t>G</a:t>
            </a:r>
            <a:r>
              <a:rPr lang="it-IT" sz="2800" b="1" dirty="0">
                <a:latin typeface="Arial Narrow"/>
                <a:cs typeface="Arial Narrow"/>
              </a:rPr>
              <a:t>), subordinata al sapere che il test è positivo (</a:t>
            </a:r>
            <a:r>
              <a:rPr lang="it-IT" sz="2800" b="1" dirty="0">
                <a:solidFill>
                  <a:srgbClr val="008000"/>
                </a:solidFill>
                <a:latin typeface="Arial Narrow"/>
                <a:cs typeface="Arial Narrow"/>
              </a:rPr>
              <a:t>T</a:t>
            </a:r>
            <a:r>
              <a:rPr lang="it-IT" sz="2800" b="1" dirty="0">
                <a:latin typeface="Arial Narrow"/>
                <a:cs typeface="Arial Narrow"/>
              </a:rPr>
              <a:t>).</a:t>
            </a:r>
          </a:p>
          <a:p>
            <a:r>
              <a:rPr lang="it-IT" sz="2800" b="1" dirty="0">
                <a:solidFill>
                  <a:srgbClr val="0000FF"/>
                </a:solidFill>
                <a:latin typeface="Arial Narrow"/>
                <a:cs typeface="Arial Narrow"/>
              </a:rPr>
              <a:t>(Valore predittivo del test positivo)</a:t>
            </a:r>
          </a:p>
        </p:txBody>
      </p:sp>
      <p:pic>
        <p:nvPicPr>
          <p:cNvPr id="11" name="Picture 10" descr="Schermata 2018-11-04 alle 15.15.11.png"/>
          <p:cNvPicPr>
            <a:picLocks noChangeAspect="1"/>
          </p:cNvPicPr>
          <p:nvPr/>
        </p:nvPicPr>
        <p:blipFill>
          <a:blip r:embed="rId3"/>
          <a:srcRect l="5240" t="2439"/>
          <a:stretch>
            <a:fillRect/>
          </a:stretch>
        </p:blipFill>
        <p:spPr>
          <a:xfrm>
            <a:off x="5943600" y="2286000"/>
            <a:ext cx="2755900" cy="4572000"/>
          </a:xfrm>
          <a:prstGeom prst="rect">
            <a:avLst/>
          </a:prstGeom>
        </p:spPr>
      </p:pic>
      <p:pic>
        <p:nvPicPr>
          <p:cNvPr id="12" name="Picture 11" descr="Schermata 2018-11-04 alle 15.24.2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276600"/>
            <a:ext cx="4631754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29400" y="6381750"/>
            <a:ext cx="2133600" cy="476250"/>
          </a:xfrm>
        </p:spPr>
        <p:txBody>
          <a:bodyPr/>
          <a:lstStyle/>
          <a:p>
            <a:pPr>
              <a:defRPr/>
            </a:pPr>
            <a:fld id="{3F4F22AA-B5B1-524B-BD3C-60A408007EC1}" type="slidenum">
              <a:rPr lang="it-IT" smtClean="0">
                <a:latin typeface="Arial" pitchFamily="-84" charset="0"/>
              </a:rPr>
              <a:pPr>
                <a:defRPr/>
              </a:pPr>
              <a:t>31</a:t>
            </a:fld>
            <a:endParaRPr lang="it-IT" dirty="0">
              <a:latin typeface="Arial" pitchFamily="-84" charset="0"/>
            </a:endParaRPr>
          </a:p>
        </p:txBody>
      </p:sp>
      <p:sp>
        <p:nvSpPr>
          <p:cNvPr id="24579" name="Footer Placeholder 9"/>
          <p:cNvSpPr>
            <a:spLocks noGrp="1"/>
          </p:cNvSpPr>
          <p:nvPr>
            <p:ph type="ftr" sz="quarter" idx="11"/>
          </p:nvPr>
        </p:nvSpPr>
        <p:spPr bwMode="auto">
          <a:xfrm>
            <a:off x="0" y="6381750"/>
            <a:ext cx="169168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i="1" dirty="0">
                <a:latin typeface="Arial" charset="0"/>
              </a:rPr>
              <a:t>Daniela Valenti 2020</a:t>
            </a:r>
          </a:p>
        </p:txBody>
      </p:sp>
      <p:sp>
        <p:nvSpPr>
          <p:cNvPr id="9" name="Rectangle 33"/>
          <p:cNvSpPr txBox="1">
            <a:spLocks noChangeArrowheads="1"/>
          </p:cNvSpPr>
          <p:nvPr/>
        </p:nvSpPr>
        <p:spPr bwMode="auto">
          <a:xfrm>
            <a:off x="228600" y="11430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1625600" indent="-1625600">
              <a:defRPr/>
            </a:pPr>
            <a:endParaRPr lang="it-IT" sz="3200" b="1" kern="0" dirty="0">
              <a:solidFill>
                <a:srgbClr val="FF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762000"/>
          </a:xfrm>
        </p:spPr>
        <p:txBody>
          <a:bodyPr anchor="t"/>
          <a:lstStyle/>
          <a:p>
            <a:r>
              <a:rPr lang="it-IT" sz="4000" b="1" dirty="0">
                <a:solidFill>
                  <a:srgbClr val="FF0000"/>
                </a:solidFill>
              </a:rPr>
              <a:t>Diagramma ad albero per quesito 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762000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it-IT" sz="3200" b="1" dirty="0">
                <a:latin typeface="Arial Narrow"/>
                <a:cs typeface="Arial Narrow"/>
              </a:rPr>
              <a:t>3</a:t>
            </a:r>
            <a:r>
              <a:rPr lang="it-IT" sz="3000" b="1" dirty="0">
                <a:latin typeface="Arial Narrow"/>
                <a:cs typeface="Arial Narrow"/>
              </a:rPr>
              <a:t>. Una donna sa che </a:t>
            </a:r>
            <a:r>
              <a:rPr lang="it-IT" sz="3000" b="1" dirty="0">
                <a:solidFill>
                  <a:srgbClr val="008000"/>
                </a:solidFill>
                <a:latin typeface="Arial Narrow"/>
                <a:cs typeface="Arial Narrow"/>
              </a:rPr>
              <a:t>il suo test è negativo </a:t>
            </a:r>
            <a:r>
              <a:rPr lang="it-IT" sz="3000" b="1" dirty="0">
                <a:solidFill>
                  <a:srgbClr val="000000"/>
                </a:solidFill>
                <a:latin typeface="Arial Narrow"/>
                <a:cs typeface="Arial Narrow"/>
              </a:rPr>
              <a:t>e può essere </a:t>
            </a:r>
            <a:r>
              <a:rPr lang="it-IT" sz="3000" b="1" dirty="0">
                <a:solidFill>
                  <a:srgbClr val="FF0000"/>
                </a:solidFill>
                <a:latin typeface="Arial Narrow"/>
                <a:cs typeface="Arial Narrow"/>
              </a:rPr>
              <a:t>incinta</a:t>
            </a:r>
            <a:r>
              <a:rPr lang="it-IT" sz="3000" b="1" dirty="0">
                <a:latin typeface="Arial Narrow"/>
                <a:cs typeface="Arial Narrow"/>
              </a:rPr>
              <a:t> (</a:t>
            </a:r>
            <a:r>
              <a:rPr lang="it-IT" sz="3000" b="1" dirty="0">
                <a:solidFill>
                  <a:srgbClr val="FF0000"/>
                </a:solidFill>
                <a:latin typeface="Arial Narrow"/>
                <a:cs typeface="Arial Narrow"/>
              </a:rPr>
              <a:t>G</a:t>
            </a:r>
            <a:r>
              <a:rPr lang="it-IT" sz="3000" b="1" dirty="0">
                <a:latin typeface="Arial Narrow"/>
                <a:cs typeface="Arial Narrow"/>
              </a:rPr>
              <a:t>) o non incinta (</a:t>
            </a:r>
            <a:r>
              <a:rPr lang="it-IT" sz="3000" b="1" dirty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F</a:t>
            </a:r>
            <a:r>
              <a:rPr lang="it-IT" sz="3000" b="1" dirty="0">
                <a:latin typeface="Arial Narrow"/>
                <a:cs typeface="Arial Narrow"/>
              </a:rPr>
              <a:t>). I due eventi </a:t>
            </a:r>
            <a:r>
              <a:rPr lang="it-IT" sz="3000" b="1" dirty="0">
                <a:solidFill>
                  <a:srgbClr val="FF0000"/>
                </a:solidFill>
                <a:latin typeface="Arial Narrow"/>
                <a:cs typeface="Arial Narrow"/>
              </a:rPr>
              <a:t>G</a:t>
            </a:r>
            <a:r>
              <a:rPr lang="it-IT" sz="3000" b="1" dirty="0">
                <a:solidFill>
                  <a:srgbClr val="000000"/>
                </a:solidFill>
                <a:latin typeface="Arial Narrow"/>
                <a:cs typeface="Arial Narrow"/>
              </a:rPr>
              <a:t>, </a:t>
            </a:r>
            <a:r>
              <a:rPr lang="it-IT" sz="3000" b="1" dirty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F </a:t>
            </a:r>
            <a:r>
              <a:rPr lang="it-IT" sz="3000" b="1" dirty="0">
                <a:solidFill>
                  <a:srgbClr val="000000"/>
                </a:solidFill>
                <a:latin typeface="Arial Narrow"/>
                <a:cs typeface="Arial Narrow"/>
              </a:rPr>
              <a:t>sono</a:t>
            </a:r>
            <a:r>
              <a:rPr lang="it-IT" sz="3000" b="1" dirty="0">
                <a:latin typeface="Arial Narrow"/>
                <a:cs typeface="Arial Narrow"/>
              </a:rPr>
              <a:t> complementari. Continuo il diagramma ad albero. </a:t>
            </a:r>
            <a:endParaRPr lang="it-IT" sz="3000" b="1" dirty="0">
              <a:solidFill>
                <a:srgbClr val="0000FF"/>
              </a:solidFill>
              <a:latin typeface="Arial Narrow"/>
              <a:cs typeface="Arial Narrow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4572000"/>
            <a:ext cx="5181600" cy="1815882"/>
          </a:xfrm>
          <a:prstGeom prst="rect">
            <a:avLst/>
          </a:prstGeom>
          <a:solidFill>
            <a:srgbClr val="D7F7D1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800000"/>
                </a:solidFill>
                <a:latin typeface="Arial Narrow"/>
                <a:cs typeface="Arial Narrow"/>
              </a:rPr>
              <a:t>0,92</a:t>
            </a:r>
            <a:r>
              <a:rPr lang="it-IT" sz="2800" b="1" dirty="0">
                <a:latin typeface="Arial Narrow"/>
                <a:cs typeface="Arial Narrow"/>
              </a:rPr>
              <a:t> è la probabilità di </a:t>
            </a:r>
            <a:r>
              <a:rPr lang="it-IT" sz="2800" b="1" i="1" dirty="0">
                <a:latin typeface="Arial Narrow"/>
                <a:cs typeface="Arial Narrow"/>
              </a:rPr>
              <a:t>non</a:t>
            </a:r>
            <a:r>
              <a:rPr lang="it-IT" sz="2800" b="1" dirty="0">
                <a:latin typeface="Arial Narrow"/>
                <a:cs typeface="Arial Narrow"/>
              </a:rPr>
              <a:t> essere incinta (</a:t>
            </a:r>
            <a:r>
              <a:rPr lang="it-IT" sz="2800" b="1" dirty="0">
                <a:solidFill>
                  <a:srgbClr val="800000"/>
                </a:solidFill>
                <a:latin typeface="Arial Narrow"/>
                <a:cs typeface="Arial Narrow"/>
              </a:rPr>
              <a:t>F</a:t>
            </a:r>
            <a:r>
              <a:rPr lang="it-IT" sz="2800" b="1" dirty="0">
                <a:latin typeface="Arial Narrow"/>
                <a:cs typeface="Arial Narrow"/>
              </a:rPr>
              <a:t>), subordinata al sapere che il test è negativo (</a:t>
            </a:r>
            <a:r>
              <a:rPr lang="it-IT" sz="2800" b="1" dirty="0">
                <a:solidFill>
                  <a:srgbClr val="0000FF"/>
                </a:solidFill>
                <a:latin typeface="Arial Narrow"/>
                <a:cs typeface="Arial Narrow"/>
              </a:rPr>
              <a:t>S</a:t>
            </a:r>
            <a:r>
              <a:rPr lang="it-IT" sz="2800" b="1" dirty="0">
                <a:latin typeface="Arial Narrow"/>
                <a:cs typeface="Arial Narrow"/>
              </a:rPr>
              <a:t>).</a:t>
            </a:r>
          </a:p>
          <a:p>
            <a:r>
              <a:rPr lang="it-IT" sz="2800" b="1" dirty="0">
                <a:solidFill>
                  <a:srgbClr val="0000FF"/>
                </a:solidFill>
                <a:latin typeface="Arial Narrow"/>
                <a:cs typeface="Arial Narrow"/>
              </a:rPr>
              <a:t>(Valore predittivo del test negativo)</a:t>
            </a:r>
          </a:p>
        </p:txBody>
      </p:sp>
      <p:pic>
        <p:nvPicPr>
          <p:cNvPr id="11" name="Picture 10" descr="Schermata 2018-10-11 alle 16.52.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86000"/>
            <a:ext cx="2933700" cy="901700"/>
          </a:xfrm>
          <a:prstGeom prst="rect">
            <a:avLst/>
          </a:prstGeom>
        </p:spPr>
      </p:pic>
      <p:pic>
        <p:nvPicPr>
          <p:cNvPr id="12" name="Picture 11" descr="Schermata 2018-11-03 alle 19.26.3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352800"/>
            <a:ext cx="4114800" cy="1104201"/>
          </a:xfrm>
          <a:prstGeom prst="rect">
            <a:avLst/>
          </a:prstGeom>
        </p:spPr>
      </p:pic>
      <p:pic>
        <p:nvPicPr>
          <p:cNvPr id="15" name="Picture 14" descr="Schermata 2018-11-04 alle 15.28.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2438400"/>
            <a:ext cx="3492769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29400" y="6381750"/>
            <a:ext cx="2133600" cy="476250"/>
          </a:xfrm>
        </p:spPr>
        <p:txBody>
          <a:bodyPr/>
          <a:lstStyle/>
          <a:p>
            <a:pPr>
              <a:defRPr/>
            </a:pPr>
            <a:fld id="{3F4F22AA-B5B1-524B-BD3C-60A408007EC1}" type="slidenum">
              <a:rPr lang="it-IT" smtClean="0">
                <a:latin typeface="Arial" pitchFamily="-84" charset="0"/>
              </a:rPr>
              <a:pPr>
                <a:defRPr/>
              </a:pPr>
              <a:t>32</a:t>
            </a:fld>
            <a:endParaRPr lang="it-IT" dirty="0">
              <a:latin typeface="Arial" pitchFamily="-84" charset="0"/>
            </a:endParaRPr>
          </a:p>
        </p:txBody>
      </p:sp>
      <p:sp>
        <p:nvSpPr>
          <p:cNvPr id="24579" name="Footer Placeholder 9"/>
          <p:cNvSpPr>
            <a:spLocks noGrp="1"/>
          </p:cNvSpPr>
          <p:nvPr>
            <p:ph type="ftr" sz="quarter" idx="11"/>
          </p:nvPr>
        </p:nvSpPr>
        <p:spPr bwMode="auto">
          <a:xfrm>
            <a:off x="3657600" y="6342520"/>
            <a:ext cx="16002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i="1" dirty="0">
                <a:latin typeface="Arial" charset="0"/>
              </a:rPr>
              <a:t>Daniela Valenti 2020</a:t>
            </a:r>
          </a:p>
        </p:txBody>
      </p:sp>
      <p:sp>
        <p:nvSpPr>
          <p:cNvPr id="9" name="Rectangle 33"/>
          <p:cNvSpPr txBox="1">
            <a:spLocks noChangeArrowheads="1"/>
          </p:cNvSpPr>
          <p:nvPr/>
        </p:nvSpPr>
        <p:spPr bwMode="auto">
          <a:xfrm>
            <a:off x="228600" y="11430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1625600" indent="-1625600">
              <a:defRPr/>
            </a:pPr>
            <a:endParaRPr lang="it-IT" sz="3200" b="1" kern="0" dirty="0">
              <a:solidFill>
                <a:srgbClr val="FF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228600"/>
            <a:ext cx="8991600" cy="762000"/>
          </a:xfrm>
        </p:spPr>
        <p:txBody>
          <a:bodyPr anchor="t"/>
          <a:lstStyle/>
          <a:p>
            <a:r>
              <a:rPr lang="it-IT" b="1" dirty="0">
                <a:solidFill>
                  <a:srgbClr val="FF0000"/>
                </a:solidFill>
              </a:rPr>
              <a:t>Diagramma ad albero per il quesito c</a:t>
            </a:r>
          </a:p>
        </p:txBody>
      </p:sp>
      <p:pic>
        <p:nvPicPr>
          <p:cNvPr id="7" name="Picture 6" descr="Schermata 2018-11-04 alle 16.10.29.png"/>
          <p:cNvPicPr>
            <a:picLocks noChangeAspect="1"/>
          </p:cNvPicPr>
          <p:nvPr/>
        </p:nvPicPr>
        <p:blipFill>
          <a:blip r:embed="rId2"/>
          <a:srcRect t="5499" b="3964"/>
          <a:stretch>
            <a:fillRect/>
          </a:stretch>
        </p:blipFill>
        <p:spPr>
          <a:xfrm>
            <a:off x="533400" y="990600"/>
            <a:ext cx="8153400" cy="3962400"/>
          </a:xfrm>
          <a:prstGeom prst="rect">
            <a:avLst/>
          </a:prstGeom>
        </p:spPr>
      </p:pic>
      <p:pic>
        <p:nvPicPr>
          <p:cNvPr id="11" name="Picture 10" descr="Schermata 2018-11-05 alle 12.55.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5867400"/>
            <a:ext cx="3352800" cy="584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62600" y="5029200"/>
            <a:ext cx="2743200" cy="830997"/>
          </a:xfrm>
          <a:prstGeom prst="rect">
            <a:avLst/>
          </a:prstGeom>
          <a:solidFill>
            <a:srgbClr val="CAFFE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00FF"/>
                </a:solidFill>
                <a:latin typeface="Arial Narrow"/>
                <a:cs typeface="Arial Narrow"/>
              </a:rPr>
              <a:t>Probabilità che il test positivo sia esatto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239000" y="4038600"/>
            <a:ext cx="1143000" cy="9906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7200" y="5029200"/>
            <a:ext cx="2743200" cy="830997"/>
          </a:xfrm>
          <a:prstGeom prst="rect">
            <a:avLst/>
          </a:prstGeom>
          <a:solidFill>
            <a:srgbClr val="E1FF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8000"/>
                </a:solidFill>
                <a:latin typeface="Arial Narrow"/>
                <a:cs typeface="Arial Narrow"/>
              </a:rPr>
              <a:t>Probabilità che il test negativo sia esatto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6200000" flipV="1">
            <a:off x="876300" y="4229100"/>
            <a:ext cx="1066800" cy="5334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Schermata 2018-11-05 alle 13.02.2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943600"/>
            <a:ext cx="3048000" cy="6223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29400" y="6381750"/>
            <a:ext cx="2133600" cy="476250"/>
          </a:xfrm>
        </p:spPr>
        <p:txBody>
          <a:bodyPr/>
          <a:lstStyle/>
          <a:p>
            <a:pPr>
              <a:defRPr/>
            </a:pPr>
            <a:fld id="{3F4F22AA-B5B1-524B-BD3C-60A408007EC1}" type="slidenum">
              <a:rPr lang="it-IT" smtClean="0">
                <a:latin typeface="Arial" pitchFamily="-84" charset="0"/>
              </a:rPr>
              <a:pPr>
                <a:defRPr/>
              </a:pPr>
              <a:t>33</a:t>
            </a:fld>
            <a:endParaRPr lang="it-IT" dirty="0">
              <a:latin typeface="Arial" pitchFamily="-84" charset="0"/>
            </a:endParaRPr>
          </a:p>
        </p:txBody>
      </p:sp>
      <p:sp>
        <p:nvSpPr>
          <p:cNvPr id="24579" name="Footer Placeholder 9"/>
          <p:cNvSpPr>
            <a:spLocks noGrp="1"/>
          </p:cNvSpPr>
          <p:nvPr>
            <p:ph type="ftr" sz="quarter" idx="11"/>
          </p:nvPr>
        </p:nvSpPr>
        <p:spPr bwMode="auto">
          <a:xfrm>
            <a:off x="0" y="6381750"/>
            <a:ext cx="1907704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i="1" dirty="0">
                <a:latin typeface="Arial" charset="0"/>
              </a:rPr>
              <a:t>Daniela Valenti 2020</a:t>
            </a:r>
          </a:p>
        </p:txBody>
      </p:sp>
      <p:sp>
        <p:nvSpPr>
          <p:cNvPr id="9" name="Rectangle 33"/>
          <p:cNvSpPr txBox="1">
            <a:spLocks noChangeArrowheads="1"/>
          </p:cNvSpPr>
          <p:nvPr/>
        </p:nvSpPr>
        <p:spPr bwMode="auto">
          <a:xfrm>
            <a:off x="228600" y="11430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1625600" indent="-1625600">
              <a:defRPr/>
            </a:pPr>
            <a:endParaRPr lang="it-IT" sz="3200" b="1" kern="0" dirty="0">
              <a:solidFill>
                <a:srgbClr val="FF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762000"/>
          </a:xfrm>
        </p:spPr>
        <p:txBody>
          <a:bodyPr anchor="t"/>
          <a:lstStyle/>
          <a:p>
            <a:r>
              <a:rPr lang="it-IT" sz="4000" b="1" dirty="0">
                <a:solidFill>
                  <a:srgbClr val="FF0000"/>
                </a:solidFill>
              </a:rPr>
              <a:t>Diagramma ad albero per il quesito c</a:t>
            </a:r>
          </a:p>
        </p:txBody>
      </p:sp>
      <p:pic>
        <p:nvPicPr>
          <p:cNvPr id="7" name="Picture 6" descr="Schermata 2018-11-05 alle 13.05.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685801"/>
            <a:ext cx="6781800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6096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Ritrovo il risultato già ottenuto con la tabella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09800" y="5486400"/>
            <a:ext cx="48768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Probabilità che il test sia esatto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6400800" y="5181600"/>
            <a:ext cx="6096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29400" y="6381750"/>
            <a:ext cx="2133600" cy="476250"/>
          </a:xfrm>
        </p:spPr>
        <p:txBody>
          <a:bodyPr/>
          <a:lstStyle/>
          <a:p>
            <a:pPr>
              <a:defRPr/>
            </a:pPr>
            <a:fld id="{24CAB047-6851-BD43-8137-96EC0BB581EA}" type="slidenum">
              <a:rPr lang="it-IT" smtClean="0">
                <a:latin typeface="Arial" pitchFamily="-84" charset="0"/>
              </a:rPr>
              <a:pPr>
                <a:defRPr/>
              </a:pPr>
              <a:t>34</a:t>
            </a:fld>
            <a:endParaRPr lang="it-IT">
              <a:latin typeface="Arial" pitchFamily="-84" charset="0"/>
            </a:endParaRPr>
          </a:p>
        </p:txBody>
      </p:sp>
      <p:sp>
        <p:nvSpPr>
          <p:cNvPr id="35843" name="Footer Placeholder 9"/>
          <p:cNvSpPr>
            <a:spLocks noGrp="1"/>
          </p:cNvSpPr>
          <p:nvPr>
            <p:ph type="ftr" sz="quarter" idx="11"/>
          </p:nvPr>
        </p:nvSpPr>
        <p:spPr bwMode="auto">
          <a:xfrm>
            <a:off x="0" y="6381750"/>
            <a:ext cx="28194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i="1">
                <a:latin typeface="Arial" charset="0"/>
              </a:rPr>
              <a:t>Daniela Valenti 2020</a:t>
            </a:r>
          </a:p>
        </p:txBody>
      </p:sp>
      <p:sp>
        <p:nvSpPr>
          <p:cNvPr id="9" name="Rectangle 33"/>
          <p:cNvSpPr txBox="1">
            <a:spLocks noChangeArrowheads="1"/>
          </p:cNvSpPr>
          <p:nvPr/>
        </p:nvSpPr>
        <p:spPr bwMode="auto">
          <a:xfrm>
            <a:off x="228600" y="11430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1625600" indent="-1625600">
              <a:defRPr/>
            </a:pPr>
            <a:endParaRPr lang="it-IT" sz="3200" b="1" kern="0" dirty="0">
              <a:solidFill>
                <a:srgbClr val="FF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35845" name="Title 12"/>
          <p:cNvSpPr>
            <a:spLocks noGrp="1"/>
          </p:cNvSpPr>
          <p:nvPr>
            <p:ph type="title"/>
          </p:nvPr>
        </p:nvSpPr>
        <p:spPr>
          <a:xfrm>
            <a:off x="2057400" y="228600"/>
            <a:ext cx="4876800" cy="762000"/>
          </a:xfrm>
        </p:spPr>
        <p:txBody>
          <a:bodyPr anchor="t"/>
          <a:lstStyle/>
          <a:p>
            <a:pPr marL="1435100" indent="-1435100" algn="l" eaLnBrk="1" hangingPunct="1"/>
            <a:r>
              <a:rPr lang="it-IT" sz="4000" b="1">
                <a:solidFill>
                  <a:srgbClr val="FF3300"/>
                </a:solidFill>
                <a:latin typeface="Arial Narrow" charset="0"/>
                <a:ea typeface="Arial Narrow" charset="0"/>
                <a:cs typeface="Arial Narrow" charset="0"/>
              </a:rPr>
              <a:t>I diagrammi ad albero</a:t>
            </a:r>
            <a:endParaRPr lang="it-IT" sz="4000" b="1">
              <a:solidFill>
                <a:srgbClr val="FF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35846" name="TextBox 6"/>
          <p:cNvSpPr txBox="1">
            <a:spLocks noChangeArrowheads="1"/>
          </p:cNvSpPr>
          <p:nvPr/>
        </p:nvSpPr>
        <p:spPr bwMode="auto">
          <a:xfrm>
            <a:off x="533400" y="1066800"/>
            <a:ext cx="8153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b="1" dirty="0">
                <a:latin typeface="Arial Narrow" charset="0"/>
                <a:ea typeface="Arial Narrow" charset="0"/>
                <a:cs typeface="Arial Narrow" charset="0"/>
              </a:rPr>
              <a:t>Sono un utile strumento per schematizzare i dati e il procedimento risolutivo di un problema di calcolo delle probabilità.</a:t>
            </a:r>
          </a:p>
        </p:txBody>
      </p:sp>
      <p:pic>
        <p:nvPicPr>
          <p:cNvPr id="35847" name="Picture 9" descr="Diagramma_alber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981200"/>
            <a:ext cx="5596040" cy="4419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05600" y="6381750"/>
            <a:ext cx="2133600" cy="476250"/>
          </a:xfrm>
        </p:spPr>
        <p:txBody>
          <a:bodyPr/>
          <a:lstStyle/>
          <a:p>
            <a:pPr>
              <a:defRPr/>
            </a:pPr>
            <a:fld id="{F005DE2A-3801-A843-8F46-3E488227CEDD}" type="slidenum">
              <a:rPr lang="it-IT" smtClean="0">
                <a:latin typeface="Arial" pitchFamily="-84" charset="0"/>
              </a:rPr>
              <a:pPr>
                <a:defRPr/>
              </a:pPr>
              <a:t>35</a:t>
            </a:fld>
            <a:endParaRPr lang="it-IT" dirty="0">
              <a:latin typeface="Arial" pitchFamily="-84" charset="0"/>
            </a:endParaRPr>
          </a:p>
        </p:txBody>
      </p:sp>
      <p:sp>
        <p:nvSpPr>
          <p:cNvPr id="37891" name="Footer Placeholder 9"/>
          <p:cNvSpPr>
            <a:spLocks noGrp="1"/>
          </p:cNvSpPr>
          <p:nvPr>
            <p:ph type="ftr" sz="quarter" idx="11"/>
          </p:nvPr>
        </p:nvSpPr>
        <p:spPr bwMode="auto">
          <a:xfrm>
            <a:off x="3893948" y="6409134"/>
            <a:ext cx="1905001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22300" algn="l"/>
              </a:tabLst>
            </a:pPr>
            <a:r>
              <a:rPr lang="it-IT" i="1" dirty="0">
                <a:latin typeface="Arial" charset="0"/>
              </a:rPr>
              <a:t>Daniela Valenti 2020</a:t>
            </a:r>
          </a:p>
        </p:txBody>
      </p:sp>
      <p:sp>
        <p:nvSpPr>
          <p:cNvPr id="9" name="Rectangle 33"/>
          <p:cNvSpPr txBox="1">
            <a:spLocks noChangeArrowheads="1"/>
          </p:cNvSpPr>
          <p:nvPr/>
        </p:nvSpPr>
        <p:spPr bwMode="auto">
          <a:xfrm>
            <a:off x="228600" y="1143000"/>
            <a:ext cx="2971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1625600" indent="-1625600">
              <a:defRPr/>
            </a:pPr>
            <a:endParaRPr lang="it-IT" sz="3200" b="1" kern="0" dirty="0">
              <a:solidFill>
                <a:srgbClr val="FF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37894" name="TextBox 15"/>
          <p:cNvSpPr txBox="1">
            <a:spLocks noChangeArrowheads="1"/>
          </p:cNvSpPr>
          <p:nvPr/>
        </p:nvSpPr>
        <p:spPr bwMode="auto">
          <a:xfrm>
            <a:off x="1295400" y="152400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000" b="1" dirty="0">
                <a:solidFill>
                  <a:srgbClr val="0000FF"/>
                </a:solidFill>
                <a:latin typeface="Arial Narrow" charset="0"/>
                <a:ea typeface="Arial Narrow" charset="0"/>
                <a:cs typeface="Arial Narrow" charset="0"/>
              </a:rPr>
              <a:t>Diagrammi ad albero</a:t>
            </a:r>
          </a:p>
        </p:txBody>
      </p:sp>
      <p:sp>
        <p:nvSpPr>
          <p:cNvPr id="37896" name="TextBox 17"/>
          <p:cNvSpPr txBox="1">
            <a:spLocks noChangeArrowheads="1"/>
          </p:cNvSpPr>
          <p:nvPr/>
        </p:nvSpPr>
        <p:spPr bwMode="auto">
          <a:xfrm>
            <a:off x="5867400" y="1600200"/>
            <a:ext cx="220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000" b="1" dirty="0">
                <a:solidFill>
                  <a:srgbClr val="0000FF"/>
                </a:solidFill>
                <a:latin typeface="Arial Narrow" charset="0"/>
                <a:ea typeface="Arial Narrow" charset="0"/>
                <a:cs typeface="Arial Narrow" charset="0"/>
              </a:rPr>
              <a:t>Diagrammi</a:t>
            </a:r>
            <a:r>
              <a:rPr lang="it-IT" sz="2000" b="1" dirty="0">
                <a:solidFill>
                  <a:srgbClr val="0000FF"/>
                </a:solidFill>
              </a:rPr>
              <a:t> </a:t>
            </a:r>
            <a:r>
              <a:rPr lang="it-IT" sz="2000" b="1" dirty="0">
                <a:solidFill>
                  <a:srgbClr val="0000FF"/>
                </a:solidFill>
                <a:latin typeface="Arial Narrow Bold" pitchFamily="-105" charset="0"/>
                <a:ea typeface="Arial Narrow Bold" pitchFamily="-105" charset="0"/>
                <a:cs typeface="Arial Narrow Bold" pitchFamily="-105" charset="0"/>
              </a:rPr>
              <a:t>di Venn</a:t>
            </a:r>
          </a:p>
        </p:txBody>
      </p:sp>
      <p:pic>
        <p:nvPicPr>
          <p:cNvPr id="37897" name="Picture 24" descr="Probability3_Presenta1_fig1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057400"/>
            <a:ext cx="394352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8" name="TextBox 19"/>
          <p:cNvSpPr txBox="1">
            <a:spLocks noChangeArrowheads="1"/>
          </p:cNvSpPr>
          <p:nvPr/>
        </p:nvSpPr>
        <p:spPr bwMode="auto">
          <a:xfrm>
            <a:off x="5562600" y="4419600"/>
            <a:ext cx="289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000" b="1" dirty="0">
                <a:solidFill>
                  <a:srgbClr val="0000FF"/>
                </a:solidFill>
                <a:latin typeface="Arial Narrow" charset="0"/>
                <a:ea typeface="Arial Narrow" charset="0"/>
                <a:cs typeface="Arial Narrow" charset="0"/>
              </a:rPr>
              <a:t>Tabelle a doppia entrata</a:t>
            </a:r>
          </a:p>
        </p:txBody>
      </p:sp>
      <p:pic>
        <p:nvPicPr>
          <p:cNvPr id="37899" name="Picture 20" descr="Schermata 2015-03-13 alle 16.11.0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4953000"/>
            <a:ext cx="3953435" cy="134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0" name="TextBox 21"/>
          <p:cNvSpPr txBox="1">
            <a:spLocks noChangeArrowheads="1"/>
          </p:cNvSpPr>
          <p:nvPr/>
        </p:nvSpPr>
        <p:spPr bwMode="auto">
          <a:xfrm>
            <a:off x="1905000" y="4724400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000" b="1" dirty="0">
                <a:solidFill>
                  <a:srgbClr val="0000FF"/>
                </a:solidFill>
                <a:latin typeface="Arial Narrow" charset="0"/>
                <a:ea typeface="Arial Narrow" charset="0"/>
                <a:cs typeface="Arial Narrow" charset="0"/>
              </a:rPr>
              <a:t>Formule</a:t>
            </a:r>
          </a:p>
        </p:txBody>
      </p:sp>
      <p:pic>
        <p:nvPicPr>
          <p:cNvPr id="37902" name="Picture 26" descr="toolbox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1" y="0"/>
            <a:ext cx="1524000" cy="144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3" name="TextBox 28"/>
          <p:cNvSpPr txBox="1">
            <a:spLocks noChangeArrowheads="1"/>
          </p:cNvSpPr>
          <p:nvPr/>
        </p:nvSpPr>
        <p:spPr bwMode="auto">
          <a:xfrm>
            <a:off x="228600" y="152400"/>
            <a:ext cx="434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Strumenti essenziali per risolvere problemi </a:t>
            </a:r>
          </a:p>
        </p:txBody>
      </p:sp>
      <p:pic>
        <p:nvPicPr>
          <p:cNvPr id="15" name="Picture 14" descr="Schermata 2018-11-04 alle 16.11.1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1924229"/>
            <a:ext cx="3897630" cy="2723972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18" name="Picture 17" descr="Schermata 2018-11-04 alle 16.38.3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5181600"/>
            <a:ext cx="4190999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05600" y="6381750"/>
            <a:ext cx="2133600" cy="476250"/>
          </a:xfrm>
        </p:spPr>
        <p:txBody>
          <a:bodyPr/>
          <a:lstStyle/>
          <a:p>
            <a:pPr>
              <a:defRPr/>
            </a:pPr>
            <a:fld id="{F005DE2A-3801-A843-8F46-3E488227CEDD}" type="slidenum">
              <a:rPr lang="it-IT" smtClean="0">
                <a:latin typeface="Arial" pitchFamily="-84" charset="0"/>
              </a:rPr>
              <a:pPr>
                <a:defRPr/>
              </a:pPr>
              <a:t>36</a:t>
            </a:fld>
            <a:endParaRPr lang="it-IT" dirty="0">
              <a:latin typeface="Arial" pitchFamily="-84" charset="0"/>
            </a:endParaRPr>
          </a:p>
        </p:txBody>
      </p:sp>
      <p:sp>
        <p:nvSpPr>
          <p:cNvPr id="37891" name="Footer Placeholder 9"/>
          <p:cNvSpPr>
            <a:spLocks noGrp="1"/>
          </p:cNvSpPr>
          <p:nvPr>
            <p:ph type="ftr" sz="quarter" idx="11"/>
          </p:nvPr>
        </p:nvSpPr>
        <p:spPr bwMode="auto">
          <a:xfrm>
            <a:off x="3893948" y="6409134"/>
            <a:ext cx="1905001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22300" algn="l"/>
              </a:tabLst>
            </a:pPr>
            <a:r>
              <a:rPr lang="it-IT" i="1" dirty="0">
                <a:latin typeface="Arial" charset="0"/>
              </a:rPr>
              <a:t>Daniela Valenti 2020</a:t>
            </a:r>
          </a:p>
        </p:txBody>
      </p:sp>
      <p:sp>
        <p:nvSpPr>
          <p:cNvPr id="9" name="Rectangle 33"/>
          <p:cNvSpPr txBox="1">
            <a:spLocks noChangeArrowheads="1"/>
          </p:cNvSpPr>
          <p:nvPr/>
        </p:nvSpPr>
        <p:spPr bwMode="auto">
          <a:xfrm>
            <a:off x="228600" y="1143000"/>
            <a:ext cx="2971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1625600" indent="-1625600">
              <a:defRPr/>
            </a:pPr>
            <a:endParaRPr lang="it-IT" sz="3200" b="1" kern="0" dirty="0">
              <a:solidFill>
                <a:srgbClr val="FF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37903" name="TextBox 28"/>
          <p:cNvSpPr txBox="1">
            <a:spLocks noChangeArrowheads="1"/>
          </p:cNvSpPr>
          <p:nvPr/>
        </p:nvSpPr>
        <p:spPr bwMode="auto">
          <a:xfrm>
            <a:off x="228600" y="926748"/>
            <a:ext cx="8447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Problemi con probabilità totale e composta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536F204F-2D94-2C4B-A8F9-744A5EEDC6CD}"/>
              </a:ext>
            </a:extLst>
          </p:cNvPr>
          <p:cNvSpPr/>
          <p:nvPr/>
        </p:nvSpPr>
        <p:spPr>
          <a:xfrm>
            <a:off x="755576" y="2420888"/>
            <a:ext cx="762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Lavora con la scheda</a:t>
            </a:r>
            <a:r>
              <a:rPr lang="it-IT" sz="2800" dirty="0"/>
              <a:t> </a:t>
            </a:r>
            <a:r>
              <a:rPr lang="it-IT" sz="2800" b="1" dirty="0"/>
              <a:t>di problemi ed esercizi per consolidare quello che hai imparato </a:t>
            </a:r>
          </a:p>
        </p:txBody>
      </p:sp>
    </p:spTree>
    <p:extLst>
      <p:ext uri="{BB962C8B-B14F-4D97-AF65-F5344CB8AC3E}">
        <p14:creationId xmlns:p14="http://schemas.microsoft.com/office/powerpoint/2010/main" val="145314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619672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i="1" dirty="0">
                <a:solidFill>
                  <a:schemeClr val="tx1"/>
                </a:solidFill>
              </a:rPr>
              <a:t>Daniela Valenti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B10BE-450A-624F-9469-9B5BFE4FA81A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762000"/>
          </a:xfrm>
        </p:spPr>
        <p:txBody>
          <a:bodyPr anchor="t"/>
          <a:lstStyle/>
          <a:p>
            <a:r>
              <a:rPr lang="it-IT" b="1" dirty="0">
                <a:solidFill>
                  <a:srgbClr val="FF0000"/>
                </a:solidFill>
              </a:rPr>
              <a:t>Probabilità di errori di scrittura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2438400"/>
            <a:ext cx="7696200" cy="2062103"/>
          </a:xfrm>
          <a:prstGeom prst="rect">
            <a:avLst/>
          </a:prstGeom>
          <a:solidFill>
            <a:schemeClr val="bg1"/>
          </a:solidFill>
          <a:ln w="25400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b="1" dirty="0"/>
              <a:t>Non sono molto esperto e commetto 1 errore circa ogni 25 battute. </a:t>
            </a:r>
          </a:p>
          <a:p>
            <a:pPr>
              <a:tabLst>
                <a:tab pos="177800" algn="l"/>
              </a:tabLst>
            </a:pPr>
            <a:r>
              <a:rPr lang="it-IT" sz="3200" b="1" dirty="0"/>
              <a:t>Come valuto la probabilità di scrivere esattamente un nome di 21 lettere?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547664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i="1" dirty="0">
                <a:solidFill>
                  <a:schemeClr val="tx1"/>
                </a:solidFill>
              </a:rPr>
              <a:t>Daniela Valenti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0F7B10BE-450A-624F-9469-9B5BFE4FA81A}" type="slidenum">
              <a:rPr lang="it-IT" smtClean="0"/>
              <a:pPr>
                <a:defRPr/>
              </a:pPr>
              <a:t>5</a:t>
            </a:fld>
            <a:endParaRPr lang="it-IT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762000"/>
          </a:xfrm>
        </p:spPr>
        <p:txBody>
          <a:bodyPr anchor="t"/>
          <a:lstStyle/>
          <a:p>
            <a:r>
              <a:rPr lang="it-IT" b="1" dirty="0">
                <a:solidFill>
                  <a:srgbClr val="FF0000"/>
                </a:solidFill>
              </a:rPr>
              <a:t>Soluzione del problema 1</a:t>
            </a:r>
          </a:p>
        </p:txBody>
      </p:sp>
      <p:pic>
        <p:nvPicPr>
          <p:cNvPr id="7" name="Picture 6" descr="Schermata 2018-10-06 alle 18.37.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62200"/>
            <a:ext cx="7848600" cy="2514600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619672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i="1" dirty="0">
                <a:solidFill>
                  <a:schemeClr val="tx1"/>
                </a:solidFill>
              </a:rPr>
              <a:t>Daniela Valenti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0F7B10BE-450A-624F-9469-9B5BFE4FA81A}" type="slidenum">
              <a:rPr lang="it-IT" smtClean="0"/>
              <a:pPr>
                <a:defRPr/>
              </a:pPr>
              <a:t>6</a:t>
            </a:fld>
            <a:endParaRPr lang="it-IT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762000"/>
          </a:xfrm>
        </p:spPr>
        <p:txBody>
          <a:bodyPr anchor="t"/>
          <a:lstStyle/>
          <a:p>
            <a:r>
              <a:rPr lang="it-IT" b="1" dirty="0">
                <a:solidFill>
                  <a:srgbClr val="FF0000"/>
                </a:solidFill>
              </a:rPr>
              <a:t>Soluzione del problema 1</a:t>
            </a:r>
          </a:p>
        </p:txBody>
      </p:sp>
      <p:pic>
        <p:nvPicPr>
          <p:cNvPr id="8" name="Picture 7" descr="Schermata 2018-10-06 alle 18.38.4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2286000"/>
            <a:ext cx="7467600" cy="3505200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619672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i="1" dirty="0">
                <a:solidFill>
                  <a:schemeClr val="tx1"/>
                </a:solidFill>
              </a:rPr>
              <a:t>Daniela Valenti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B10BE-450A-624F-9469-9B5BFE4FA81A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762000"/>
          </a:xfrm>
        </p:spPr>
        <p:txBody>
          <a:bodyPr anchor="t"/>
          <a:lstStyle/>
          <a:p>
            <a:r>
              <a:rPr lang="it-IT" b="1" dirty="0">
                <a:solidFill>
                  <a:srgbClr val="FF0000"/>
                </a:solidFill>
              </a:rPr>
              <a:t>Probabilità di errori di scrittura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1143000"/>
            <a:ext cx="7696200" cy="206210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b="1" dirty="0"/>
              <a:t>Non sono molto esperto e commetto 1 errore circa ogni 25 battute. </a:t>
            </a:r>
          </a:p>
          <a:p>
            <a:pPr>
              <a:tabLst>
                <a:tab pos="177800" algn="l"/>
              </a:tabLst>
            </a:pPr>
            <a:r>
              <a:rPr lang="it-IT" sz="3200" b="1" dirty="0">
                <a:solidFill>
                  <a:srgbClr val="FF0000"/>
                </a:solidFill>
              </a:rPr>
              <a:t>La probabilità </a:t>
            </a:r>
            <a:r>
              <a:rPr lang="it-IT" sz="3200" b="1" dirty="0"/>
              <a:t>di scrivere esattamente un nome di 21 lettere </a:t>
            </a:r>
            <a:r>
              <a:rPr lang="it-IT" sz="3200" b="1" dirty="0">
                <a:solidFill>
                  <a:srgbClr val="FF0000"/>
                </a:solidFill>
              </a:rPr>
              <a:t>è circa 0,42. 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6629400" y="3034585"/>
            <a:ext cx="534888" cy="69921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05400" y="3429000"/>
            <a:ext cx="3276600" cy="1569660"/>
          </a:xfrm>
          <a:prstGeom prst="rect">
            <a:avLst/>
          </a:prstGeom>
          <a:solidFill>
            <a:srgbClr val="D7F7D1"/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00FF"/>
                </a:solidFill>
              </a:rPr>
              <a:t>0,42 &lt; 0,5</a:t>
            </a:r>
          </a:p>
          <a:p>
            <a:r>
              <a:rPr lang="it-IT" b="1" dirty="0">
                <a:latin typeface="Arial Narrow"/>
                <a:cs typeface="Arial Narrow"/>
              </a:rPr>
              <a:t>Probabilità più piccola di quella di ottenere testa lanciando una moneta!</a:t>
            </a:r>
          </a:p>
        </p:txBody>
      </p: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1143000" y="4991208"/>
            <a:ext cx="7391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b="1" dirty="0">
                <a:latin typeface="Arial Narrow" charset="0"/>
                <a:ea typeface="Arial Narrow" charset="0"/>
                <a:cs typeface="Arial Narrow" charset="0"/>
              </a:rPr>
              <a:t>Ecco perché i nomi dei siti sono generalmente corti. Qualche esempio:</a:t>
            </a:r>
          </a:p>
          <a:p>
            <a:r>
              <a:rPr lang="it-IT" b="1" dirty="0">
                <a:latin typeface="Arial Narrow" charset="0"/>
                <a:ea typeface="Arial Narrow" charset="0"/>
                <a:cs typeface="Arial Narrow" charset="0"/>
              </a:rPr>
              <a:t>Presidenza della repubblica italiana: </a:t>
            </a:r>
            <a:r>
              <a:rPr lang="it-IT" b="1" dirty="0">
                <a:latin typeface="Arial Narrow" charset="0"/>
                <a:ea typeface="Arial Narrow" charset="0"/>
                <a:cs typeface="Arial Narrow" charset="0"/>
                <a:hlinkClick r:id="rId2"/>
              </a:rPr>
              <a:t>www.quirinale.it</a:t>
            </a:r>
            <a:endParaRPr lang="it-IT" b="1" dirty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it-IT" b="1" dirty="0">
                <a:latin typeface="Arial Narrow" charset="0"/>
                <a:ea typeface="Arial Narrow" charset="0"/>
                <a:cs typeface="Arial Narrow" charset="0"/>
              </a:rPr>
              <a:t>Presidenza del consiglio dei ministri: </a:t>
            </a:r>
            <a:r>
              <a:rPr lang="it-IT" b="1" dirty="0">
                <a:latin typeface="Arial Narrow" charset="0"/>
                <a:ea typeface="Arial Narrow" charset="0"/>
                <a:cs typeface="Arial Narrow" charset="0"/>
                <a:hlinkClick r:id="rId3"/>
              </a:rPr>
              <a:t>www.governo.it</a:t>
            </a:r>
            <a:endParaRPr lang="it-IT" b="1" dirty="0">
              <a:latin typeface="Arial Narrow" charset="0"/>
              <a:ea typeface="Arial Narrow" charset="0"/>
              <a:cs typeface="Arial Narrow" charset="0"/>
            </a:endParaRPr>
          </a:p>
          <a:p>
            <a:endParaRPr lang="it-IT" b="1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69168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i="1" dirty="0">
                <a:solidFill>
                  <a:schemeClr val="tx1"/>
                </a:solidFill>
              </a:rPr>
              <a:t>Daniela Valenti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B10BE-450A-624F-9469-9B5BFE4FA81A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762000"/>
          </a:xfrm>
        </p:spPr>
        <p:txBody>
          <a:bodyPr anchor="t"/>
          <a:lstStyle/>
          <a:p>
            <a:r>
              <a:rPr lang="it-IT" b="1" dirty="0">
                <a:solidFill>
                  <a:srgbClr val="FF0000"/>
                </a:solidFill>
              </a:rPr>
              <a:t>Probabilità di errori di scrittura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8382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Posso esplorare altri casi con diverse probabilità di commettere 1 errore di battitura. Ecco alcuni esempi.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4343400"/>
            <a:ext cx="8839200" cy="201295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 Narrow"/>
                <a:cs typeface="Arial Narrow"/>
              </a:rPr>
              <a:t>Anche quando la probabilità di scrivere 1 carattere corretto è grande (</a:t>
            </a:r>
            <a:r>
              <a:rPr lang="it-IT" b="1" dirty="0">
                <a:solidFill>
                  <a:srgbClr val="008000"/>
                </a:solidFill>
                <a:latin typeface="Arial Narrow"/>
                <a:cs typeface="Arial Narrow"/>
              </a:rPr>
              <a:t>0,98</a:t>
            </a:r>
            <a:r>
              <a:rPr lang="it-IT" b="1" dirty="0">
                <a:latin typeface="Arial Narrow"/>
                <a:cs typeface="Arial Narrow"/>
              </a:rPr>
              <a:t>), trovo una piccola probabilità che 50 caratteri siano corretti. </a:t>
            </a:r>
          </a:p>
          <a:p>
            <a:r>
              <a:rPr lang="it-IT" b="1" dirty="0">
                <a:latin typeface="Arial Narrow"/>
                <a:cs typeface="Arial Narrow"/>
              </a:rPr>
              <a:t>Si capisce perché.</a:t>
            </a:r>
          </a:p>
          <a:p>
            <a:r>
              <a:rPr lang="it-IT" b="1" dirty="0">
                <a:latin typeface="Arial Narrow"/>
                <a:cs typeface="Arial Narrow"/>
              </a:rPr>
              <a:t>La situazione con tutti i caratteri corretti è una sola; invece anche un solo carattere errato può essere il 1° oppure il 2°, ..., oppure il 50°.  </a:t>
            </a:r>
          </a:p>
        </p:txBody>
      </p:sp>
      <p:pic>
        <p:nvPicPr>
          <p:cNvPr id="10" name="Picture 9" descr="Schermata 2018-11-05 alle 12.31.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600"/>
            <a:ext cx="8458200" cy="240109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rot="10800000">
            <a:off x="7620000" y="3810000"/>
            <a:ext cx="838200" cy="609600"/>
          </a:xfrm>
          <a:prstGeom prst="straightConnector1">
            <a:avLst/>
          </a:prstGeom>
          <a:ln w="3175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ctrTitle"/>
          </p:nvPr>
        </p:nvSpPr>
        <p:spPr>
          <a:xfrm>
            <a:off x="381000" y="609601"/>
            <a:ext cx="8458200" cy="762000"/>
          </a:xfrm>
        </p:spPr>
        <p:txBody>
          <a:bodyPr anchor="t"/>
          <a:lstStyle/>
          <a:p>
            <a:pPr eaLnBrk="1" hangingPunct="1"/>
            <a:r>
              <a:rPr lang="it-IT" b="1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Ruolo del calcolo delle probabilità</a:t>
            </a:r>
            <a:endParaRPr lang="it-IT" b="1" baseline="30000" dirty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0" y="6492876"/>
            <a:ext cx="1691680" cy="2286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i="1" dirty="0">
                <a:solidFill>
                  <a:schemeClr val="tx1"/>
                </a:solidFill>
              </a:rPr>
              <a:t>Daniela Valenti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B10BE-450A-624F-9469-9B5BFE4FA81A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762000" y="1828800"/>
            <a:ext cx="769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I problemi affrontati mostrano il ruolo del calcolo delle probabilità in tanti aspetti della realtà individuale e sociale.</a:t>
            </a:r>
          </a:p>
          <a:p>
            <a:r>
              <a:rPr lang="it-IT" sz="2800" b="1" dirty="0"/>
              <a:t>Rivediamo in sintesi il lavoro svolto finora e organizziamolo per risolvere altri problemi.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77985</TotalTime>
  <Words>1359</Words>
  <Application>Microsoft Macintosh PowerPoint</Application>
  <PresentationFormat>Presentazione su schermo (4:3)</PresentationFormat>
  <Paragraphs>214</Paragraphs>
  <Slides>36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43" baseType="lpstr">
      <vt:lpstr>ＭＳ Ｐゴシック</vt:lpstr>
      <vt:lpstr>Arial</vt:lpstr>
      <vt:lpstr>Arial Narrow</vt:lpstr>
      <vt:lpstr>Arial Narrow Bold</vt:lpstr>
      <vt:lpstr>Calibri</vt:lpstr>
      <vt:lpstr>Lucida Grande</vt:lpstr>
      <vt:lpstr>Tema di Office</vt:lpstr>
      <vt:lpstr>Problemi con probabilità totale e composta</vt:lpstr>
      <vt:lpstr>Esempio di problema svolto</vt:lpstr>
      <vt:lpstr>Problema1: il nome di un sito</vt:lpstr>
      <vt:lpstr>Probabilità di errori di scrittura</vt:lpstr>
      <vt:lpstr>Soluzione del problema 1</vt:lpstr>
      <vt:lpstr>Soluzione del problema 1</vt:lpstr>
      <vt:lpstr>Probabilità di errori di scrittura</vt:lpstr>
      <vt:lpstr>Probabilità di errori di scrittura</vt:lpstr>
      <vt:lpstr>Ruolo del calcolo delle probabilità</vt:lpstr>
      <vt:lpstr>Eventi elementari e composti</vt:lpstr>
      <vt:lpstr>Eventi elementari e composti</vt:lpstr>
      <vt:lpstr>Probabilità di eventi composti</vt:lpstr>
      <vt:lpstr>Problemi di probabilità</vt:lpstr>
      <vt:lpstr>Come ho risolto finora i problemi</vt:lpstr>
      <vt:lpstr>Come ho risolto finora i problemi</vt:lpstr>
      <vt:lpstr>Come ho risolto finora i problemi</vt:lpstr>
      <vt:lpstr>Attività</vt:lpstr>
      <vt:lpstr>Riflessioni sulla soluzione del problema. </vt:lpstr>
      <vt:lpstr>Problema 2: un test di gravidanza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Probabilità che valuto statisticamente a partire dai dati </vt:lpstr>
      <vt:lpstr>Diagramma ad albero</vt:lpstr>
      <vt:lpstr>Diagramma ad albero per quesito a</vt:lpstr>
      <vt:lpstr>Diagramma ad albero per quesito b</vt:lpstr>
      <vt:lpstr>Diagramma ad albero per il quesito c</vt:lpstr>
      <vt:lpstr>Diagramma ad albero per il quesito c</vt:lpstr>
      <vt:lpstr>I diagrammi ad albero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Probability1_Presenta1</dc:title>
  <dc:subject/>
  <dc:creator>Daniela Valenti</dc:creator>
  <cp:keywords/>
  <dc:description/>
  <cp:lastModifiedBy>Microsoft Office User</cp:lastModifiedBy>
  <cp:revision>2484</cp:revision>
  <dcterms:created xsi:type="dcterms:W3CDTF">2018-12-08T11:37:02Z</dcterms:created>
  <dcterms:modified xsi:type="dcterms:W3CDTF">2020-05-07T15:57:56Z</dcterms:modified>
  <cp:category/>
</cp:coreProperties>
</file>